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68" r:id="rId2"/>
    <p:sldId id="256" r:id="rId3"/>
    <p:sldId id="266" r:id="rId4"/>
    <p:sldId id="257" r:id="rId5"/>
    <p:sldId id="258" r:id="rId6"/>
    <p:sldId id="263" r:id="rId7"/>
    <p:sldId id="264" r:id="rId8"/>
    <p:sldId id="265" r:id="rId9"/>
    <p:sldId id="270" r:id="rId10"/>
    <p:sldId id="271" r:id="rId11"/>
    <p:sldId id="272" r:id="rId12"/>
    <p:sldId id="273" r:id="rId13"/>
    <p:sldId id="274" r:id="rId14"/>
    <p:sldId id="276" r:id="rId15"/>
    <p:sldId id="278" r:id="rId16"/>
    <p:sldId id="279" r:id="rId1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>
        <p:scale>
          <a:sx n="59" d="100"/>
          <a:sy n="59" d="100"/>
        </p:scale>
        <p:origin x="-1686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A763B-4D19-448B-B349-8BEC3F0B9E78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0BAB5E-901E-4088-8C76-5029016ED64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414882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BAB5E-901E-4088-8C76-5029016ED642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13715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BAB5E-901E-4088-8C76-5029016ED642}" type="slidenum">
              <a:rPr lang="es-MX" smtClean="0"/>
              <a:pPr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884418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1377940-DA0A-4434-81DC-C31C41720BAE}" type="datetimeFigureOut">
              <a:rPr lang="es-MX" smtClean="0"/>
              <a:pPr/>
              <a:t>26/06/2015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17FBC25-00E4-4FEE-AA4B-C5F8BE2F53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DqcaRicxd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1720900"/>
            <a:ext cx="7772400" cy="916012"/>
          </a:xfrm>
        </p:spPr>
        <p:txBody>
          <a:bodyPr>
            <a:noAutofit/>
          </a:bodyPr>
          <a:lstStyle/>
          <a:p>
            <a:r>
              <a:rPr lang="es-MX" b="1" dirty="0" smtClean="0"/>
              <a:t>MATEMÁTICAS IV</a:t>
            </a:r>
            <a:endParaRPr lang="es-MX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5616" y="332656"/>
            <a:ext cx="7344816" cy="1368152"/>
          </a:xfrm>
        </p:spPr>
        <p:txBody>
          <a:bodyPr>
            <a:noAutofit/>
          </a:bodyPr>
          <a:lstStyle/>
          <a:p>
            <a:r>
              <a:rPr lang="es-MX" sz="3200" b="1" dirty="0" smtClean="0">
                <a:solidFill>
                  <a:schemeClr val="tx1"/>
                </a:solidFill>
              </a:rPr>
              <a:t>MULTIVERSIDAD </a:t>
            </a:r>
            <a:r>
              <a:rPr lang="es-MX" sz="3200" b="1" dirty="0" smtClean="0">
                <a:solidFill>
                  <a:schemeClr val="tx1"/>
                </a:solidFill>
              </a:rPr>
              <a:t> LATINOAMERICANA</a:t>
            </a:r>
          </a:p>
          <a:p>
            <a:r>
              <a:rPr lang="es-MX" sz="3200" b="1" dirty="0" smtClean="0">
                <a:solidFill>
                  <a:schemeClr val="tx1"/>
                </a:solidFill>
              </a:rPr>
              <a:t>CAMPUS DURANGO</a:t>
            </a:r>
          </a:p>
          <a:p>
            <a:endParaRPr lang="es-MX" sz="2800" b="1" dirty="0" smtClean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187624" y="3212976"/>
            <a:ext cx="6840760" cy="10464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chemeClr val="accent1"/>
              </a:buClr>
              <a:buSzPct val="85000"/>
              <a:defRPr/>
            </a:pPr>
            <a:r>
              <a:rPr lang="es-MX" sz="2400" b="1" cap="all" spc="250" dirty="0" smtClean="0">
                <a:solidFill>
                  <a:schemeClr val="tx2"/>
                </a:solidFill>
              </a:rPr>
              <a:t>COMPETENCIA</a:t>
            </a:r>
            <a:r>
              <a:rPr lang="es-MX" sz="2400" b="1" cap="all" spc="250" dirty="0" smtClean="0">
                <a:solidFill>
                  <a:schemeClr val="tx2"/>
                </a:solidFill>
              </a:rPr>
              <a:t>: </a:t>
            </a:r>
            <a:r>
              <a:rPr lang="es-MX" sz="2400" b="1" cap="all" spc="250" dirty="0" smtClean="0">
                <a:solidFill>
                  <a:schemeClr val="tx2"/>
                </a:solidFill>
              </a:rPr>
              <a:t> RECONOCE </a:t>
            </a:r>
            <a:r>
              <a:rPr lang="es-MX" sz="2400" b="1" cap="all" spc="250" dirty="0" smtClean="0">
                <a:solidFill>
                  <a:schemeClr val="tx2"/>
                </a:solidFill>
              </a:rPr>
              <a:t>FUNCIONES Y TIPOS DE </a:t>
            </a:r>
            <a:r>
              <a:rPr lang="es-MX" sz="2400" b="1" cap="all" spc="250" dirty="0" smtClean="0">
                <a:solidFill>
                  <a:schemeClr val="tx2"/>
                </a:solidFill>
              </a:rPr>
              <a:t>FUNCIONES.</a:t>
            </a:r>
          </a:p>
          <a:p>
            <a:pPr lvl="0" algn="ctr">
              <a:buClr>
                <a:schemeClr val="accent1"/>
              </a:buClr>
              <a:buSzPct val="85000"/>
              <a:defRPr/>
            </a:pPr>
            <a:endParaRPr lang="es-MX" sz="1400" b="1" cap="all" spc="250" dirty="0" smtClean="0">
              <a:solidFill>
                <a:schemeClr val="tx2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39952" y="5013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Clr>
                <a:schemeClr val="accent1"/>
              </a:buClr>
              <a:buSzPct val="85000"/>
              <a:defRPr/>
            </a:pPr>
            <a:r>
              <a:rPr lang="es-MX" b="1" cap="all" spc="250" dirty="0" smtClean="0">
                <a:solidFill>
                  <a:schemeClr val="tx2"/>
                </a:solidFill>
              </a:rPr>
              <a:t>ELABORÓ: M.E. VERONICA LEYVA GUTIERREZ</a:t>
            </a:r>
          </a:p>
        </p:txBody>
      </p:sp>
    </p:spTree>
    <p:extLst>
      <p:ext uri="{BB962C8B-B14F-4D97-AF65-F5344CB8AC3E}">
        <p14:creationId xmlns:p14="http://schemas.microsoft.com/office/powerpoint/2010/main" xmlns="" val="25893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MX" b="1" i="1" dirty="0" smtClean="0">
                <a:solidFill>
                  <a:schemeClr val="tx1"/>
                </a:solidFill>
              </a:rPr>
              <a:t/>
            </a:r>
            <a:br>
              <a:rPr lang="es-MX" b="1" i="1" dirty="0" smtClean="0">
                <a:solidFill>
                  <a:schemeClr val="tx1"/>
                </a:solidFill>
              </a:rPr>
            </a:br>
            <a:r>
              <a:rPr lang="es-MX" b="1" i="1" dirty="0">
                <a:solidFill>
                  <a:schemeClr val="tx1"/>
                </a:solidFill>
              </a:rPr>
              <a:t/>
            </a:r>
            <a:br>
              <a:rPr lang="es-MX" b="1" i="1" dirty="0">
                <a:solidFill>
                  <a:schemeClr val="tx1"/>
                </a:solidFill>
              </a:rPr>
            </a:br>
            <a:r>
              <a:rPr lang="es-MX" b="1" i="1" dirty="0" smtClean="0">
                <a:solidFill>
                  <a:schemeClr val="tx1"/>
                </a:solidFill>
              </a:rPr>
              <a:t/>
            </a:r>
            <a:br>
              <a:rPr lang="es-MX" b="1" i="1" dirty="0" smtClean="0">
                <a:solidFill>
                  <a:schemeClr val="tx1"/>
                </a:solidFill>
              </a:rPr>
            </a:br>
            <a:r>
              <a:rPr lang="es-MX" b="1" i="1" dirty="0" smtClean="0">
                <a:solidFill>
                  <a:schemeClr val="tx1"/>
                </a:solidFill>
              </a:rPr>
              <a:t>BLOQUE 1</a:t>
            </a:r>
            <a:br>
              <a:rPr lang="es-MX" b="1" i="1" dirty="0" smtClean="0">
                <a:solidFill>
                  <a:schemeClr val="tx1"/>
                </a:solidFill>
              </a:rPr>
            </a:br>
            <a:r>
              <a:rPr lang="es-MX" b="1" i="1" dirty="0" smtClean="0">
                <a:solidFill>
                  <a:schemeClr val="tx1"/>
                </a:solidFill>
              </a:rPr>
              <a:t>RECONOCES Y REALIZAS OPERACIONES CON DISTINTOS TIPOS DE </a:t>
            </a:r>
            <a:r>
              <a:rPr lang="es-MX" b="1" i="1" dirty="0" smtClean="0">
                <a:solidFill>
                  <a:schemeClr val="tx1"/>
                </a:solidFill>
              </a:rPr>
              <a:t>FUNCIONES</a:t>
            </a:r>
            <a:endParaRPr lang="es-MX" b="1" i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001" y="3573016"/>
            <a:ext cx="7645400" cy="2341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4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lasificaci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9027" y="1268761"/>
            <a:ext cx="826973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435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0" y="260648"/>
            <a:ext cx="85689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0" b="1" dirty="0" smtClean="0">
                <a:latin typeface="+mj-lt"/>
              </a:rPr>
              <a:t>Funciones</a:t>
            </a:r>
            <a:endParaRPr lang="es-MX" sz="5000" b="1" dirty="0"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79512" y="1196752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/>
              <a:t>En matemáticas, se dice que una magnitud o cantidad es función de otra si el valor de la primera depende exclusivamente del valor de la </a:t>
            </a:r>
            <a:r>
              <a:rPr lang="es-MX" sz="2400" dirty="0" smtClean="0"/>
              <a:t>segunda</a:t>
            </a:r>
          </a:p>
          <a:p>
            <a:pPr algn="just"/>
            <a:endParaRPr lang="es-MX" sz="1600" dirty="0"/>
          </a:p>
          <a:p>
            <a:pPr algn="just"/>
            <a:r>
              <a:rPr lang="es-MX" sz="2400" dirty="0"/>
              <a:t>En análisis matemático, el concepto general de función, aplicación o mapeo se refiere a una regla que asigna a cada elemento de un primer conjunto un único elemento de un segundo </a:t>
            </a:r>
            <a:r>
              <a:rPr lang="es-MX" sz="2400" dirty="0" smtClean="0"/>
              <a:t>conjunto. </a:t>
            </a:r>
            <a:r>
              <a:rPr lang="es-MX" sz="2400" dirty="0"/>
              <a:t>Por ejemplo, cada número entero posee un único cuadrado, que resulta ser un número </a:t>
            </a:r>
            <a:r>
              <a:rPr lang="es-MX" sz="2400" dirty="0" smtClean="0"/>
              <a:t>natural.</a:t>
            </a:r>
            <a:endParaRPr lang="es-MX" sz="2400" dirty="0"/>
          </a:p>
        </p:txBody>
      </p:sp>
      <p:pic>
        <p:nvPicPr>
          <p:cNvPr id="2050" name="Picture 2" descr="http://upload.wikimedia.org/wikipedia/commons/thumb/c/c8/PolygonsFunction.svg/275px-PolygonsFunction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8682" y="4550618"/>
            <a:ext cx="26193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7/79/FunctionMachine.svg/220px-FunctionMachine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16313"/>
            <a:ext cx="1800200" cy="219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605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060848"/>
            <a:ext cx="5652120" cy="4032448"/>
          </a:xfrm>
        </p:spPr>
        <p:txBody>
          <a:bodyPr>
            <a:normAutofit fontScale="92500"/>
          </a:bodyPr>
          <a:lstStyle/>
          <a:p>
            <a:pPr algn="just"/>
            <a:r>
              <a:rPr lang="es-MX" sz="2600" b="1" dirty="0"/>
              <a:t>El dominio de una función o relación es el conjunto de todos los valores independientes posibles que una relación puede tener. Es la colección de todas </a:t>
            </a:r>
            <a:r>
              <a:rPr lang="es-MX" sz="2600" b="1" dirty="0" smtClean="0"/>
              <a:t>las </a:t>
            </a:r>
            <a:r>
              <a:rPr lang="es-MX" sz="2600" b="1" dirty="0"/>
              <a:t>entradas posibles</a:t>
            </a:r>
            <a:r>
              <a:rPr lang="es-MX" sz="2600" b="1" dirty="0" smtClean="0"/>
              <a:t>.</a:t>
            </a:r>
          </a:p>
          <a:p>
            <a:pPr algn="just"/>
            <a:r>
              <a:rPr lang="es-MX" sz="2600" b="1" dirty="0"/>
              <a:t>El rango de una función o relación es el conjunto de todos los valores dependientes posibles que la relación puede producir. Es la colección de todas las </a:t>
            </a:r>
            <a:r>
              <a:rPr lang="es-MX" sz="2600" b="1" dirty="0" smtClean="0"/>
              <a:t>salidas </a:t>
            </a:r>
            <a:r>
              <a:rPr lang="es-MX" sz="2600" b="1" dirty="0"/>
              <a:t>posibles</a:t>
            </a:r>
            <a:r>
              <a:rPr lang="es-MX" sz="2600" b="1" dirty="0" smtClean="0"/>
              <a:t>.</a:t>
            </a:r>
          </a:p>
          <a:p>
            <a:endParaRPr lang="es-MX" sz="20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El Dominio y el Rango</a:t>
            </a:r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61048"/>
            <a:ext cx="3240360" cy="272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3116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72067" y="3794728"/>
            <a:ext cx="7408333" cy="3450696"/>
          </a:xfrm>
        </p:spPr>
        <p:txBody>
          <a:bodyPr>
            <a:normAutofit/>
          </a:bodyPr>
          <a:lstStyle/>
          <a:p>
            <a:r>
              <a:rPr lang="es-MX" sz="2400" dirty="0" smtClean="0"/>
              <a:t> *Continua.                                         *Discontinua </a:t>
            </a:r>
          </a:p>
          <a:p>
            <a:endParaRPr lang="es-MX" sz="2400" dirty="0"/>
          </a:p>
          <a:p>
            <a:endParaRPr lang="es-MX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Clasificación de Funciones</a:t>
            </a:r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7" name="6 Conector recto"/>
          <p:cNvCxnSpPr/>
          <p:nvPr/>
        </p:nvCxnSpPr>
        <p:spPr>
          <a:xfrm>
            <a:off x="1979712" y="2892077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curvado"/>
          <p:cNvCxnSpPr/>
          <p:nvPr/>
        </p:nvCxnSpPr>
        <p:spPr>
          <a:xfrm>
            <a:off x="1187624" y="3324125"/>
            <a:ext cx="1584176" cy="7920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4860032" y="3900189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/>
          <p:cNvCxnSpPr/>
          <p:nvPr/>
        </p:nvCxnSpPr>
        <p:spPr>
          <a:xfrm>
            <a:off x="6264188" y="2892077"/>
            <a:ext cx="0" cy="2160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>
            <a:off x="4572000" y="3108101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5148064" y="3468141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6435532" y="3720169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5666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s-MX" dirty="0" smtClean="0"/>
              </a:p>
              <a:p>
                <a:r>
                  <a:rPr lang="es-MX" sz="2400" b="1" dirty="0" smtClean="0"/>
                  <a:t> Y</a:t>
                </a:r>
                <a14:m>
                  <m:oMath xmlns:m="http://schemas.openxmlformats.org/officeDocument/2006/math">
                    <m:r>
                      <a:rPr lang="es-MX" sz="2400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s-MX" sz="2400" b="1" i="1" smtClean="0">
                        <a:latin typeface="Cambria Math"/>
                      </a:rPr>
                      <m:t>𝟑</m:t>
                    </m:r>
                    <m:sSup>
                      <m:sSupPr>
                        <m:ctrlPr>
                          <a:rPr lang="es-MX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s-MX" sz="2400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s-MX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s-MX" sz="2400" dirty="0" smtClean="0"/>
                  <a:t>+ -5  ------  </a:t>
                </a:r>
                <a:r>
                  <a:rPr lang="es-MX" sz="2400" dirty="0" smtClean="0">
                    <a:solidFill>
                      <a:srgbClr val="FF0000"/>
                    </a:solidFill>
                  </a:rPr>
                  <a:t>POLINOMIALES</a:t>
                </a:r>
              </a:p>
              <a:p>
                <a:r>
                  <a:rPr lang="es-MX" sz="2400" dirty="0">
                    <a:solidFill>
                      <a:srgbClr val="FF0000"/>
                    </a:solidFill>
                  </a:rPr>
                  <a:t/>
                </a:r>
                <a14:m>
                  <m:oMath xmlns:m="http://schemas.openxmlformats.org/officeDocument/2006/math">
                    <m:r>
                      <a:rPr lang="es-MX" sz="2400" i="1" dirty="0" smtClean="0">
                        <a:latin typeface="Cambria Math"/>
                      </a:rPr>
                      <m:t>𝑌</m:t>
                    </m:r>
                    <m:r>
                      <a:rPr lang="es-MX" sz="2400" i="1" dirty="0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s-MX" sz="2400" i="1" dirty="0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s-MX" sz="2400" b="1" i="1" dirty="0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s-MX" sz="2400" b="1" i="1" dirty="0" smtClean="0">
                            <a:latin typeface="Cambria Math"/>
                            <a:ea typeface="Cambria Math"/>
                          </a:rPr>
                          <m:t>𝟐</m:t>
                        </m:r>
                      </m:num>
                      <m:den>
                        <m:r>
                          <a:rPr lang="es-MX" sz="2400" i="1" dirty="0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s-MX" sz="2400" b="1" i="1" dirty="0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es-MX" sz="2400" b="1" i="1" dirty="0" smtClean="0">
                            <a:latin typeface="Cambria Math"/>
                            <a:ea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es-MX" sz="2400" dirty="0" smtClean="0"/>
                  <a:t> --------  </a:t>
                </a:r>
                <a:r>
                  <a:rPr lang="es-MX" sz="2400" dirty="0" smtClean="0">
                    <a:solidFill>
                      <a:srgbClr val="FF0000"/>
                    </a:solidFill>
                  </a:rPr>
                  <a:t>RACIOALES</a:t>
                </a:r>
                <a:r>
                  <a:rPr lang="es-MX" sz="2400" dirty="0" smtClean="0"/>
                  <a:t/>
                </a:r>
              </a:p>
              <a:p>
                <a:r>
                  <a:rPr lang="es-MX" sz="2400" dirty="0" smtClean="0"/>
                  <a:t>Y</a:t>
                </a:r>
                <a14:m>
                  <m:oMath xmlns:m="http://schemas.openxmlformats.org/officeDocument/2006/math">
                    <m:r>
                      <a:rPr lang="es-MX" sz="2400" i="1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s-MX" sz="2400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MX" sz="24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s-MX" sz="2400" b="1" i="1" smtClean="0">
                                <a:latin typeface="Cambria Math"/>
                              </a:rPr>
                              <m:t>𝑿</m:t>
                            </m:r>
                          </m:e>
                          <m:sup/>
                        </m:sSup>
                        <m:r>
                          <a:rPr lang="es-MX" sz="2400" i="1" smtClean="0"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s-MX" sz="24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s-MX" sz="2400" b="1" i="1" smtClean="0">
                                <a:latin typeface="Cambria Math"/>
                              </a:rPr>
                              <m:t>𝟔</m:t>
                            </m:r>
                          </m:e>
                          <m:sup/>
                        </m:sSup>
                      </m:e>
                    </m:rad>
                  </m:oMath>
                </a14:m>
                <a:endParaRPr lang="es-MX" sz="2400" dirty="0"/>
              </a:p>
            </p:txBody>
          </p:sp>
        </mc:Choice>
        <mc:Fallback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 cstate="print"/>
                <a:stretch>
                  <a:fillRect l="-1216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sz="5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</a:t>
            </a:r>
            <a:r>
              <a:rPr lang="es-MX" sz="5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or su operación para obtener sus valores </a:t>
            </a:r>
            <a:endParaRPr lang="es-MX" sz="5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807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s-MX" sz="2400" dirty="0" smtClean="0"/>
                  <a:t>Y</a:t>
                </a:r>
                <a14:m>
                  <m:oMath xmlns:m="http://schemas.openxmlformats.org/officeDocument/2006/math">
                    <m:r>
                      <a:rPr lang="es-MX" sz="240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s-MX" sz="2400" b="1" i="1" smtClean="0">
                        <a:latin typeface="Cambria Math"/>
                        <a:ea typeface="Cambria Math"/>
                      </a:rPr>
                      <m:t>𝟕</m:t>
                    </m:r>
                    <m:r>
                      <a:rPr lang="es-MX" sz="2400" b="1" i="1" smtClean="0">
                        <a:latin typeface="Cambria Math"/>
                        <a:ea typeface="Cambria Math"/>
                      </a:rPr>
                      <m:t>(</m:t>
                    </m:r>
                    <m:sSup>
                      <m:sSupPr>
                        <m:ctrlPr>
                          <a:rPr lang="es-MX" sz="2400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𝟓</m:t>
                        </m:r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)</m:t>
                        </m:r>
                      </m:e>
                      <m:sup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s-MX" sz="2400" dirty="0" smtClean="0"/>
                  <a:t>-----------  EXPONENCIAL</a:t>
                </a:r>
              </a:p>
              <a:p>
                <a:r>
                  <a:rPr lang="es-MX" sz="2400" dirty="0" smtClean="0"/>
                  <a:t>Y</a:t>
                </a:r>
                <a14:m>
                  <m:oMath xmlns:m="http://schemas.openxmlformats.org/officeDocument/2006/math">
                    <m:r>
                      <a:rPr lang="es-MX" sz="240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s-MX" sz="2400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es-MX" sz="2400" b="1" i="1" smtClean="0">
                        <a:latin typeface="Cambria Math"/>
                        <a:ea typeface="Cambria Math"/>
                      </a:rPr>
                      <m:t>𝑳𝑶𝑵𝑮</m:t>
                    </m:r>
                    <m:sSup>
                      <m:sSupPr>
                        <m:ctrlPr>
                          <a:rPr lang="es-MX" sz="2400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𝟒</m:t>
                        </m:r>
                      </m:e>
                      <m:sup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𝑿</m:t>
                        </m:r>
                      </m:sup>
                    </m:sSup>
                  </m:oMath>
                </a14:m>
                <a:r>
                  <a:rPr lang="es-MX" sz="2400" dirty="0" smtClean="0"/>
                  <a:t> -------  LOGARITMICAS </a:t>
                </a:r>
              </a:p>
              <a:p>
                <a:r>
                  <a:rPr lang="es-MX" sz="2400" dirty="0" smtClean="0"/>
                  <a:t>Y</a:t>
                </a:r>
                <a14:m>
                  <m:oMath xmlns:m="http://schemas.openxmlformats.org/officeDocument/2006/math">
                    <m:r>
                      <a:rPr lang="es-MX" sz="240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s-MX" sz="2400" b="1" i="1" smtClean="0">
                        <a:latin typeface="Cambria Math"/>
                        <a:ea typeface="Cambria Math"/>
                      </a:rPr>
                      <m:t>𝑺𝑬𝑵</m:t>
                    </m:r>
                    <m:sSup>
                      <m:sSupPr>
                        <m:ctrlPr>
                          <a:rPr lang="es-MX" sz="2400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s-MX" sz="2400" b="1" i="1" smtClean="0">
                            <a:latin typeface="Cambria Math"/>
                            <a:ea typeface="Cambria Math"/>
                          </a:rPr>
                          <m:t>𝑿</m:t>
                        </m:r>
                      </m:e>
                      <m:sup/>
                    </m:sSup>
                  </m:oMath>
                </a14:m>
                <a:r>
                  <a:rPr lang="es-MX" sz="2400" dirty="0" smtClean="0"/>
                  <a:t>---------- </a:t>
                </a:r>
                <a:r>
                  <a:rPr lang="es-MX" sz="2400" smtClean="0"/>
                  <a:t>TRIGONOMETRICAS </a:t>
                </a:r>
              </a:p>
              <a:p>
                <a:endParaRPr lang="es-MX" sz="2400" dirty="0"/>
              </a:p>
            </p:txBody>
          </p:sp>
        </mc:Choice>
        <mc:Fallback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216" t="-1022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Trascendentes </a:t>
            </a:r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2295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2232248"/>
          </a:xfrm>
        </p:spPr>
        <p:txBody>
          <a:bodyPr>
            <a:normAutofit fontScale="90000"/>
          </a:bodyPr>
          <a:lstStyle/>
          <a:p>
            <a:r>
              <a:rPr lang="es-MX" b="1" i="1" dirty="0" smtClean="0">
                <a:solidFill>
                  <a:schemeClr val="tx1"/>
                </a:solidFill>
              </a:rPr>
              <a:t>BLOQUE 2</a:t>
            </a:r>
            <a:r>
              <a:rPr lang="es-MX" b="1" dirty="0" smtClean="0">
                <a:solidFill>
                  <a:schemeClr val="tx1"/>
                </a:solidFill>
              </a:rPr>
              <a:t/>
            </a:r>
            <a:br>
              <a:rPr lang="es-MX" b="1" dirty="0" smtClean="0">
                <a:solidFill>
                  <a:schemeClr val="tx1"/>
                </a:solidFill>
              </a:rPr>
            </a:br>
            <a:r>
              <a:rPr lang="es-MX" b="1" i="1" dirty="0" smtClean="0">
                <a:solidFill>
                  <a:schemeClr val="tx1"/>
                </a:solidFill>
              </a:rPr>
              <a:t>APLICAS FUNCIONES ESPECIALES Y TRANSFORMACIONES DE GRÁFICAS</a:t>
            </a:r>
            <a:endParaRPr lang="es-MX" b="1" i="1" dirty="0">
              <a:solidFill>
                <a:schemeClr val="tx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1560" y="3140968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/>
              <a:t>Representa el conjunto de parejas ordenadas que corresponde a función inversa de una función dada.</a:t>
            </a:r>
          </a:p>
          <a:p>
            <a:pPr algn="just"/>
            <a:r>
              <a:rPr lang="es-MX" sz="2400" b="1" dirty="0" smtClean="0"/>
              <a:t>Escribe la ecuación de la relación inversa de una función dada.</a:t>
            </a:r>
          </a:p>
          <a:p>
            <a:pPr algn="just"/>
            <a:r>
              <a:rPr lang="es-MX" sz="2400" b="1" dirty="0" smtClean="0"/>
              <a:t>Señala si la relación inversa corresponde a una </a:t>
            </a:r>
            <a:r>
              <a:rPr lang="es-MX" sz="2400" b="1" dirty="0" smtClean="0"/>
              <a:t>función.</a:t>
            </a:r>
            <a:endParaRPr lang="es-MX" sz="2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417243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3688" y="980728"/>
            <a:ext cx="6059016" cy="466312"/>
          </a:xfrm>
        </p:spPr>
        <p:txBody>
          <a:bodyPr>
            <a:noAutofit/>
          </a:bodyPr>
          <a:lstStyle/>
          <a:p>
            <a:r>
              <a:rPr lang="es-MX" sz="4800" b="1" dirty="0" smtClean="0">
                <a:solidFill>
                  <a:schemeClr val="tx1"/>
                </a:solidFill>
              </a:rPr>
              <a:t>Funciones Inversas</a:t>
            </a:r>
            <a:endParaRPr lang="es-MX" sz="4800" b="1" dirty="0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11560" y="2132856"/>
            <a:ext cx="80648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latin typeface="+mj-lt"/>
              </a:rPr>
              <a:t>La inversa de una función se obtiene cambiando el orden de </a:t>
            </a:r>
            <a:r>
              <a:rPr lang="es-MX" sz="2400" b="1" i="1" dirty="0">
                <a:latin typeface="+mj-lt"/>
              </a:rPr>
              <a:t>x</a:t>
            </a:r>
            <a:r>
              <a:rPr lang="es-MX" sz="2400" b="1" dirty="0">
                <a:latin typeface="+mj-lt"/>
              </a:rPr>
              <a:t> por y en las parejas y viceversa, es decir, </a:t>
            </a:r>
            <a:r>
              <a:rPr lang="es-MX" sz="2400" b="1" i="1" dirty="0">
                <a:latin typeface="+mj-lt"/>
              </a:rPr>
              <a:t>(</a:t>
            </a:r>
            <a:r>
              <a:rPr lang="es-MX" sz="2400" b="1" i="1" dirty="0" err="1">
                <a:latin typeface="+mj-lt"/>
              </a:rPr>
              <a:t>x,y</a:t>
            </a:r>
            <a:r>
              <a:rPr lang="es-MX" sz="2400" b="1" i="1" dirty="0">
                <a:latin typeface="+mj-lt"/>
              </a:rPr>
              <a:t>)</a:t>
            </a:r>
            <a:r>
              <a:rPr lang="es-MX" sz="2400" b="1" dirty="0">
                <a:latin typeface="+mj-lt"/>
              </a:rPr>
              <a:t> por </a:t>
            </a:r>
            <a:r>
              <a:rPr lang="es-MX" sz="2400" b="1" i="1" dirty="0">
                <a:latin typeface="+mj-lt"/>
              </a:rPr>
              <a:t>(</a:t>
            </a:r>
            <a:r>
              <a:rPr lang="es-MX" sz="2400" b="1" i="1" dirty="0" err="1">
                <a:latin typeface="+mj-lt"/>
              </a:rPr>
              <a:t>y,x</a:t>
            </a:r>
            <a:r>
              <a:rPr lang="es-MX" sz="2400" b="1" i="1" dirty="0" smtClean="0">
                <a:latin typeface="+mj-lt"/>
              </a:rPr>
              <a:t>)</a:t>
            </a:r>
            <a:r>
              <a:rPr lang="es-MX" sz="2400" b="1" dirty="0" smtClean="0">
                <a:latin typeface="+mj-lt"/>
              </a:rPr>
              <a:t>.</a:t>
            </a:r>
          </a:p>
          <a:p>
            <a:pPr algn="just"/>
            <a:endParaRPr lang="es-MX" sz="2400" b="1" dirty="0" smtClean="0">
              <a:latin typeface="+mj-lt"/>
            </a:endParaRPr>
          </a:p>
          <a:p>
            <a:pPr algn="just"/>
            <a:r>
              <a:rPr lang="es-MX" sz="2400" b="1" dirty="0" smtClean="0">
                <a:latin typeface="+mj-lt"/>
              </a:rPr>
              <a:t> </a:t>
            </a:r>
            <a:r>
              <a:rPr lang="es-MX" sz="2400" b="1" dirty="0">
                <a:latin typeface="+mj-lt"/>
              </a:rPr>
              <a:t>Tomando en cuenta que</a:t>
            </a:r>
            <a:r>
              <a:rPr lang="es-MX" sz="2400" b="1" dirty="0" smtClean="0">
                <a:latin typeface="+mj-lt"/>
              </a:rPr>
              <a:t>:</a:t>
            </a:r>
          </a:p>
          <a:p>
            <a:pPr algn="just"/>
            <a:endParaRPr lang="es-MX" sz="1200" b="1" dirty="0">
              <a:latin typeface="+mj-lt"/>
            </a:endParaRPr>
          </a:p>
          <a:p>
            <a:pPr algn="just">
              <a:buFont typeface="Arial"/>
              <a:buChar char="•"/>
            </a:pPr>
            <a:r>
              <a:rPr lang="es-MX" sz="2400" b="1" dirty="0">
                <a:latin typeface="+mj-lt"/>
              </a:rPr>
              <a:t>Para definir la inversa de una función, ésta debe ser </a:t>
            </a:r>
            <a:r>
              <a:rPr lang="es-MX" sz="2400" b="1" dirty="0" err="1">
                <a:latin typeface="+mj-lt"/>
              </a:rPr>
              <a:t>inyectiva</a:t>
            </a:r>
            <a:r>
              <a:rPr lang="es-MX" sz="2400" b="1" dirty="0">
                <a:latin typeface="+mj-lt"/>
              </a:rPr>
              <a:t>.</a:t>
            </a:r>
          </a:p>
          <a:p>
            <a:pPr algn="just">
              <a:buFont typeface="Arial"/>
              <a:buChar char="•"/>
            </a:pPr>
            <a:r>
              <a:rPr lang="es-MX" sz="2400" b="1" dirty="0">
                <a:latin typeface="+mj-lt"/>
              </a:rPr>
              <a:t>La inversa de una función, se necesita que sea </a:t>
            </a:r>
            <a:r>
              <a:rPr lang="es-MX" sz="2400" b="1" dirty="0" err="1">
                <a:latin typeface="+mj-lt"/>
              </a:rPr>
              <a:t>biyectiva</a:t>
            </a:r>
            <a:r>
              <a:rPr lang="es-MX" sz="2400" b="1" dirty="0">
                <a:latin typeface="+mj-lt"/>
              </a:rPr>
              <a:t> (</a:t>
            </a:r>
            <a:r>
              <a:rPr lang="es-MX" sz="2400" b="1" dirty="0" err="1">
                <a:latin typeface="+mj-lt"/>
              </a:rPr>
              <a:t>inyectiva</a:t>
            </a:r>
            <a:r>
              <a:rPr lang="es-MX" sz="2400" b="1" dirty="0">
                <a:latin typeface="+mj-lt"/>
              </a:rPr>
              <a:t> y </a:t>
            </a:r>
            <a:r>
              <a:rPr lang="es-MX" sz="2400" b="1" dirty="0" err="1">
                <a:latin typeface="+mj-lt"/>
              </a:rPr>
              <a:t>sobreyectiva</a:t>
            </a:r>
            <a:r>
              <a:rPr lang="es-MX" sz="2400" b="1" dirty="0">
                <a:latin typeface="+mj-lt"/>
              </a:rPr>
              <a:t>) para que se considere como una función.</a:t>
            </a:r>
            <a:endParaRPr lang="es-MX" sz="2400" b="1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346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11560" y="2132856"/>
            <a:ext cx="30963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b="1" dirty="0"/>
              <a:t>Invirtiendo el sentido de una función se obtiene la relación inversa</a:t>
            </a:r>
            <a:r>
              <a:rPr lang="es-MX" sz="3600" dirty="0"/>
              <a:t>. </a:t>
            </a:r>
          </a:p>
        </p:txBody>
      </p:sp>
      <p:pic>
        <p:nvPicPr>
          <p:cNvPr id="4" name="Picture 2" descr="http://matematica.laguia2000.com/wp-content/uploads/2012/12/funci%C3%B3n-inversa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64904"/>
            <a:ext cx="486141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3188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800" b="1" dirty="0" smtClean="0">
                <a:solidFill>
                  <a:schemeClr val="tx1"/>
                </a:solidFill>
              </a:rPr>
              <a:t>Funciones Especiales</a:t>
            </a:r>
            <a:endParaRPr lang="es-MX" sz="4800" b="1" dirty="0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5576" y="2276872"/>
            <a:ext cx="79208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>
                <a:latin typeface="+mj-lt"/>
              </a:rPr>
              <a:t>Cuando en una </a:t>
            </a:r>
            <a:r>
              <a:rPr lang="es-MX" sz="2800" dirty="0" smtClean="0">
                <a:latin typeface="+mj-lt"/>
              </a:rPr>
              <a:t>gráfica </a:t>
            </a:r>
            <a:r>
              <a:rPr lang="es-MX" sz="2800" dirty="0" smtClean="0">
                <a:latin typeface="+mj-lt"/>
              </a:rPr>
              <a:t>se dibuja un punto sin rellenar esto indica que </a:t>
            </a:r>
            <a:r>
              <a:rPr lang="es-MX" sz="2800" dirty="0" smtClean="0">
                <a:latin typeface="+mj-lt"/>
              </a:rPr>
              <a:t>está </a:t>
            </a:r>
            <a:r>
              <a:rPr lang="es-MX" sz="2800" dirty="0" smtClean="0">
                <a:latin typeface="+mj-lt"/>
              </a:rPr>
              <a:t>excluido en esa parte de la </a:t>
            </a:r>
            <a:r>
              <a:rPr lang="es-MX" sz="2800" dirty="0" smtClean="0">
                <a:latin typeface="+mj-lt"/>
              </a:rPr>
              <a:t>gráfica</a:t>
            </a:r>
            <a:r>
              <a:rPr lang="es-MX" sz="2800" dirty="0" smtClean="0">
                <a:latin typeface="+mj-lt"/>
              </a:rPr>
              <a:t>. Un punto relleno enfatiza su pertenencia </a:t>
            </a:r>
            <a:r>
              <a:rPr lang="es-MX" sz="2800" dirty="0" smtClean="0">
                <a:latin typeface="+mj-lt"/>
              </a:rPr>
              <a:t>a la gráfica</a:t>
            </a:r>
            <a:r>
              <a:rPr lang="es-MX" sz="2800" dirty="0" smtClean="0">
                <a:latin typeface="+mj-lt"/>
              </a:rPr>
              <a:t>.</a:t>
            </a:r>
          </a:p>
          <a:p>
            <a:pPr algn="just"/>
            <a:endParaRPr lang="es-MX" sz="2800" dirty="0">
              <a:latin typeface="+mj-lt"/>
            </a:endParaRPr>
          </a:p>
          <a:p>
            <a:pPr algn="just"/>
            <a:r>
              <a:rPr lang="es-MX" sz="2800" dirty="0" smtClean="0">
                <a:latin typeface="+mj-lt"/>
              </a:rPr>
              <a:t>Se denominan así ciertas funciones básicas o muy particulares.</a:t>
            </a:r>
            <a:endParaRPr lang="es-MX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44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catchupmath.com/hotmath_help/topics/constant-function/constant-function-image00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309634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83641" y="345836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Función constante</a:t>
            </a:r>
            <a:endParaRPr lang="es-MX" b="1" dirty="0"/>
          </a:p>
        </p:txBody>
      </p:sp>
      <p:pic>
        <p:nvPicPr>
          <p:cNvPr id="2052" name="Picture 4" descr="http://upload.wikimedia.org/wikipedia/commons/thumb/6/6b/Funci%C3%B3n_identidad.svg/250px-Funci%C3%B3n_identidad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664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652120" y="310926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Función Idéntica</a:t>
            </a:r>
            <a:endParaRPr lang="es-MX" b="1" dirty="0"/>
          </a:p>
        </p:txBody>
      </p:sp>
      <p:pic>
        <p:nvPicPr>
          <p:cNvPr id="2054" name="Picture 6" descr="http://www.profesorenlinea.cl/imagenmatematica/Valor_absoluto_funcion_image006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861" y="4244080"/>
            <a:ext cx="285750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115616" y="593953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Función valor absoluto</a:t>
            </a:r>
            <a:endParaRPr lang="es-MX" b="1" dirty="0"/>
          </a:p>
        </p:txBody>
      </p:sp>
      <p:pic>
        <p:nvPicPr>
          <p:cNvPr id="2056" name="Picture 8" descr="http://upload.wikimedia.org/wikipedia/commons/thumb/8/82/Funci%C3%B3n_s_01.svg/400px-Funci%C3%B3n_s_01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27694"/>
            <a:ext cx="3309156" cy="229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084168" y="6124197"/>
            <a:ext cx="237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Función escalonada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184120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79512" y="2492896"/>
            <a:ext cx="8712968" cy="3816424"/>
          </a:xfrm>
        </p:spPr>
        <p:txBody>
          <a:bodyPr/>
          <a:lstStyle/>
          <a:p>
            <a:pPr algn="just"/>
            <a:r>
              <a:rPr lang="es-MX" dirty="0">
                <a:solidFill>
                  <a:schemeClr val="tx1"/>
                </a:solidFill>
                <a:latin typeface="+mj-lt"/>
              </a:rPr>
              <a:t> Las gráficas de las siguientes </a:t>
            </a:r>
            <a:r>
              <a:rPr lang="es-MX" dirty="0" smtClean="0">
                <a:solidFill>
                  <a:schemeClr val="tx1"/>
                </a:solidFill>
                <a:latin typeface="+mj-lt"/>
              </a:rPr>
              <a:t>funciones las </a:t>
            </a:r>
            <a:r>
              <a:rPr lang="es-MX" dirty="0">
                <a:solidFill>
                  <a:schemeClr val="tx1"/>
                </a:solidFill>
                <a:latin typeface="+mj-lt"/>
              </a:rPr>
              <a:t>conocemos. Cada una de ellas tiene una forma particular y sabemos cual es su forma general. En algunas ocasiones se nos pedirá trazar la gráfica de funciones parecidas a otras que ya conocemos. Estas se dibujan utilizando técnicas aplicadas a los modelos gráficos de cada función llamadas transformaciones. Estas transformaciones afectan la forma general de la gráfica de cada función. Las traslaciones, reflejos y las expansiones - compresiones son las transformaciones a estudiar.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57200" y="664104"/>
            <a:ext cx="8229600" cy="1252728"/>
          </a:xfrm>
        </p:spPr>
        <p:txBody>
          <a:bodyPr>
            <a:noAutofit/>
          </a:bodyPr>
          <a:lstStyle/>
          <a:p>
            <a:r>
              <a:rPr lang="es-MX" b="1" dirty="0" smtClean="0">
                <a:solidFill>
                  <a:schemeClr val="tx1"/>
                </a:solidFill>
              </a:rPr>
              <a:t>Transformación de </a:t>
            </a:r>
            <a:r>
              <a:rPr lang="es-MX" b="1" dirty="0" smtClean="0">
                <a:solidFill>
                  <a:schemeClr val="tx1"/>
                </a:solidFill>
              </a:rPr>
              <a:t>gráficas </a:t>
            </a:r>
            <a:r>
              <a:rPr lang="es-MX" b="1" dirty="0" smtClean="0">
                <a:solidFill>
                  <a:schemeClr val="tx1"/>
                </a:solidFill>
              </a:rPr>
              <a:t>de funciones</a:t>
            </a:r>
            <a:endParaRPr lang="es-MX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423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ransformacion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49694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07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1844824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400" b="1" dirty="0" smtClean="0"/>
              <a:t>EJEMPLO EN VIDEO </a:t>
            </a:r>
            <a:endParaRPr lang="es-MX" sz="5400" b="1" dirty="0"/>
          </a:p>
        </p:txBody>
      </p:sp>
      <p:sp>
        <p:nvSpPr>
          <p:cNvPr id="3" name="2 Rectángulo"/>
          <p:cNvSpPr/>
          <p:nvPr/>
        </p:nvSpPr>
        <p:spPr>
          <a:xfrm>
            <a:off x="1475656" y="3573016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hlinkClick r:id="rId2"/>
              </a:rPr>
              <a:t>https://</a:t>
            </a:r>
            <a:r>
              <a:rPr lang="es-MX" sz="2400" dirty="0" smtClean="0">
                <a:hlinkClick r:id="rId2"/>
              </a:rPr>
              <a:t>www.youtube.com/watch?v=SDqcaRicxdM</a:t>
            </a:r>
            <a:endParaRPr lang="es-MX" sz="2400" dirty="0" smtClean="0"/>
          </a:p>
          <a:p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xmlns="" val="3623348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rma de onda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350</TotalTime>
  <Words>406</Words>
  <Application>Microsoft Office PowerPoint</Application>
  <PresentationFormat>Presentación en pantalla (4:3)</PresentationFormat>
  <Paragraphs>45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Forma de onda</vt:lpstr>
      <vt:lpstr>MATEMÁTICAS IV</vt:lpstr>
      <vt:lpstr>   BLOQUE 1 RECONOCES Y REALIZAS OPERACIONES CON DISTINTOS TIPOS DE FUNCIONES</vt:lpstr>
      <vt:lpstr>Diapositiva 3</vt:lpstr>
      <vt:lpstr>Diapositiva 4</vt:lpstr>
      <vt:lpstr>El Dominio y el Rango</vt:lpstr>
      <vt:lpstr>Clasificación de Funciones</vt:lpstr>
      <vt:lpstr>Por su operación para obtener sus valores </vt:lpstr>
      <vt:lpstr>Trascendentes </vt:lpstr>
      <vt:lpstr>BLOQUE 2 APLICAS FUNCIONES ESPECIALES Y TRANSFORMACIONES DE GRÁFICAS</vt:lpstr>
      <vt:lpstr>Funciones Inversas</vt:lpstr>
      <vt:lpstr>Diapositiva 11</vt:lpstr>
      <vt:lpstr>Funciones Especiales</vt:lpstr>
      <vt:lpstr>Diapositiva 13</vt:lpstr>
      <vt:lpstr>Transformación de gráficas de funciones</vt:lpstr>
      <vt:lpstr>Diapositiva 15</vt:lpstr>
      <vt:lpstr>Diapositiva 16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Donovan</dc:creator>
  <cp:lastModifiedBy>usuario</cp:lastModifiedBy>
  <cp:revision>32</cp:revision>
  <dcterms:created xsi:type="dcterms:W3CDTF">2015-02-15T17:35:05Z</dcterms:created>
  <dcterms:modified xsi:type="dcterms:W3CDTF">2015-06-26T18:58:41Z</dcterms:modified>
</cp:coreProperties>
</file>