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0" r:id="rId3"/>
    <p:sldId id="261" r:id="rId4"/>
    <p:sldId id="258" r:id="rId5"/>
    <p:sldId id="262" r:id="rId6"/>
    <p:sldId id="266" r:id="rId7"/>
    <p:sldId id="259" r:id="rId8"/>
    <p:sldId id="263" r:id="rId9"/>
    <p:sldId id="264" r:id="rId10"/>
    <p:sldId id="265" r:id="rId11"/>
    <p:sldId id="267" r:id="rId12"/>
    <p:sldId id="268" r:id="rId13"/>
    <p:sldId id="269" r:id="rId14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716" autoAdjust="0"/>
    <p:restoredTop sz="94660"/>
  </p:normalViewPr>
  <p:slideViewPr>
    <p:cSldViewPr snapToGrid="0">
      <p:cViewPr varScale="1">
        <p:scale>
          <a:sx n="52" d="100"/>
          <a:sy n="52" d="100"/>
        </p:scale>
        <p:origin x="48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6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5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4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1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97500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98464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2700868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6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1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896759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5" y="2160589"/>
            <a:ext cx="4184035" cy="388077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62859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6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196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7" indent="0">
              <a:buNone/>
              <a:defRPr sz="1600" b="1"/>
            </a:lvl4pPr>
            <a:lvl5pPr marL="1828783" indent="0">
              <a:buNone/>
              <a:defRPr sz="1600" b="1"/>
            </a:lvl5pPr>
            <a:lvl6pPr marL="2285978" indent="0">
              <a:buNone/>
              <a:defRPr sz="1600" b="1"/>
            </a:lvl6pPr>
            <a:lvl7pPr marL="2743174" indent="0">
              <a:buNone/>
              <a:defRPr sz="1600" b="1"/>
            </a:lvl7pPr>
            <a:lvl8pPr marL="3200370" indent="0">
              <a:buNone/>
              <a:defRPr sz="1600" b="1"/>
            </a:lvl8pPr>
            <a:lvl9pPr marL="3657565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6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196" indent="0">
              <a:buNone/>
              <a:defRPr sz="2000" b="1"/>
            </a:lvl2pPr>
            <a:lvl3pPr marL="914391" indent="0">
              <a:buNone/>
              <a:defRPr sz="1800" b="1"/>
            </a:lvl3pPr>
            <a:lvl4pPr marL="1371587" indent="0">
              <a:buNone/>
              <a:defRPr sz="1600" b="1"/>
            </a:lvl4pPr>
            <a:lvl5pPr marL="1828783" indent="0">
              <a:buNone/>
              <a:defRPr sz="1600" b="1"/>
            </a:lvl5pPr>
            <a:lvl6pPr marL="2285978" indent="0">
              <a:buNone/>
              <a:defRPr sz="1600" b="1"/>
            </a:lvl6pPr>
            <a:lvl7pPr marL="2743174" indent="0">
              <a:buNone/>
              <a:defRPr sz="1600" b="1"/>
            </a:lvl7pPr>
            <a:lvl8pPr marL="3200370" indent="0">
              <a:buNone/>
              <a:defRPr sz="1600" b="1"/>
            </a:lvl8pPr>
            <a:lvl9pPr marL="3657565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5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75674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02215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92888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2" y="514925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70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59" indent="0">
              <a:buNone/>
              <a:defRPr sz="1400"/>
            </a:lvl2pPr>
            <a:lvl3pPr marL="914117" indent="0">
              <a:buNone/>
              <a:defRPr sz="1200"/>
            </a:lvl3pPr>
            <a:lvl4pPr marL="1371176" indent="0">
              <a:buNone/>
              <a:defRPr sz="1000"/>
            </a:lvl4pPr>
            <a:lvl5pPr marL="1828234" indent="0">
              <a:buNone/>
              <a:defRPr sz="1000"/>
            </a:lvl5pPr>
            <a:lvl6pPr marL="2285293" indent="0">
              <a:buNone/>
              <a:defRPr sz="1000"/>
            </a:lvl6pPr>
            <a:lvl7pPr marL="2742351" indent="0">
              <a:buNone/>
              <a:defRPr sz="1000"/>
            </a:lvl7pPr>
            <a:lvl8pPr marL="3199410" indent="0">
              <a:buNone/>
              <a:defRPr sz="1000"/>
            </a:lvl8pPr>
            <a:lvl9pPr marL="3656468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447262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5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196" indent="0">
              <a:buNone/>
              <a:defRPr sz="1600"/>
            </a:lvl2pPr>
            <a:lvl3pPr marL="914391" indent="0">
              <a:buNone/>
              <a:defRPr sz="1600"/>
            </a:lvl3pPr>
            <a:lvl4pPr marL="1371587" indent="0">
              <a:buNone/>
              <a:defRPr sz="1600"/>
            </a:lvl4pPr>
            <a:lvl5pPr marL="1828783" indent="0">
              <a:buNone/>
              <a:defRPr sz="1600"/>
            </a:lvl5pPr>
            <a:lvl6pPr marL="2285978" indent="0">
              <a:buNone/>
              <a:defRPr sz="1600"/>
            </a:lvl6pPr>
            <a:lvl7pPr marL="2743174" indent="0">
              <a:buNone/>
              <a:defRPr sz="1600"/>
            </a:lvl7pPr>
            <a:lvl8pPr marL="3200370" indent="0">
              <a:buNone/>
              <a:defRPr sz="1600"/>
            </a:lvl8pPr>
            <a:lvl9pPr marL="3657565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9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196" indent="0">
              <a:buNone/>
              <a:defRPr sz="1200"/>
            </a:lvl2pPr>
            <a:lvl3pPr marL="914391" indent="0">
              <a:buNone/>
              <a:defRPr sz="1000"/>
            </a:lvl3pPr>
            <a:lvl4pPr marL="1371587" indent="0">
              <a:buNone/>
              <a:defRPr sz="900"/>
            </a:lvl4pPr>
            <a:lvl5pPr marL="1828783" indent="0">
              <a:buNone/>
              <a:defRPr sz="900"/>
            </a:lvl5pPr>
            <a:lvl6pPr marL="2285978" indent="0">
              <a:buNone/>
              <a:defRPr sz="900"/>
            </a:lvl6pPr>
            <a:lvl7pPr marL="2743174" indent="0">
              <a:buNone/>
              <a:defRPr sz="900"/>
            </a:lvl7pPr>
            <a:lvl8pPr marL="3200370" indent="0">
              <a:buNone/>
              <a:defRPr sz="900"/>
            </a:lvl8pPr>
            <a:lvl9pPr marL="3657565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9603691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6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95613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1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196" indent="0">
              <a:buFontTx/>
              <a:buNone/>
              <a:defRPr/>
            </a:lvl2pPr>
            <a:lvl3pPr marL="914391" indent="0">
              <a:buFontTx/>
              <a:buNone/>
              <a:defRPr/>
            </a:lvl3pPr>
            <a:lvl4pPr marL="1371587" indent="0">
              <a:buFontTx/>
              <a:buNone/>
              <a:defRPr/>
            </a:lvl4pPr>
            <a:lvl5pPr marL="1828783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6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  <p:sp>
        <p:nvSpPr>
          <p:cNvPr id="20" name="TextBox 19"/>
          <p:cNvSpPr txBox="1"/>
          <p:nvPr/>
        </p:nvSpPr>
        <p:spPr>
          <a:xfrm>
            <a:off x="541871" y="79037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80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5642870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6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6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1076480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5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196" indent="0">
              <a:buFontTx/>
              <a:buNone/>
              <a:defRPr/>
            </a:lvl2pPr>
            <a:lvl3pPr marL="914391" indent="0">
              <a:buFontTx/>
              <a:buNone/>
              <a:defRPr/>
            </a:lvl3pPr>
            <a:lvl4pPr marL="1371587" indent="0">
              <a:buFontTx/>
              <a:buNone/>
              <a:defRPr/>
            </a:lvl4pPr>
            <a:lvl5pPr marL="1828783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6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1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  <p:sp>
        <p:nvSpPr>
          <p:cNvPr id="24" name="TextBox 23"/>
          <p:cNvSpPr txBox="1"/>
          <p:nvPr/>
        </p:nvSpPr>
        <p:spPr>
          <a:xfrm>
            <a:off x="541871" y="79037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912028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196" indent="0">
              <a:buFontTx/>
              <a:buNone/>
              <a:defRPr/>
            </a:lvl2pPr>
            <a:lvl3pPr marL="914391" indent="0">
              <a:buFontTx/>
              <a:buNone/>
              <a:defRPr/>
            </a:lvl3pPr>
            <a:lvl4pPr marL="1371587" indent="0">
              <a:buFontTx/>
              <a:buNone/>
              <a:defRPr/>
            </a:lvl4pPr>
            <a:lvl5pPr marL="1828783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6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19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9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8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7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7625714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4168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4" y="609600"/>
            <a:ext cx="1304743" cy="5251451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41388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6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4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01D22B-05EF-4642-A1EF-D5BD1DEF1964}" type="datetimeFigureOut">
              <a:rPr lang="es-MX" smtClean="0"/>
              <a:t>11/03/2015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4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CFD24E-4A15-4252-A648-860BCB9E4AA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220885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196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897" indent="-342897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43" indent="-285747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2989" indent="-228598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185" indent="-228598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380" indent="-228598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576" indent="-228598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772" indent="-228598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8967" indent="-228598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163" indent="-228598" algn="l" defTabSz="457196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6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1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7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3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78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4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70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5" algn="l" defTabSz="457196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53311" y="2443341"/>
            <a:ext cx="8281341" cy="1646302"/>
          </a:xfrm>
        </p:spPr>
        <p:txBody>
          <a:bodyPr>
            <a:noAutofit/>
          </a:bodyPr>
          <a:lstStyle/>
          <a:p>
            <a:pPr algn="ctr"/>
            <a:r>
              <a:rPr lang="es-MX" sz="3600" dirty="0" smtClean="0">
                <a:latin typeface="Aharoni" panose="02010803020104030203" pitchFamily="2" charset="-79"/>
                <a:cs typeface="Aharoni" panose="02010803020104030203" pitchFamily="2" charset="-79"/>
              </a:rPr>
              <a:t>RECONOCES </a:t>
            </a:r>
            <a:r>
              <a:rPr lang="es-MX" sz="3600" dirty="0">
                <a:latin typeface="Aharoni" panose="02010803020104030203" pitchFamily="2" charset="-79"/>
                <a:cs typeface="Aharoni" panose="02010803020104030203" pitchFamily="2" charset="-79"/>
              </a:rPr>
              <a:t>Y REALIZAS OPERACIONES CON DISTINTO TIPO DE FUNCIONES</a:t>
            </a:r>
          </a:p>
        </p:txBody>
      </p:sp>
      <p:sp>
        <p:nvSpPr>
          <p:cNvPr id="5" name="Subtítulo 2"/>
          <p:cNvSpPr txBox="1">
            <a:spLocks/>
          </p:cNvSpPr>
          <p:nvPr/>
        </p:nvSpPr>
        <p:spPr>
          <a:xfrm>
            <a:off x="1036281" y="4295090"/>
            <a:ext cx="8915399" cy="23380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s-MX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b="1" dirty="0" smtClean="0">
                <a:solidFill>
                  <a:schemeClr val="tx1"/>
                </a:solidFill>
              </a:rPr>
              <a:t>PROFESORA: XÓCHITL ARIANDA RUIZ ARMENTA</a:t>
            </a:r>
          </a:p>
          <a:p>
            <a:pPr algn="ctr"/>
            <a:r>
              <a:rPr lang="es-MX" b="1" dirty="0" smtClean="0">
                <a:solidFill>
                  <a:schemeClr val="tx1"/>
                </a:solidFill>
              </a:rPr>
              <a:t>MATEMÁTICAS 4</a:t>
            </a:r>
          </a:p>
          <a:p>
            <a:pPr algn="ctr"/>
            <a:r>
              <a:rPr lang="es-MX" b="1" dirty="0" smtClean="0"/>
              <a:t>4T</a:t>
            </a:r>
            <a:r>
              <a:rPr lang="es-MX" b="1" dirty="0" smtClean="0">
                <a:solidFill>
                  <a:schemeClr val="tx1"/>
                </a:solidFill>
              </a:rPr>
              <a:t>O SEMESTRE</a:t>
            </a:r>
          </a:p>
          <a:p>
            <a:pPr algn="ctr"/>
            <a:r>
              <a:rPr lang="es-MX" b="1" dirty="0" smtClean="0">
                <a:solidFill>
                  <a:schemeClr val="tx1"/>
                </a:solidFill>
              </a:rPr>
              <a:t>ENERO 2015 </a:t>
            </a:r>
            <a:endParaRPr lang="es-MX" b="1" dirty="0">
              <a:solidFill>
                <a:schemeClr val="tx1"/>
              </a:solidFill>
            </a:endParaRPr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719253" y="499786"/>
            <a:ext cx="8915399" cy="151164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defPPr>
              <a:defRPr lang="es-MX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s-MX" sz="4000" b="1" dirty="0" smtClean="0">
                <a:solidFill>
                  <a:schemeClr val="tx1"/>
                </a:solidFill>
              </a:rPr>
              <a:t>MULTIVERSIDAD LATINOAMERICANA UNIDAD NORTE</a:t>
            </a:r>
            <a:endParaRPr lang="es-MX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671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53534" y="110800"/>
            <a:ext cx="8596668" cy="1320800"/>
          </a:xfrm>
        </p:spPr>
        <p:txBody>
          <a:bodyPr anchor="ctr"/>
          <a:lstStyle/>
          <a:p>
            <a:pPr algn="ctr"/>
            <a:r>
              <a:rPr lang="es-MX" dirty="0" smtClean="0"/>
              <a:t>¿QUÉ ES UNA FUNCIÓN O UNA RELACIÓN?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296709" y="1681349"/>
            <a:ext cx="8763912" cy="4852802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s-MX" sz="1600" dirty="0"/>
              <a:t>En matemática, una </a:t>
            </a:r>
            <a:r>
              <a:rPr lang="es-MX" sz="1600" b="1" dirty="0"/>
              <a:t>función (f) </a:t>
            </a:r>
            <a:r>
              <a:rPr lang="es-MX" sz="1600" dirty="0"/>
              <a:t>es una </a:t>
            </a:r>
            <a:r>
              <a:rPr lang="es-MX" sz="1600" b="1" dirty="0"/>
              <a:t>relación</a:t>
            </a:r>
            <a:r>
              <a:rPr lang="es-MX" sz="1600" dirty="0"/>
              <a:t> entre un conjunto dado </a:t>
            </a:r>
            <a:r>
              <a:rPr lang="es-MX" sz="1600" b="1" dirty="0"/>
              <a:t>X</a:t>
            </a:r>
            <a:r>
              <a:rPr lang="es-MX" sz="1600" dirty="0"/>
              <a:t> (llamado </a:t>
            </a:r>
            <a:r>
              <a:rPr lang="es-MX" sz="1600" b="1" dirty="0"/>
              <a:t>dominio</a:t>
            </a:r>
            <a:r>
              <a:rPr lang="es-MX" sz="1600" dirty="0"/>
              <a:t>) y otro conjunto de elementos </a:t>
            </a:r>
            <a:r>
              <a:rPr lang="es-MX" sz="1600" b="1" dirty="0"/>
              <a:t>Y</a:t>
            </a:r>
            <a:r>
              <a:rPr lang="es-MX" sz="1600" dirty="0"/>
              <a:t> (llamado </a:t>
            </a:r>
            <a:r>
              <a:rPr lang="es-MX" sz="1600" b="1" dirty="0" err="1"/>
              <a:t>codominio</a:t>
            </a:r>
            <a:r>
              <a:rPr lang="es-MX" sz="1600" dirty="0"/>
              <a:t>) de forma que a cada elemento </a:t>
            </a:r>
            <a:r>
              <a:rPr lang="es-MX" sz="1600" b="1" dirty="0"/>
              <a:t>x</a:t>
            </a:r>
            <a:r>
              <a:rPr lang="es-MX" sz="1600" dirty="0"/>
              <a:t> del dominio le </a:t>
            </a:r>
            <a:r>
              <a:rPr lang="es-MX" sz="1600" b="1" dirty="0"/>
              <a:t>corresponde</a:t>
            </a:r>
            <a:r>
              <a:rPr lang="es-MX" sz="1600" dirty="0"/>
              <a:t> un único elemento</a:t>
            </a:r>
            <a:r>
              <a:rPr lang="es-MX" sz="1600" b="1" dirty="0"/>
              <a:t> f(x)</a:t>
            </a:r>
            <a:r>
              <a:rPr lang="es-MX" sz="1600" dirty="0"/>
              <a:t> del </a:t>
            </a:r>
            <a:r>
              <a:rPr lang="es-MX" sz="1600" dirty="0" err="1"/>
              <a:t>codominio</a:t>
            </a:r>
            <a:r>
              <a:rPr lang="es-MX" sz="1600" dirty="0"/>
              <a:t> (los que forman el </a:t>
            </a:r>
            <a:r>
              <a:rPr lang="es-MX" sz="1600" b="1" dirty="0"/>
              <a:t>recorrido, </a:t>
            </a:r>
            <a:r>
              <a:rPr lang="es-MX" sz="1600" dirty="0"/>
              <a:t>también llamado </a:t>
            </a:r>
            <a:r>
              <a:rPr lang="es-MX" sz="1600" b="1" dirty="0"/>
              <a:t>rango</a:t>
            </a:r>
            <a:r>
              <a:rPr lang="es-MX" sz="1600" dirty="0"/>
              <a:t> o </a:t>
            </a:r>
            <a:r>
              <a:rPr lang="es-MX" sz="1600" b="1" dirty="0"/>
              <a:t>ámbito</a:t>
            </a:r>
            <a:r>
              <a:rPr lang="es-MX" sz="1600" dirty="0"/>
              <a:t>).</a:t>
            </a:r>
          </a:p>
          <a:p>
            <a:pPr marL="0" indent="0" algn="ctr">
              <a:buNone/>
            </a:pPr>
            <a:r>
              <a:rPr lang="es-MX" sz="1600" b="1" i="1" dirty="0"/>
              <a:t>“Pueden referirse a situaciones cotidianas”</a:t>
            </a:r>
          </a:p>
          <a:p>
            <a:pPr marL="0" indent="0" algn="ctr">
              <a:buNone/>
            </a:pPr>
            <a:r>
              <a:rPr lang="es-MX" sz="1600" b="1" i="1" dirty="0"/>
              <a:t>Ejemplo:</a:t>
            </a:r>
          </a:p>
          <a:p>
            <a:pPr marL="0" indent="0" algn="ctr">
              <a:buNone/>
            </a:pPr>
            <a:r>
              <a:rPr lang="es-MX" sz="1600" dirty="0"/>
              <a:t>¿cuál sería la regla que </a:t>
            </a:r>
            <a:r>
              <a:rPr lang="es-MX" sz="1600" b="1" dirty="0"/>
              <a:t>relaciona</a:t>
            </a:r>
            <a:r>
              <a:rPr lang="es-MX" sz="1600" dirty="0"/>
              <a:t> los números de la derecha con los de la izquierda en la siguiente lista?</a:t>
            </a:r>
          </a:p>
          <a:p>
            <a:pPr marL="0" indent="0" algn="ctr">
              <a:buNone/>
            </a:pPr>
            <a:r>
              <a:rPr lang="es-MX" sz="1600" dirty="0"/>
              <a:t>1 --------&gt;   1</a:t>
            </a:r>
          </a:p>
          <a:p>
            <a:pPr marL="0" indent="0" algn="ctr">
              <a:buNone/>
            </a:pPr>
            <a:r>
              <a:rPr lang="es-MX" sz="1600" dirty="0"/>
              <a:t>2 --------&gt;   4</a:t>
            </a:r>
          </a:p>
          <a:p>
            <a:pPr marL="0" indent="0" algn="ctr">
              <a:buNone/>
            </a:pPr>
            <a:r>
              <a:rPr lang="es-MX" sz="1600" dirty="0"/>
              <a:t>3 --------&gt;   9</a:t>
            </a:r>
          </a:p>
          <a:p>
            <a:pPr marL="0" indent="0" algn="ctr">
              <a:buNone/>
            </a:pPr>
            <a:r>
              <a:rPr lang="es-MX" sz="1600" dirty="0"/>
              <a:t>4 --------&gt; 16</a:t>
            </a:r>
          </a:p>
          <a:p>
            <a:pPr marL="0" indent="0" algn="ctr">
              <a:buNone/>
            </a:pPr>
            <a:endParaRPr lang="es-MX" sz="1600" dirty="0"/>
          </a:p>
          <a:p>
            <a:pPr marL="0" indent="0" algn="ctr">
              <a:buNone/>
            </a:pPr>
            <a:endParaRPr lang="es-MX" sz="1600" dirty="0"/>
          </a:p>
          <a:p>
            <a:pPr marL="0" indent="0" algn="ctr">
              <a:buNone/>
            </a:pPr>
            <a:endParaRPr lang="es-MX" sz="1600" dirty="0"/>
          </a:p>
          <a:p>
            <a:pPr marL="0" indent="0" algn="ctr">
              <a:buNone/>
            </a:pPr>
            <a:endParaRPr lang="es-MX" sz="1600" b="1" i="1" dirty="0"/>
          </a:p>
          <a:p>
            <a:pPr marL="0" indent="0" algn="ctr">
              <a:buNone/>
            </a:pPr>
            <a:endParaRPr lang="es-MX" sz="1200" b="1" i="1" dirty="0"/>
          </a:p>
        </p:txBody>
      </p:sp>
      <p:pic>
        <p:nvPicPr>
          <p:cNvPr id="2050" name="Picture 2" descr="http://upload.wikimedia.org/wikipedia/commons/thumb/c/c8/PolygonsFunction.svg/275px-PolygonsFunction.svg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903" y="1365844"/>
            <a:ext cx="2097487" cy="1754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ima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94246">
            <a:off x="275562" y="3875563"/>
            <a:ext cx="3071530" cy="1095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/>
          <p:cNvSpPr/>
          <p:nvPr/>
        </p:nvSpPr>
        <p:spPr>
          <a:xfrm>
            <a:off x="3922330" y="5887632"/>
            <a:ext cx="82696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b="1" dirty="0">
                <a:solidFill>
                  <a:srgbClr val="FF0000"/>
                </a:solidFill>
                <a:latin typeface="Arial" panose="020B0604020202020204" pitchFamily="34" charset="0"/>
              </a:rPr>
              <a:t>Los números de la derecha son los cuadrados de los de la izquierda.</a:t>
            </a:r>
            <a:endParaRPr lang="es-MX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103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63034" y="236538"/>
            <a:ext cx="8596668" cy="6621462"/>
          </a:xfrm>
        </p:spPr>
        <p:txBody>
          <a:bodyPr>
            <a:normAutofit/>
          </a:bodyPr>
          <a:lstStyle/>
          <a:p>
            <a:r>
              <a:rPr lang="es-MX" sz="2000" dirty="0"/>
              <a:t>La regla es entonces "elevar al cuadrado":</a:t>
            </a:r>
          </a:p>
          <a:p>
            <a:pPr marL="0" indent="0">
              <a:buNone/>
            </a:pPr>
            <a:r>
              <a:rPr lang="es-MX" sz="2000" dirty="0"/>
              <a:t>                          1 --------&gt;   1</a:t>
            </a:r>
          </a:p>
          <a:p>
            <a:pPr marL="0" indent="0">
              <a:buNone/>
            </a:pPr>
            <a:r>
              <a:rPr lang="es-MX" sz="2000" dirty="0"/>
              <a:t>                          2 --------&gt;   4</a:t>
            </a:r>
          </a:p>
          <a:p>
            <a:pPr marL="0" indent="0">
              <a:buNone/>
            </a:pPr>
            <a:r>
              <a:rPr lang="es-MX" sz="2000" dirty="0"/>
              <a:t>                          3 --------&gt;   9</a:t>
            </a:r>
          </a:p>
          <a:p>
            <a:pPr marL="0" indent="0">
              <a:buNone/>
            </a:pPr>
            <a:r>
              <a:rPr lang="es-MX" sz="2000" dirty="0"/>
              <a:t>                          4 --------&gt;  16</a:t>
            </a:r>
          </a:p>
          <a:p>
            <a:pPr marL="0" indent="0">
              <a:buNone/>
            </a:pPr>
            <a:r>
              <a:rPr lang="es-MX" sz="2000" dirty="0"/>
              <a:t>                          x --------&gt;   x</a:t>
            </a:r>
            <a:r>
              <a:rPr lang="es-MX" sz="2000" baseline="30000" dirty="0"/>
              <a:t>2</a:t>
            </a:r>
            <a:r>
              <a:rPr lang="es-MX" sz="2000" dirty="0"/>
              <a:t>.</a:t>
            </a:r>
          </a:p>
          <a:p>
            <a:pPr marL="0" indent="0">
              <a:buNone/>
            </a:pPr>
            <a:r>
              <a:rPr lang="es-MX" sz="2000" dirty="0"/>
              <a:t>Para referirse a esta regla podemos usar un nombre, que por lo general es  la letra</a:t>
            </a:r>
            <a:r>
              <a:rPr lang="es-MX" sz="2000" b="1" dirty="0"/>
              <a:t> f </a:t>
            </a:r>
            <a:r>
              <a:rPr lang="es-MX" sz="2000" dirty="0"/>
              <a:t>(de función). Entonces,</a:t>
            </a:r>
            <a:r>
              <a:rPr lang="es-MX" sz="2000" b="1" dirty="0"/>
              <a:t> f </a:t>
            </a:r>
            <a:r>
              <a:rPr lang="es-MX" sz="2000" dirty="0"/>
              <a:t>es la regla "elevar al cuadrado el número".</a:t>
            </a:r>
          </a:p>
          <a:p>
            <a:pPr marL="0" indent="0">
              <a:buNone/>
            </a:pPr>
            <a:r>
              <a:rPr lang="es-MX" sz="2000" dirty="0"/>
              <a:t>Usualmente se emplean dos notaciones:</a:t>
            </a:r>
          </a:p>
          <a:p>
            <a:pPr marL="0" indent="0">
              <a:buNone/>
            </a:pPr>
            <a:r>
              <a:rPr lang="es-MX" sz="2000" dirty="0"/>
              <a:t>                                           x --------&gt; x</a:t>
            </a:r>
            <a:r>
              <a:rPr lang="es-MX" sz="2000" baseline="30000" dirty="0"/>
              <a:t>2</a:t>
            </a:r>
            <a:r>
              <a:rPr lang="es-MX" sz="2000" dirty="0"/>
              <a:t>      o     </a:t>
            </a:r>
            <a:r>
              <a:rPr lang="es-MX" sz="2000" b="1" dirty="0"/>
              <a:t>f(x) = x</a:t>
            </a:r>
            <a:r>
              <a:rPr lang="es-MX" sz="2000" b="1" baseline="30000" dirty="0"/>
              <a:t>2</a:t>
            </a:r>
            <a:r>
              <a:rPr lang="es-MX" sz="2000" dirty="0"/>
              <a:t> </a:t>
            </a:r>
          </a:p>
          <a:p>
            <a:pPr marL="0" indent="0">
              <a:buNone/>
            </a:pPr>
            <a:endParaRPr lang="es-MX" sz="2000" dirty="0"/>
          </a:p>
          <a:p>
            <a:pPr marL="0" indent="0">
              <a:buNone/>
            </a:pPr>
            <a:r>
              <a:rPr lang="es-MX" sz="2000" dirty="0"/>
              <a:t>Entonces, si nos dicen, aplicar la regla f a 3.</a:t>
            </a:r>
          </a:p>
          <a:p>
            <a:pPr marL="0" indent="0" algn="ctr">
              <a:buNone/>
            </a:pPr>
            <a:r>
              <a:rPr lang="es-MX" sz="2000" dirty="0"/>
              <a:t>f(3) = x</a:t>
            </a:r>
            <a:r>
              <a:rPr lang="es-MX" sz="2000" baseline="30000" dirty="0"/>
              <a:t>2</a:t>
            </a:r>
          </a:p>
          <a:p>
            <a:pPr marL="0" indent="0" algn="ctr">
              <a:buNone/>
            </a:pPr>
            <a:r>
              <a:rPr lang="es-MX" sz="2000" dirty="0"/>
              <a:t>f(3) = (3)</a:t>
            </a:r>
            <a:r>
              <a:rPr lang="es-MX" sz="2000" baseline="30000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2030756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15434" y="165101"/>
            <a:ext cx="8596668" cy="1320800"/>
          </a:xfrm>
        </p:spPr>
        <p:txBody>
          <a:bodyPr>
            <a:normAutofit/>
          </a:bodyPr>
          <a:lstStyle/>
          <a:p>
            <a:r>
              <a:rPr lang="es-MX" sz="6600" dirty="0"/>
              <a:t>TAREA 1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38150" y="1485901"/>
            <a:ext cx="10039350" cy="4555462"/>
          </a:xfrm>
          <a:solidFill>
            <a:schemeClr val="bg1"/>
          </a:solidFill>
        </p:spPr>
        <p:txBody>
          <a:bodyPr>
            <a:noAutofit/>
          </a:bodyPr>
          <a:lstStyle/>
          <a:p>
            <a:r>
              <a:rPr lang="es-MX" sz="2400" dirty="0"/>
              <a:t>INVESTIGA DE MANERA INDIVIDUAL EN LAS FUENTES DE INFORMACIÓN A TU ALCANE, LOS SIGUIENTES CONCEPTOS Y ESCRÍBELOS EN TU LIBRETA</a:t>
            </a:r>
          </a:p>
          <a:p>
            <a:endParaRPr lang="es-MX" sz="2400" dirty="0"/>
          </a:p>
          <a:p>
            <a:r>
              <a:rPr lang="es-MX" sz="2400" dirty="0"/>
              <a:t>RELACIÓN</a:t>
            </a:r>
          </a:p>
          <a:p>
            <a:r>
              <a:rPr lang="es-MX" sz="2400" dirty="0"/>
              <a:t>FUNCIÓN</a:t>
            </a:r>
          </a:p>
          <a:p>
            <a:r>
              <a:rPr lang="es-MX" sz="2400" dirty="0"/>
              <a:t>DOMINIO</a:t>
            </a:r>
          </a:p>
          <a:p>
            <a:r>
              <a:rPr lang="es-MX" sz="2400" dirty="0"/>
              <a:t>RANGO</a:t>
            </a:r>
          </a:p>
          <a:p>
            <a:r>
              <a:rPr lang="es-MX" sz="2400" dirty="0"/>
              <a:t>REGLA DE CORRESPONDENCIA</a:t>
            </a:r>
          </a:p>
          <a:p>
            <a:r>
              <a:rPr lang="es-MX" sz="2400" dirty="0"/>
              <a:t>VARIABLE INDEPENDIENTE</a:t>
            </a:r>
          </a:p>
          <a:p>
            <a:r>
              <a:rPr lang="es-MX" sz="2400" dirty="0"/>
              <a:t>PRUEBA DE LA RECTA VERTICAL</a:t>
            </a:r>
          </a:p>
        </p:txBody>
      </p:sp>
    </p:spTree>
    <p:extLst>
      <p:ext uri="{BB962C8B-B14F-4D97-AF65-F5344CB8AC3E}">
        <p14:creationId xmlns:p14="http://schemas.microsoft.com/office/powerpoint/2010/main" val="31884753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96384" y="228601"/>
            <a:ext cx="8596668" cy="5755612"/>
          </a:xfrm>
        </p:spPr>
        <p:txBody>
          <a:bodyPr/>
          <a:lstStyle/>
          <a:p>
            <a:r>
              <a:rPr lang="es-MX" dirty="0" smtClean="0"/>
              <a:t>Y si nos dicen aplica la función a 2, 4, 6, 8 y 10?</a:t>
            </a:r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  <a:p>
            <a:r>
              <a:rPr lang="es-MX" dirty="0"/>
              <a:t>Correspondencia entre las personas que trabajan en una oficina y su peso expresado en kilos</a:t>
            </a:r>
            <a:endParaRPr lang="es-MX" dirty="0" smtClean="0"/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  <a:p>
            <a:endParaRPr lang="es-MX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8934663"/>
              </p:ext>
            </p:extLst>
          </p:nvPr>
        </p:nvGraphicFramePr>
        <p:xfrm>
          <a:off x="1077384" y="2573496"/>
          <a:ext cx="8596312" cy="2442690"/>
        </p:xfrm>
        <a:graphic>
          <a:graphicData uri="http://schemas.openxmlformats.org/drawingml/2006/table">
            <a:tbl>
              <a:tblPr/>
              <a:tblGrid>
                <a:gridCol w="4298156"/>
                <a:gridCol w="4298156"/>
              </a:tblGrid>
              <a:tr h="407115">
                <a:tc>
                  <a:txBody>
                    <a:bodyPr/>
                    <a:lstStyle/>
                    <a:p>
                      <a:pPr algn="ctr"/>
                      <a:r>
                        <a:rPr lang="es-MX" sz="2400" b="1">
                          <a:effectLst/>
                        </a:rPr>
                        <a:t>Conjunto X</a:t>
                      </a:r>
                      <a:endParaRPr lang="es-MX" sz="2400">
                        <a:effectLst/>
                      </a:endParaRP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b="1">
                          <a:effectLst/>
                        </a:rPr>
                        <a:t>Conjunto Y</a:t>
                      </a:r>
                      <a:endParaRPr lang="es-MX" sz="2400">
                        <a:effectLst/>
                      </a:endParaRP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7115"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Ángela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55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7115"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Pedro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88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7115"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Manuel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62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7115"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Adrián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88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7115">
                <a:tc>
                  <a:txBody>
                    <a:bodyPr/>
                    <a:lstStyle/>
                    <a:p>
                      <a:pPr algn="ctr"/>
                      <a:r>
                        <a:rPr lang="es-MX" sz="2400">
                          <a:effectLst/>
                        </a:rPr>
                        <a:t>Roberto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2400" dirty="0">
                          <a:effectLst/>
                        </a:rPr>
                        <a:t>90</a:t>
                      </a:r>
                    </a:p>
                  </a:txBody>
                  <a:tcPr marL="95250" marR="95250" marT="19050" marB="19050">
                    <a:lnL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2184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MX" sz="2800" dirty="0"/>
              <a:t>Una </a:t>
            </a:r>
            <a:r>
              <a:rPr lang="es-MX" sz="2800" b="1" dirty="0"/>
              <a:t>relación</a:t>
            </a:r>
            <a:r>
              <a:rPr lang="es-MX" sz="2800" dirty="0"/>
              <a:t> es un conjunto de parejas ordenadas (</a:t>
            </a:r>
            <a:r>
              <a:rPr lang="es-MX" sz="2800" dirty="0" err="1"/>
              <a:t>x,y</a:t>
            </a:r>
            <a:r>
              <a:rPr lang="es-MX" sz="2800" dirty="0"/>
              <a:t>). Los valores de </a:t>
            </a:r>
            <a:r>
              <a:rPr lang="es-MX" sz="2800" b="1" dirty="0"/>
              <a:t>x</a:t>
            </a:r>
            <a:r>
              <a:rPr lang="es-MX" sz="2800" dirty="0"/>
              <a:t> forman el </a:t>
            </a:r>
            <a:r>
              <a:rPr lang="es-MX" sz="2800" b="1" dirty="0"/>
              <a:t>dominio </a:t>
            </a:r>
            <a:r>
              <a:rPr lang="es-MX" sz="2800" dirty="0"/>
              <a:t>y los valores de </a:t>
            </a:r>
            <a:r>
              <a:rPr lang="es-MX" sz="2800" b="1" dirty="0"/>
              <a:t>y</a:t>
            </a:r>
            <a:r>
              <a:rPr lang="es-MX" sz="2800" dirty="0"/>
              <a:t> el </a:t>
            </a:r>
            <a:r>
              <a:rPr lang="es-MX" sz="2800" b="1" dirty="0"/>
              <a:t>rango</a:t>
            </a:r>
            <a:r>
              <a:rPr lang="es-MX" sz="2800" dirty="0"/>
              <a:t> de la relación.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3987" y="2511549"/>
            <a:ext cx="4298334" cy="3880773"/>
          </a:xfrm>
        </p:spPr>
        <p:txBody>
          <a:bodyPr>
            <a:normAutofit/>
          </a:bodyPr>
          <a:lstStyle/>
          <a:p>
            <a:pPr algn="just"/>
            <a:r>
              <a:rPr lang="es-MX" sz="2400" dirty="0"/>
              <a:t>Existen muchas formas de describir una relación: como parejas ordenadas, mediante una oración verbal, o por medio de una ecuación, una tabla, una gráfica o un diagrama.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18559" t="26590" r="38780" b="24287"/>
          <a:stretch/>
        </p:blipFill>
        <p:spPr>
          <a:xfrm>
            <a:off x="4975669" y="2160591"/>
            <a:ext cx="7078625" cy="4582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959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1320800"/>
          </a:xfrm>
        </p:spPr>
        <p:txBody>
          <a:bodyPr anchor="ctr">
            <a:normAutofit/>
          </a:bodyPr>
          <a:lstStyle/>
          <a:p>
            <a:pPr algn="ctr"/>
            <a:r>
              <a:rPr lang="es-MX" sz="4400" dirty="0"/>
              <a:t>ACTIVIDAD 2. PROBLEMA</a:t>
            </a:r>
          </a:p>
        </p:txBody>
      </p:sp>
      <p:pic>
        <p:nvPicPr>
          <p:cNvPr id="1026" name="Picture 2" descr="http://bibliotecadigital.ilce.edu.mx/Colecciones/Colibri/arte1/imgs/42b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8425"/>
            <a:ext cx="2695074" cy="4219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887579" y="1558760"/>
            <a:ext cx="8325853" cy="5256463"/>
          </a:xfrm>
          <a:prstGeom prst="roundRect">
            <a:avLst>
              <a:gd name="adj" fmla="val 4731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s-MX" dirty="0" smtClean="0"/>
              <a:t>Requieres efectuar una llamada de larga distancia a tu casa situada a 325 km del sitio donde te encuentras. El primer minuto cuesta $6.50 y cada minuto adicional, $5.00</a:t>
            </a:r>
          </a:p>
          <a:p>
            <a:pPr marL="0" indent="0">
              <a:buNone/>
            </a:pPr>
            <a:endParaRPr lang="es-MX" dirty="0" smtClean="0"/>
          </a:p>
          <a:p>
            <a:pPr algn="just">
              <a:lnSpc>
                <a:spcPct val="150000"/>
              </a:lnSpc>
            </a:pPr>
            <a:r>
              <a:rPr lang="es-MX" dirty="0" smtClean="0"/>
              <a:t>¿Con cuál expresión algebraica determinarías el costo de tu llamada para la cualquier número entero de minutos?</a:t>
            </a:r>
          </a:p>
          <a:p>
            <a:pPr algn="just">
              <a:lnSpc>
                <a:spcPct val="150000"/>
              </a:lnSpc>
            </a:pPr>
            <a:r>
              <a:rPr lang="es-MX" dirty="0" smtClean="0"/>
              <a:t>Valúa esta expresión para saber cuánto pagarías por llamadas que duren 6, 10 y 12 minutos.</a:t>
            </a:r>
          </a:p>
          <a:p>
            <a:pPr algn="just">
              <a:lnSpc>
                <a:spcPct val="150000"/>
              </a:lnSpc>
            </a:pPr>
            <a:r>
              <a:rPr lang="es-MX" dirty="0" smtClean="0"/>
              <a:t>¿Para cuántos minutos de llamada te alcanzan $72.60?</a:t>
            </a:r>
          </a:p>
          <a:p>
            <a:pPr algn="just">
              <a:lnSpc>
                <a:spcPct val="150000"/>
              </a:lnSpc>
            </a:pPr>
            <a:r>
              <a:rPr lang="es-MX" dirty="0" smtClean="0"/>
              <a:t>¿Cuál sería el monto de tal llamada, considerando que sólo puedes calcular con este modelo costos par aun número entero en minutos? ¿Te sobraría alguno de los $72.60?</a:t>
            </a: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24958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encrypted-tbn2.gstatic.com/images?q=tbn:ANd9GcTAk2jaGJRBAszrcSs6eSNikPTfwOQENMZcdib182WlIz82lhO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209800" cy="2117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358189" y="363558"/>
            <a:ext cx="6915813" cy="5677805"/>
          </a:xfrm>
        </p:spPr>
        <p:txBody>
          <a:bodyPr/>
          <a:lstStyle/>
          <a:p>
            <a:r>
              <a:rPr lang="es-MX" dirty="0" smtClean="0"/>
              <a:t>Elabora una tabla con los pagos que tendrías que efectuar hasta 10 minutos, de acuerdo con la tarifa telefónica.</a:t>
            </a:r>
          </a:p>
          <a:p>
            <a:r>
              <a:rPr lang="es-MX" dirty="0" smtClean="0"/>
              <a:t>¿Notas alguna relación entre el tiempo y el costo en las columnas sucesivas de la tabla? 				¿ Aplica en todas ellas?</a:t>
            </a:r>
          </a:p>
          <a:p>
            <a:endParaRPr lang="es-MX" dirty="0"/>
          </a:p>
          <a:p>
            <a:endParaRPr lang="es-MX" dirty="0" smtClean="0"/>
          </a:p>
          <a:p>
            <a:endParaRPr lang="es-MX" dirty="0"/>
          </a:p>
          <a:p>
            <a:pPr marL="0" indent="0">
              <a:buNone/>
            </a:pPr>
            <a:endParaRPr lang="es-MX" dirty="0"/>
          </a:p>
          <a:p>
            <a:r>
              <a:rPr lang="es-MX" dirty="0" smtClean="0"/>
              <a:t>1. Para efectos de pago, el tiempo de una llamada se descompone como sigue:</a:t>
            </a:r>
          </a:p>
          <a:p>
            <a:pPr marL="0" indent="0">
              <a:buNone/>
            </a:pPr>
            <a:r>
              <a:rPr lang="es-MX" dirty="0"/>
              <a:t>	</a:t>
            </a:r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928028"/>
              </p:ext>
            </p:extLst>
          </p:nvPr>
        </p:nvGraphicFramePr>
        <p:xfrm>
          <a:off x="209324" y="1997624"/>
          <a:ext cx="11774125" cy="11582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70375"/>
                <a:gridCol w="1070375"/>
                <a:gridCol w="1070375"/>
                <a:gridCol w="1070375"/>
                <a:gridCol w="1070375"/>
                <a:gridCol w="1070375"/>
                <a:gridCol w="1070375"/>
                <a:gridCol w="1070375"/>
                <a:gridCol w="1070375"/>
                <a:gridCol w="1070375"/>
                <a:gridCol w="1070375"/>
              </a:tblGrid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Tiempo (t)</a:t>
                      </a:r>
                      <a:endParaRPr lang="es-MX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1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2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3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4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5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6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7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8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9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10</a:t>
                      </a:r>
                      <a:endParaRPr lang="es-MX" sz="1400" dirty="0"/>
                    </a:p>
                  </a:txBody>
                  <a:tcPr anchor="ctr"/>
                </a:tc>
              </a:tr>
              <a:tr h="579120">
                <a:tc>
                  <a:txBody>
                    <a:bodyPr/>
                    <a:lstStyle/>
                    <a:p>
                      <a:pPr algn="ctr"/>
                      <a:r>
                        <a:rPr lang="es-MX" sz="1600" dirty="0" smtClean="0"/>
                        <a:t>Costo C(t)</a:t>
                      </a:r>
                      <a:endParaRPr lang="es-MX" sz="1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6.25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6.25 + 5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400" dirty="0" smtClean="0"/>
                        <a:t>6.25 + 2(5)</a:t>
                      </a:r>
                      <a:endParaRPr lang="es-MX" sz="14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MX" sz="1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s-MX" sz="1200" dirty="0"/>
                    </a:p>
                  </a:txBody>
                  <a:tcPr anchor="ctr"/>
                </a:tc>
              </a:tr>
            </a:tbl>
          </a:graphicData>
        </a:graphic>
      </p:graphicFrame>
      <p:graphicFrame>
        <p:nvGraphicFramePr>
          <p:cNvPr id="5" name="Tab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2769380"/>
              </p:ext>
            </p:extLst>
          </p:nvPr>
        </p:nvGraphicFramePr>
        <p:xfrm>
          <a:off x="2784615" y="4503268"/>
          <a:ext cx="7865796" cy="21240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1932"/>
                <a:gridCol w="2621932"/>
                <a:gridCol w="2621932"/>
              </a:tblGrid>
              <a:tr h="64067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TIEMPO</a:t>
                      </a:r>
                      <a:r>
                        <a:rPr lang="es-MX" sz="1800" baseline="0" dirty="0" smtClean="0"/>
                        <a:t> DE LA LLAMADA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PRIMER MINUTO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MINUTOS ADICIONALES</a:t>
                      </a:r>
                      <a:endParaRPr lang="es-MX" sz="1800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5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1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5 -1 = 4</a:t>
                      </a:r>
                      <a:endParaRPr lang="es-MX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6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1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6 -1 = 5</a:t>
                      </a:r>
                      <a:endParaRPr lang="es-MX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10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1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10 -1 = 9</a:t>
                      </a:r>
                      <a:endParaRPr lang="es-MX" sz="18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t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1</a:t>
                      </a:r>
                      <a:endParaRPr lang="es-MX" sz="1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MX" sz="1800" dirty="0" smtClean="0"/>
                        <a:t>t -1</a:t>
                      </a:r>
                      <a:endParaRPr lang="es-MX" sz="18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2052" name="Picture 4" descr="https://lh5.googleusercontent.com/-iYiWsIRT1bY/Uvw2RJt8eKI/AAAAAAAADjs/2q_x4UCG5lo/s300/controlar-tiempo-llamadas-android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893" y="4507830"/>
            <a:ext cx="2017295" cy="201729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7296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677334" y="506777"/>
            <a:ext cx="8596668" cy="553458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s-MX" sz="2000" dirty="0"/>
              <a:t>2. La tabla elaborada en el análisis de la situación muestra que el factor del costo de $4.00, lo constituye ________________ (el primer minuto, los minutos adicionales). Por tanto, el modelo es :</a:t>
            </a:r>
          </a:p>
          <a:p>
            <a:pPr marL="0" indent="0" algn="ctr">
              <a:buNone/>
            </a:pPr>
            <a:endParaRPr lang="es-MX" sz="2000" dirty="0"/>
          </a:p>
          <a:p>
            <a:pPr marL="0" indent="0" algn="ctr">
              <a:buNone/>
            </a:pPr>
            <a:r>
              <a:rPr lang="es-MX" sz="2000" dirty="0"/>
              <a:t>Costo de la llamada = Costo 1er. Minuto + 5 x _____</a:t>
            </a:r>
          </a:p>
          <a:p>
            <a:pPr marL="0" indent="0" algn="ctr">
              <a:buNone/>
            </a:pPr>
            <a:endParaRPr lang="es-MX" sz="2000" dirty="0"/>
          </a:p>
          <a:p>
            <a:pPr marL="0" indent="0" algn="ctr">
              <a:buNone/>
            </a:pPr>
            <a:r>
              <a:rPr lang="es-MX" sz="2000" dirty="0"/>
              <a:t>C(t) = 6.25 + 5 (_____ - ______)</a:t>
            </a:r>
          </a:p>
          <a:p>
            <a:pPr marL="0" indent="0" algn="just">
              <a:buNone/>
            </a:pPr>
            <a:endParaRPr lang="es-MX" sz="2000" dirty="0"/>
          </a:p>
          <a:p>
            <a:pPr marL="0" indent="0" algn="just">
              <a:buNone/>
            </a:pPr>
            <a:r>
              <a:rPr lang="es-MX" sz="2000" dirty="0"/>
              <a:t>3. Para calcular el costo por llamadas de 6, 10 y 12 minutos de duración, se reemplaza cada valor por t en la ecuación anterior:</a:t>
            </a:r>
          </a:p>
          <a:p>
            <a:pPr marL="0" indent="0" algn="just">
              <a:buNone/>
            </a:pPr>
            <a:endParaRPr lang="es-MX" sz="2000" dirty="0"/>
          </a:p>
          <a:p>
            <a:pPr marL="0" indent="0" algn="just">
              <a:buNone/>
            </a:pPr>
            <a:r>
              <a:rPr lang="es-MX" sz="2000" dirty="0"/>
              <a:t>  C(5) = 6.25 + 5(6 - _____) = $ ____________</a:t>
            </a:r>
          </a:p>
          <a:p>
            <a:pPr marL="0" indent="0" algn="just">
              <a:buNone/>
            </a:pPr>
            <a:r>
              <a:rPr lang="es-MX" sz="2000" dirty="0"/>
              <a:t>C(10) = 6.25 + 5(___ - ___) = $ ____________</a:t>
            </a:r>
          </a:p>
          <a:p>
            <a:pPr marL="0" indent="0" algn="just">
              <a:buNone/>
            </a:pPr>
            <a:r>
              <a:rPr lang="es-MX" sz="2000" dirty="0"/>
              <a:t>C(12) = 6.25 + 5(___ - ___) = $ ____________</a:t>
            </a:r>
          </a:p>
          <a:p>
            <a:pPr marL="0" indent="0" algn="just">
              <a:buNone/>
            </a:pPr>
            <a:endParaRPr lang="es-MX" sz="2000" dirty="0"/>
          </a:p>
        </p:txBody>
      </p:sp>
    </p:spTree>
    <p:extLst>
      <p:ext uri="{BB962C8B-B14F-4D97-AF65-F5344CB8AC3E}">
        <p14:creationId xmlns:p14="http://schemas.microsoft.com/office/powerpoint/2010/main" val="3276113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78182" y="607211"/>
            <a:ext cx="8596668" cy="5947825"/>
          </a:xfrm>
        </p:spPr>
        <p:txBody>
          <a:bodyPr>
            <a:normAutofit/>
          </a:bodyPr>
          <a:lstStyle/>
          <a:p>
            <a:r>
              <a:rPr lang="es-MX" sz="2000" dirty="0"/>
              <a:t>4. Suponiendo que $72.60 fuera el costo de la llamada, en el modelo para el costo debes reemplazar este valor por ________ (C(t);t) y despejar t. Como t debe ser entero, consideras el entero _________ (anterior, siguiente) a este valor, t=___________.</a:t>
            </a:r>
          </a:p>
          <a:p>
            <a:endParaRPr lang="es-MX" sz="2000" dirty="0"/>
          </a:p>
          <a:p>
            <a:endParaRPr lang="es-MX" sz="2000" dirty="0"/>
          </a:p>
          <a:p>
            <a:endParaRPr lang="es-MX" sz="2000" dirty="0"/>
          </a:p>
          <a:p>
            <a:r>
              <a:rPr lang="es-MX" sz="2000" dirty="0"/>
              <a:t>5. Al sustituir este valor en el modelo anterior obtienes que el costo de esa llamada será de $__________. Así, de la cantidad máxima que tenías dispuesta te quedarán $ ____________.</a:t>
            </a:r>
          </a:p>
        </p:txBody>
      </p:sp>
    </p:spTree>
    <p:extLst>
      <p:ext uri="{BB962C8B-B14F-4D97-AF65-F5344CB8AC3E}">
        <p14:creationId xmlns:p14="http://schemas.microsoft.com/office/powerpoint/2010/main" val="1307984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6123" y="171719"/>
            <a:ext cx="8596668" cy="1320800"/>
          </a:xfrm>
        </p:spPr>
        <p:txBody>
          <a:bodyPr/>
          <a:lstStyle/>
          <a:p>
            <a:r>
              <a:rPr lang="es-MX" b="1" dirty="0" smtClean="0"/>
              <a:t>CLASIFICACIÓN DE FUNCIONES</a:t>
            </a:r>
            <a:endParaRPr lang="es-MX" b="1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257577" y="1154652"/>
            <a:ext cx="9453093" cy="946168"/>
          </a:xfrm>
        </p:spPr>
        <p:txBody>
          <a:bodyPr>
            <a:noAutofit/>
          </a:bodyPr>
          <a:lstStyle/>
          <a:p>
            <a:pPr algn="just"/>
            <a:r>
              <a:rPr lang="es-MX" sz="2000" dirty="0"/>
              <a:t>Existen diversos criterios para clasificar las funciones. Algunos de los mas usuales están referidos a su gráfica, al tipo de operaciones que admiten y a su rango y dominio</a:t>
            </a: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397" y="3421425"/>
            <a:ext cx="2857500" cy="2857500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7065" y="3489871"/>
            <a:ext cx="3333750" cy="2619375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371397" y="6370289"/>
            <a:ext cx="28575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/>
              <a:t>CONTINUAS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6077066" y="6278925"/>
            <a:ext cx="3196937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2400" b="1" dirty="0"/>
              <a:t>DISCONTINUAS</a:t>
            </a: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1371397" y="2563837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s-MX" b="1" dirty="0">
                <a:solidFill>
                  <a:srgbClr val="0070C0"/>
                </a:solidFill>
              </a:rPr>
              <a:t>POR SUS GRÁFICAS</a:t>
            </a:r>
          </a:p>
        </p:txBody>
      </p:sp>
    </p:spTree>
    <p:extLst>
      <p:ext uri="{BB962C8B-B14F-4D97-AF65-F5344CB8AC3E}">
        <p14:creationId xmlns:p14="http://schemas.microsoft.com/office/powerpoint/2010/main" val="3094887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307955" y="0"/>
            <a:ext cx="8596668" cy="1320800"/>
          </a:xfrm>
        </p:spPr>
        <p:txBody>
          <a:bodyPr/>
          <a:lstStyle/>
          <a:p>
            <a:pPr algn="ctr"/>
            <a:r>
              <a:rPr lang="es-MX" b="1" dirty="0" smtClean="0">
                <a:solidFill>
                  <a:srgbClr val="0070C0"/>
                </a:solidFill>
              </a:rPr>
              <a:t>POR LAS OPERACIONES PARA OBTENER SUS VALORES</a:t>
            </a:r>
            <a:endParaRPr lang="es-MX" b="1" dirty="0">
              <a:solidFill>
                <a:srgbClr val="0070C0"/>
              </a:solidFill>
            </a:endParaRPr>
          </a:p>
        </p:txBody>
      </p:sp>
      <p:pic>
        <p:nvPicPr>
          <p:cNvPr id="21" name="Imagen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320801"/>
            <a:ext cx="12192000" cy="553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783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03460" y="126124"/>
            <a:ext cx="8596668" cy="1320800"/>
          </a:xfrm>
        </p:spPr>
        <p:txBody>
          <a:bodyPr/>
          <a:lstStyle/>
          <a:p>
            <a:pPr algn="ctr"/>
            <a:r>
              <a:rPr lang="es-MX" b="1" dirty="0" smtClean="0"/>
              <a:t>POR LA ASOCIACIÓN ENTRE EL DOMINIO Y RANGO</a:t>
            </a:r>
            <a:endParaRPr lang="es-MX" b="1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l="7709" t="-879" r="10793" b="879"/>
          <a:stretch/>
        </p:blipFill>
        <p:spPr>
          <a:xfrm>
            <a:off x="0" y="1930400"/>
            <a:ext cx="4166697" cy="3586469"/>
          </a:xfrm>
          <a:prstGeom prst="rect">
            <a:avLst/>
          </a:prstGeom>
        </p:spPr>
      </p:pic>
      <p:pic>
        <p:nvPicPr>
          <p:cNvPr id="2050" name="Picture 2" descr="http://www.monografias.com/trabajos57/funciones-matematicas/Image3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5141" y="1888961"/>
            <a:ext cx="3669347" cy="3669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32933" y="1930400"/>
            <a:ext cx="3559067" cy="3559067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472966" y="5558308"/>
            <a:ext cx="3026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/>
              <a:t>UNO-UNO</a:t>
            </a:r>
            <a:endParaRPr lang="es-MX" sz="3600" b="1" dirty="0"/>
          </a:p>
        </p:txBody>
      </p:sp>
      <p:sp>
        <p:nvSpPr>
          <p:cNvPr id="9" name="CuadroTexto 8"/>
          <p:cNvSpPr txBox="1"/>
          <p:nvPr/>
        </p:nvSpPr>
        <p:spPr>
          <a:xfrm>
            <a:off x="4886324" y="5489467"/>
            <a:ext cx="30269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/>
              <a:t>SOBRE</a:t>
            </a:r>
            <a:endParaRPr lang="es-MX" sz="3600" b="1" dirty="0"/>
          </a:p>
        </p:txBody>
      </p:sp>
      <p:sp>
        <p:nvSpPr>
          <p:cNvPr id="10" name="CuadroTexto 9"/>
          <p:cNvSpPr txBox="1"/>
          <p:nvPr/>
        </p:nvSpPr>
        <p:spPr>
          <a:xfrm>
            <a:off x="9095315" y="5472506"/>
            <a:ext cx="3026979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MX" sz="3600" b="1" dirty="0" smtClean="0"/>
              <a:t>BIUNÍVOCAS</a:t>
            </a:r>
            <a:endParaRPr lang="es-MX" sz="3600" b="1" dirty="0"/>
          </a:p>
        </p:txBody>
      </p:sp>
    </p:spTree>
    <p:extLst>
      <p:ext uri="{BB962C8B-B14F-4D97-AF65-F5344CB8AC3E}">
        <p14:creationId xmlns:p14="http://schemas.microsoft.com/office/powerpoint/2010/main" val="159406512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Personalizado 5">
      <a:dk1>
        <a:sysClr val="windowText" lastClr="000000"/>
      </a:dk1>
      <a:lt1>
        <a:sysClr val="window" lastClr="FFFFFF"/>
      </a:lt1>
      <a:dk2>
        <a:srgbClr val="146194"/>
      </a:dk2>
      <a:lt2>
        <a:srgbClr val="09304A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Fac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312</TotalTime>
  <Words>696</Words>
  <Application>Microsoft Office PowerPoint</Application>
  <PresentationFormat>Panorámica</PresentationFormat>
  <Paragraphs>134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8" baseType="lpstr">
      <vt:lpstr>Aharoni</vt:lpstr>
      <vt:lpstr>Arial</vt:lpstr>
      <vt:lpstr>Trebuchet MS</vt:lpstr>
      <vt:lpstr>Wingdings 3</vt:lpstr>
      <vt:lpstr>Faceta</vt:lpstr>
      <vt:lpstr>RECONOCES Y REALIZAS OPERACIONES CON DISTINTO TIPO DE FUNCIONES</vt:lpstr>
      <vt:lpstr>¿QUÉ ES UNA FUNCIÓN O UNA RELACIÓN?</vt:lpstr>
      <vt:lpstr>Presentación de PowerPoint</vt:lpstr>
      <vt:lpstr>TAREA 1</vt:lpstr>
      <vt:lpstr>Presentación de PowerPoint</vt:lpstr>
      <vt:lpstr>Una relación es un conjunto de parejas ordenadas (x,y). Los valores de x forman el dominio y los valores de y el rango de la relación.</vt:lpstr>
      <vt:lpstr>ACTIVIDAD 2. PROBLEMA</vt:lpstr>
      <vt:lpstr>Presentación de PowerPoint</vt:lpstr>
      <vt:lpstr>Presentación de PowerPoint</vt:lpstr>
      <vt:lpstr>Presentación de PowerPoint</vt:lpstr>
      <vt:lpstr>CLASIFICACIÓN DE FUNCIONES</vt:lpstr>
      <vt:lpstr>POR LAS OPERACIONES PARA OBTENER SUS VALORES</vt:lpstr>
      <vt:lpstr>POR LA ASOCIACIÓN ENTRE EL DOMINIO Y RANGO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BLOQUE 1. RECONOCES Y REALIZAS OPERACIONES CON DISTINTO TIPO DE FUNCIONES</dc:title>
  <dc:creator>Ariadna RuiZ</dc:creator>
  <cp:lastModifiedBy>Ariadna RuiZ</cp:lastModifiedBy>
  <cp:revision>41</cp:revision>
  <dcterms:created xsi:type="dcterms:W3CDTF">2015-01-20T02:40:41Z</dcterms:created>
  <dcterms:modified xsi:type="dcterms:W3CDTF">2015-03-11T20:33:11Z</dcterms:modified>
</cp:coreProperties>
</file>