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23/02/2016</a:t>
            </a:fld>
            <a:endParaRPr lang="es-MX"/>
          </a:p>
        </p:txBody>
      </p:sp>
      <p:sp>
        <p:nvSpPr>
          <p:cNvPr id="5" name="Footer Placeholder 4"/>
          <p:cNvSpPr>
            <a:spLocks noGrp="1"/>
          </p:cNvSpPr>
          <p:nvPr>
            <p:ph type="ftr" sz="quarter" idx="11"/>
          </p:nvPr>
        </p:nvSpPr>
        <p:spPr/>
        <p:txBody>
          <a:bodyPr/>
          <a:lstStyle/>
          <a:p>
            <a:endParaRPr lang="es-MX"/>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A0C2A34C-2F59-4245-96CF-1CCED03D7049}" type="slidenum">
              <a:rPr lang="es-MX" smtClean="0"/>
              <a:t>‹Nº›</a:t>
            </a:fld>
            <a:endParaRPr lang="es-MX"/>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23/02/2016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23/02/2016</a:t>
            </a:fld>
            <a:endParaRPr lang="es-MX"/>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23/02/2016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795F61B-F088-4D46-A663-90396229B817}" type="datetimeFigureOut">
              <a:rPr lang="es-MX" smtClean="0"/>
              <a:t>23/02/2016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2795F61B-F088-4D46-A663-90396229B817}" type="datetimeFigureOut">
              <a:rPr lang="es-MX" smtClean="0"/>
              <a:t>23/02/2016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2795F61B-F088-4D46-A663-90396229B817}" type="datetimeFigureOut">
              <a:rPr lang="es-MX" smtClean="0"/>
              <a:t>23/02/2016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23/02/2016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23/02/2016</a:t>
            </a:fld>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s-MX"/>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23/02/2016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795F61B-F088-4D46-A663-90396229B817}" type="datetimeFigureOut">
              <a:rPr lang="es-MX" smtClean="0"/>
              <a:t>23/02/2016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2795F61B-F088-4D46-A663-90396229B817}" type="datetimeFigureOut">
              <a:rPr lang="es-MX" smtClean="0"/>
              <a:t>23/02/2016</a:t>
            </a:fld>
            <a:endParaRPr lang="es-MX"/>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MX"/>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A0C2A34C-2F59-4245-96CF-1CCED03D7049}" type="slidenum">
              <a:rPr lang="es-MX" smtClean="0"/>
              <a:t>‹Nº›</a:t>
            </a:fld>
            <a:endParaRPr lang="es-MX"/>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39552" y="2852936"/>
            <a:ext cx="8136904" cy="3721968"/>
          </a:xfrm>
        </p:spPr>
        <p:txBody>
          <a:bodyPr>
            <a:normAutofit lnSpcReduction="10000"/>
          </a:bodyPr>
          <a:lstStyle/>
          <a:p>
            <a:pPr algn="just"/>
            <a:r>
              <a:rPr lang="es-MX" sz="2400" dirty="0" smtClean="0">
                <a:solidFill>
                  <a:schemeClr val="tx1"/>
                </a:solidFill>
              </a:rPr>
              <a:t>Como todos los seres vivos requieren de otros seres vivos iguales a ellos o de otras especies, surge la Comunidad o Biocenosis que corresponde al conjunto de poblaciones, animales y vegetales que se relacionan entre sí en un lugar determinado.</a:t>
            </a:r>
            <a:br>
              <a:rPr lang="es-MX" sz="2400" dirty="0" smtClean="0">
                <a:solidFill>
                  <a:schemeClr val="tx1"/>
                </a:solidFill>
              </a:rPr>
            </a:br>
            <a:r>
              <a:rPr lang="es-MX" sz="2400" dirty="0" smtClean="0">
                <a:solidFill>
                  <a:schemeClr val="tx1"/>
                </a:solidFill>
              </a:rPr>
              <a:t> </a:t>
            </a:r>
            <a:br>
              <a:rPr lang="es-MX" sz="2400" dirty="0" smtClean="0">
                <a:solidFill>
                  <a:schemeClr val="tx1"/>
                </a:solidFill>
              </a:rPr>
            </a:br>
            <a:r>
              <a:rPr lang="es-MX" sz="2400" dirty="0" smtClean="0"/>
              <a:t/>
            </a:r>
            <a:br>
              <a:rPr lang="es-MX" sz="2400" dirty="0" smtClean="0"/>
            </a:br>
            <a:endParaRPr lang="es-MX" sz="2400" dirty="0"/>
          </a:p>
        </p:txBody>
      </p:sp>
      <p:sp>
        <p:nvSpPr>
          <p:cNvPr id="2" name="1 Título"/>
          <p:cNvSpPr>
            <a:spLocks noGrp="1"/>
          </p:cNvSpPr>
          <p:nvPr>
            <p:ph type="ctrTitle"/>
          </p:nvPr>
        </p:nvSpPr>
        <p:spPr>
          <a:xfrm>
            <a:off x="683568" y="188640"/>
            <a:ext cx="7772400" cy="1470025"/>
          </a:xfrm>
        </p:spPr>
        <p:txBody>
          <a:bodyPr>
            <a:normAutofit/>
          </a:bodyPr>
          <a:lstStyle/>
          <a:p>
            <a:r>
              <a:rPr lang="es-MX" sz="2400" b="1" dirty="0" smtClean="0"/>
              <a:t>COMUNIDAD</a:t>
            </a:r>
            <a:r>
              <a:rPr lang="es-MX" sz="2400" dirty="0" smtClean="0"/>
              <a:t/>
            </a:r>
            <a:br>
              <a:rPr lang="es-MX" sz="2400" dirty="0" smtClean="0"/>
            </a:br>
            <a:r>
              <a:rPr lang="es-MX" sz="2400" dirty="0" smtClean="0"/>
              <a:t>  </a:t>
            </a:r>
            <a:br>
              <a:rPr lang="es-MX" sz="2400" dirty="0" smtClean="0"/>
            </a:br>
            <a:endParaRPr lang="es-MX" sz="2400" dirty="0"/>
          </a:p>
        </p:txBody>
      </p:sp>
      <p:sp>
        <p:nvSpPr>
          <p:cNvPr id="4" name="3 Rectángulo"/>
          <p:cNvSpPr/>
          <p:nvPr/>
        </p:nvSpPr>
        <p:spPr>
          <a:xfrm>
            <a:off x="5796136" y="18492"/>
            <a:ext cx="3320278" cy="19442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dirty="0" smtClean="0"/>
              <a:t>Multiversidad: campus  San Luis Potosí</a:t>
            </a:r>
          </a:p>
          <a:p>
            <a:pPr algn="ctr"/>
            <a:r>
              <a:rPr lang="es-MX" dirty="0" smtClean="0"/>
              <a:t>Materia: ecología</a:t>
            </a:r>
          </a:p>
          <a:p>
            <a:pPr algn="ctr"/>
            <a:r>
              <a:rPr lang="es-MX" dirty="0" smtClean="0"/>
              <a:t>Semestre: 6º</a:t>
            </a:r>
          </a:p>
          <a:p>
            <a:pPr algn="ctr"/>
            <a:r>
              <a:rPr lang="es-MX" dirty="0" smtClean="0"/>
              <a:t>Elaborado por: Prof. Gerardo Moncada</a:t>
            </a:r>
          </a:p>
          <a:p>
            <a:pPr algn="ctr"/>
            <a:r>
              <a:rPr lang="es-MX" dirty="0" smtClean="0"/>
              <a:t>04/03/2015</a:t>
            </a:r>
            <a:endParaRPr lang="es-MX" dirty="0"/>
          </a:p>
        </p:txBody>
      </p:sp>
    </p:spTree>
    <p:extLst>
      <p:ext uri="{BB962C8B-B14F-4D97-AF65-F5344CB8AC3E}">
        <p14:creationId xmlns:p14="http://schemas.microsoft.com/office/powerpoint/2010/main" val="2933259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p:spPr>
        <p:txBody>
          <a:bodyPr>
            <a:normAutofit/>
          </a:bodyPr>
          <a:lstStyle/>
          <a:p>
            <a:r>
              <a:rPr lang="es-MX" dirty="0" smtClean="0"/>
              <a:t>En toda biocenosis existe una estructura  y  una dinámica:</a:t>
            </a:r>
            <a:br>
              <a:rPr lang="es-MX" dirty="0" smtClean="0"/>
            </a:br>
            <a:endParaRPr lang="es-MX" dirty="0"/>
          </a:p>
        </p:txBody>
      </p:sp>
      <p:sp>
        <p:nvSpPr>
          <p:cNvPr id="3" name="2 Marcador de contenido"/>
          <p:cNvSpPr>
            <a:spLocks noGrp="1"/>
          </p:cNvSpPr>
          <p:nvPr>
            <p:ph idx="1"/>
          </p:nvPr>
        </p:nvSpPr>
        <p:spPr/>
        <p:txBody>
          <a:bodyPr>
            <a:normAutofit/>
          </a:bodyPr>
          <a:lstStyle/>
          <a:p>
            <a:pPr marL="0" indent="0">
              <a:buNone/>
            </a:pPr>
            <a:endParaRPr lang="es-MX" b="1" dirty="0"/>
          </a:p>
          <a:p>
            <a:r>
              <a:rPr lang="es-MX" b="1" dirty="0" smtClean="0"/>
              <a:t>Estructura de una comunidad biológica</a:t>
            </a:r>
            <a:r>
              <a:rPr lang="es-MX" dirty="0" smtClean="0"/>
              <a:t>.</a:t>
            </a:r>
            <a:endParaRPr lang="es-MX" dirty="0"/>
          </a:p>
          <a:p>
            <a:endParaRPr lang="es-MX" dirty="0"/>
          </a:p>
          <a:p>
            <a:r>
              <a:rPr lang="es-MX" dirty="0"/>
              <a:t>Está determinada por la clase, número  y distribución de los individuos que forman las poblaciones. En la estructura de una comunidad biológica se distinguen tres aspectos fundamentales: </a:t>
            </a:r>
            <a:r>
              <a:rPr lang="es-MX" dirty="0" smtClean="0"/>
              <a:t>composición, estratificación </a:t>
            </a:r>
            <a:r>
              <a:rPr lang="es-MX" dirty="0"/>
              <a:t>y límites:</a:t>
            </a:r>
          </a:p>
          <a:p>
            <a:endParaRPr lang="es-MX" dirty="0"/>
          </a:p>
          <a:p>
            <a:endParaRPr lang="es-MX" dirty="0"/>
          </a:p>
          <a:p>
            <a:endParaRPr lang="es-MX" dirty="0"/>
          </a:p>
        </p:txBody>
      </p:sp>
    </p:spTree>
    <p:extLst>
      <p:ext uri="{BB962C8B-B14F-4D97-AF65-F5344CB8AC3E}">
        <p14:creationId xmlns:p14="http://schemas.microsoft.com/office/powerpoint/2010/main" val="419832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p:spPr>
        <p:txBody>
          <a:bodyPr>
            <a:normAutofit fontScale="90000"/>
          </a:bodyPr>
          <a:lstStyle/>
          <a:p>
            <a:r>
              <a:rPr lang="es-MX" sz="3100" dirty="0" smtClean="0"/>
              <a:t> </a:t>
            </a:r>
            <a:br>
              <a:rPr lang="es-MX" sz="3100" dirty="0" smtClean="0"/>
            </a:br>
            <a:r>
              <a:rPr lang="es-MX" sz="3100" b="1" dirty="0" smtClean="0"/>
              <a:t>Composición de las Comunidades:</a:t>
            </a:r>
            <a:r>
              <a:rPr lang="es-MX" sz="3100" dirty="0" smtClean="0"/>
              <a:t> Dentro de ésta se debe tomar en cuenta las siguientes características:</a:t>
            </a:r>
            <a:r>
              <a:rPr lang="es-MX" dirty="0" smtClean="0"/>
              <a:t/>
            </a:r>
            <a:br>
              <a:rPr lang="es-MX" dirty="0" smtClean="0"/>
            </a:br>
            <a:endParaRPr lang="es-MX" dirty="0"/>
          </a:p>
        </p:txBody>
      </p:sp>
      <p:sp>
        <p:nvSpPr>
          <p:cNvPr id="3" name="2 Marcador de contenido"/>
          <p:cNvSpPr>
            <a:spLocks noGrp="1"/>
          </p:cNvSpPr>
          <p:nvPr>
            <p:ph idx="1"/>
          </p:nvPr>
        </p:nvSpPr>
        <p:spPr>
          <a:xfrm>
            <a:off x="467544" y="1412777"/>
            <a:ext cx="8229600" cy="5328592"/>
          </a:xfrm>
        </p:spPr>
        <p:txBody>
          <a:bodyPr>
            <a:normAutofit/>
          </a:bodyPr>
          <a:lstStyle/>
          <a:p>
            <a:endParaRPr lang="es-MX" b="1" dirty="0" smtClean="0"/>
          </a:p>
          <a:p>
            <a:r>
              <a:rPr lang="es-MX" b="1" dirty="0" smtClean="0"/>
              <a:t>Abundancia:</a:t>
            </a:r>
            <a:r>
              <a:rPr lang="es-MX" dirty="0" smtClean="0"/>
              <a:t> es el número de individuos que presenta una comunidad por unidad de superficie o de volumen (densidad de la población).</a:t>
            </a:r>
          </a:p>
          <a:p>
            <a:endParaRPr lang="es-MX" dirty="0" smtClean="0"/>
          </a:p>
          <a:p>
            <a:r>
              <a:rPr lang="es-MX" b="1" dirty="0" smtClean="0"/>
              <a:t>Diversidad:</a:t>
            </a:r>
            <a:r>
              <a:rPr lang="es-MX" dirty="0" smtClean="0"/>
              <a:t> se refiere a la variedad de especies que constituyen una comunidad.</a:t>
            </a:r>
          </a:p>
          <a:p>
            <a:endParaRPr lang="es-MX" dirty="0" smtClean="0"/>
          </a:p>
          <a:p>
            <a:r>
              <a:rPr lang="es-MX" dirty="0" smtClean="0"/>
              <a:t>Tanto la abundancia como la diversidad es pequeña en aquellas zonas de climas extremos  como desiertos, fondos de océanos  etc.             </a:t>
            </a:r>
          </a:p>
          <a:p>
            <a:endParaRPr lang="es-MX" dirty="0" smtClean="0"/>
          </a:p>
          <a:p>
            <a:endParaRPr lang="es-MX" dirty="0" smtClean="0"/>
          </a:p>
          <a:p>
            <a:endParaRPr lang="es-MX" dirty="0"/>
          </a:p>
        </p:txBody>
      </p:sp>
    </p:spTree>
    <p:extLst>
      <p:ext uri="{BB962C8B-B14F-4D97-AF65-F5344CB8AC3E}">
        <p14:creationId xmlns:p14="http://schemas.microsoft.com/office/powerpoint/2010/main" val="3789656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r>
              <a:rPr lang="es-MX" b="1" dirty="0" smtClean="0"/>
              <a:t>Dominancia:</a:t>
            </a:r>
            <a:r>
              <a:rPr lang="es-MX" dirty="0" smtClean="0"/>
              <a:t> se refiere a la especie que sobresale</a:t>
            </a:r>
          </a:p>
          <a:p>
            <a:pPr marL="0" indent="0">
              <a:buNone/>
            </a:pPr>
            <a:r>
              <a:rPr lang="es-MX" dirty="0" smtClean="0"/>
              <a:t> en una comunidad, ya sea por el número de </a:t>
            </a:r>
          </a:p>
          <a:p>
            <a:pPr marL="0" indent="0">
              <a:buNone/>
            </a:pPr>
            <a:r>
              <a:rPr lang="es-MX" dirty="0" smtClean="0"/>
              <a:t>organismos, el tamaño, su capacidad defensiva, </a:t>
            </a:r>
          </a:p>
          <a:p>
            <a:pPr marL="0" indent="0">
              <a:buNone/>
            </a:pPr>
            <a:r>
              <a:rPr lang="es-MX" dirty="0" smtClean="0"/>
              <a:t>etc. La comunidad, por lo general, lleva el  nombre </a:t>
            </a:r>
          </a:p>
          <a:p>
            <a:pPr marL="0" indent="0">
              <a:buNone/>
            </a:pPr>
            <a:r>
              <a:rPr lang="es-MX" dirty="0" smtClean="0"/>
              <a:t>de la especie que domina, por ejemplo,  un pinar, </a:t>
            </a:r>
          </a:p>
          <a:p>
            <a:pPr marL="0" indent="0">
              <a:buNone/>
            </a:pPr>
            <a:r>
              <a:rPr lang="es-MX" dirty="0" smtClean="0"/>
              <a:t>comunidad de espinos, banco de ostras, etc.</a:t>
            </a:r>
          </a:p>
          <a:p>
            <a:pPr marL="0" indent="0">
              <a:buNone/>
            </a:pPr>
            <a:endParaRPr lang="es-MX" b="1" dirty="0"/>
          </a:p>
          <a:p>
            <a:endParaRPr lang="es-MX" b="1" dirty="0" smtClean="0"/>
          </a:p>
          <a:p>
            <a:r>
              <a:rPr lang="es-MX" b="1" dirty="0" smtClean="0"/>
              <a:t>Hábitat:</a:t>
            </a:r>
            <a:r>
              <a:rPr lang="es-MX" dirty="0" smtClean="0"/>
              <a:t> Es un lugar que ocupa la especie </a:t>
            </a:r>
          </a:p>
          <a:p>
            <a:pPr marL="0" indent="0">
              <a:buNone/>
            </a:pPr>
            <a:r>
              <a:rPr lang="es-MX" dirty="0" smtClean="0"/>
              <a:t>dentro del espacio físico de la comunidad.</a:t>
            </a:r>
          </a:p>
          <a:p>
            <a:pPr marL="0" indent="0">
              <a:buNone/>
            </a:pPr>
            <a:endParaRPr lang="es-MX" dirty="0"/>
          </a:p>
          <a:p>
            <a:pPr marL="0" indent="0">
              <a:buNone/>
            </a:pPr>
            <a:endParaRPr lang="es-MX" dirty="0" smtClean="0"/>
          </a:p>
          <a:p>
            <a:pPr marL="0" indent="0">
              <a:buNone/>
            </a:pPr>
            <a:endParaRPr lang="es-MX" dirty="0" smtClean="0"/>
          </a:p>
          <a:p>
            <a:r>
              <a:rPr lang="es-MX" b="1" dirty="0" smtClean="0"/>
              <a:t>Nicho Ecológico:</a:t>
            </a:r>
            <a:r>
              <a:rPr lang="es-MX" dirty="0" smtClean="0"/>
              <a:t> Corresponde al papel u ocupación que desempeña la especie dentro de la comunidad; si es un productor, un herbívoro o bien un carnívoro. </a:t>
            </a:r>
          </a:p>
          <a:p>
            <a:endParaRPr lang="es-MX" dirty="0"/>
          </a:p>
          <a:p>
            <a:pPr marL="0" indent="0">
              <a:buNone/>
            </a:pPr>
            <a:r>
              <a:rPr lang="es-MX" dirty="0" smtClean="0"/>
              <a:t>Una definición operativa de nicho es, </a:t>
            </a:r>
          </a:p>
          <a:p>
            <a:pPr marL="0" indent="0">
              <a:buNone/>
            </a:pPr>
            <a:r>
              <a:rPr lang="es-MX" dirty="0" smtClean="0"/>
              <a:t>en realidad, más compleja e incluye </a:t>
            </a:r>
          </a:p>
          <a:p>
            <a:pPr marL="0" indent="0">
              <a:buNone/>
            </a:pPr>
            <a:r>
              <a:rPr lang="es-MX" dirty="0" smtClean="0"/>
              <a:t>muchos más factores que el modo de </a:t>
            </a:r>
          </a:p>
          <a:p>
            <a:pPr marL="0" indent="0">
              <a:buNone/>
            </a:pPr>
            <a:r>
              <a:rPr lang="es-MX" dirty="0" smtClean="0"/>
              <a:t>vida de un organismo. Es de hecho, </a:t>
            </a:r>
          </a:p>
          <a:p>
            <a:pPr marL="0" indent="0">
              <a:buNone/>
            </a:pPr>
            <a:r>
              <a:rPr lang="es-MX" dirty="0" smtClean="0"/>
              <a:t>el ambiente total y también  el modo de </a:t>
            </a:r>
          </a:p>
          <a:p>
            <a:pPr marL="0" indent="0">
              <a:buNone/>
            </a:pPr>
            <a:r>
              <a:rPr lang="es-MX" dirty="0" smtClean="0"/>
              <a:t>vida de todos los miembros de una </a:t>
            </a:r>
          </a:p>
          <a:p>
            <a:pPr marL="0" indent="0">
              <a:buNone/>
            </a:pPr>
            <a:r>
              <a:rPr lang="es-MX" dirty="0" smtClean="0"/>
              <a:t>especie determinada en la población.</a:t>
            </a:r>
          </a:p>
          <a:p>
            <a:pPr marL="0" indent="0">
              <a:buNone/>
            </a:pPr>
            <a:endParaRPr lang="es-MX" dirty="0" smtClean="0"/>
          </a:p>
          <a:p>
            <a:endParaRPr lang="es-MX"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01207" y="476672"/>
            <a:ext cx="2592288"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204864"/>
            <a:ext cx="2597274"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4408512"/>
            <a:ext cx="3672408" cy="2147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1724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9"/>
            <a:ext cx="8229600" cy="3240360"/>
          </a:xfrm>
        </p:spPr>
        <p:txBody>
          <a:bodyPr>
            <a:normAutofit/>
          </a:bodyPr>
          <a:lstStyle/>
          <a:p>
            <a:r>
              <a:rPr lang="es-MX" b="1" dirty="0" smtClean="0"/>
              <a:t>E</a:t>
            </a:r>
            <a:r>
              <a:rPr lang="es-MX" b="1" dirty="0" smtClean="0"/>
              <a:t>stratificación</a:t>
            </a:r>
            <a:r>
              <a:rPr lang="es-MX" b="1" dirty="0" smtClean="0"/>
              <a:t>: </a:t>
            </a:r>
            <a:r>
              <a:rPr lang="es-MX" dirty="0" smtClean="0"/>
              <a:t>Las </a:t>
            </a:r>
            <a:r>
              <a:rPr lang="es-MX" dirty="0"/>
              <a:t>distintas poblaciones que integran la comunidad se encuentran distribuidas en un determinado espacio como respuesta a su adaptación a las condiciones del clima y del suelo de su hábitat, donde al mismo tiempo que aprovechan los recursos que el medio les ofrece también construyen con materia y energía en la conservación de las condiciones del mismo</a:t>
            </a:r>
            <a:r>
              <a:rPr lang="es-MX" dirty="0" smtClean="0"/>
              <a:t>.</a:t>
            </a:r>
          </a:p>
          <a:p>
            <a:endParaRPr lang="es-MX" dirty="0"/>
          </a:p>
          <a:p>
            <a:endParaRPr lang="es-MX" dirty="0"/>
          </a:p>
        </p:txBody>
      </p:sp>
    </p:spTree>
    <p:extLst>
      <p:ext uri="{BB962C8B-B14F-4D97-AF65-F5344CB8AC3E}">
        <p14:creationId xmlns:p14="http://schemas.microsoft.com/office/powerpoint/2010/main" val="3457764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712968" cy="6168734"/>
          </a:xfrm>
        </p:spPr>
        <p:txBody>
          <a:bodyPr>
            <a:normAutofit fontScale="62500" lnSpcReduction="20000"/>
          </a:bodyPr>
          <a:lstStyle/>
          <a:p>
            <a:pPr algn="just"/>
            <a:r>
              <a:rPr lang="es-MX" sz="2900" dirty="0"/>
              <a:t>La </a:t>
            </a:r>
            <a:r>
              <a:rPr lang="es-MX" sz="2900" i="1" dirty="0"/>
              <a:t>estratificación vertical</a:t>
            </a:r>
            <a:r>
              <a:rPr lang="es-MX" sz="2900" dirty="0"/>
              <a:t> de una comunidad vegetal, esta determinada por el tamaño y tipo de vida de los organismos e indica él numero de capas que debe presentar una comunidad, para que esta pueda aprovechar al máximo la energía luminosa que penetra a través de ella. </a:t>
            </a:r>
            <a:endParaRPr lang="es-MX" sz="2900" dirty="0" smtClean="0"/>
          </a:p>
          <a:p>
            <a:pPr algn="just"/>
            <a:endParaRPr lang="es-MX" sz="2900" dirty="0"/>
          </a:p>
          <a:p>
            <a:pPr algn="just"/>
            <a:r>
              <a:rPr lang="es-MX" sz="2900" dirty="0" smtClean="0"/>
              <a:t>El </a:t>
            </a:r>
            <a:r>
              <a:rPr lang="es-MX" sz="2900" dirty="0"/>
              <a:t>estrato superior se encuentra formado generalmente por los organismos de mayor </a:t>
            </a:r>
            <a:r>
              <a:rPr lang="es-MX" sz="2900" dirty="0" smtClean="0"/>
              <a:t>tamaño (ARBOLES). </a:t>
            </a:r>
            <a:r>
              <a:rPr lang="es-MX" sz="2900" dirty="0"/>
              <a:t>La capa intermedia incluye a los organismos capaces de tolerar las condiciones creadas por los organismos de mayor tamaño. El estrato inferior regenerativo, puede comprender dos capas, la formada por las hierbas que no alcanzan una altura de 50cm y la capa criptógama formada por musgos y plantas rastreras. </a:t>
            </a:r>
            <a:endParaRPr lang="es-MX" sz="2900" dirty="0" smtClean="0"/>
          </a:p>
          <a:p>
            <a:pPr algn="just"/>
            <a:endParaRPr lang="es-MX" sz="2900" dirty="0"/>
          </a:p>
          <a:p>
            <a:pPr marL="0" indent="0" algn="just">
              <a:buNone/>
            </a:pPr>
            <a:r>
              <a:rPr lang="es-MX" sz="2900" dirty="0" smtClean="0"/>
              <a:t>Un </a:t>
            </a:r>
            <a:r>
              <a:rPr lang="es-MX" sz="2900" dirty="0"/>
              <a:t>estrato herbáceo formado </a:t>
            </a:r>
            <a:endParaRPr lang="es-MX" sz="2900" dirty="0" smtClean="0"/>
          </a:p>
          <a:p>
            <a:pPr marL="0" indent="0" algn="just">
              <a:buNone/>
            </a:pPr>
            <a:r>
              <a:rPr lang="es-MX" sz="2900" dirty="0" smtClean="0"/>
              <a:t>por </a:t>
            </a:r>
            <a:r>
              <a:rPr lang="es-MX" sz="2900" dirty="0"/>
              <a:t>organismos cuya altura oscila </a:t>
            </a:r>
            <a:endParaRPr lang="es-MX" sz="2900" dirty="0" smtClean="0"/>
          </a:p>
          <a:p>
            <a:pPr marL="0" indent="0" algn="just">
              <a:buNone/>
            </a:pPr>
            <a:r>
              <a:rPr lang="es-MX" sz="2900" dirty="0" smtClean="0"/>
              <a:t>entre </a:t>
            </a:r>
            <a:r>
              <a:rPr lang="es-MX" sz="2900" dirty="0"/>
              <a:t>los 80 y 150cm, un estrato </a:t>
            </a:r>
            <a:endParaRPr lang="es-MX" sz="2900" dirty="0" smtClean="0"/>
          </a:p>
          <a:p>
            <a:pPr marL="0" indent="0" algn="just">
              <a:buNone/>
            </a:pPr>
            <a:r>
              <a:rPr lang="es-MX" sz="2900" dirty="0" smtClean="0"/>
              <a:t>rasante</a:t>
            </a:r>
            <a:r>
              <a:rPr lang="es-MX" sz="2900" dirty="0"/>
              <a:t>, formado principalmente </a:t>
            </a:r>
            <a:endParaRPr lang="es-MX" sz="2900" dirty="0" smtClean="0"/>
          </a:p>
          <a:p>
            <a:pPr marL="0" indent="0" algn="just">
              <a:buNone/>
            </a:pPr>
            <a:r>
              <a:rPr lang="es-MX" sz="2900" dirty="0" smtClean="0"/>
              <a:t>por una </a:t>
            </a:r>
            <a:r>
              <a:rPr lang="es-MX" sz="2900" dirty="0"/>
              <a:t>capa de musgos que no </a:t>
            </a:r>
            <a:endParaRPr lang="es-MX" sz="2900" dirty="0" smtClean="0"/>
          </a:p>
          <a:p>
            <a:pPr marL="0" indent="0" algn="just">
              <a:buNone/>
            </a:pPr>
            <a:r>
              <a:rPr lang="es-MX" sz="2900" dirty="0" smtClean="0"/>
              <a:t>sobrepasan  una altura </a:t>
            </a:r>
            <a:r>
              <a:rPr lang="es-MX" sz="2900" dirty="0"/>
              <a:t>de 5cm. </a:t>
            </a:r>
            <a:endParaRPr lang="es-MX" sz="2900" dirty="0" smtClean="0"/>
          </a:p>
          <a:p>
            <a:pPr marL="0" indent="0" algn="just">
              <a:buNone/>
            </a:pPr>
            <a:r>
              <a:rPr lang="es-MX" sz="2900" dirty="0" smtClean="0"/>
              <a:t>La </a:t>
            </a:r>
            <a:r>
              <a:rPr lang="es-MX" sz="2900" dirty="0"/>
              <a:t>estratificación vertical se </a:t>
            </a:r>
            <a:endParaRPr lang="es-MX" sz="2900" dirty="0" smtClean="0"/>
          </a:p>
          <a:p>
            <a:pPr marL="0" indent="0" algn="just">
              <a:buNone/>
            </a:pPr>
            <a:r>
              <a:rPr lang="es-MX" sz="2900" dirty="0" smtClean="0"/>
              <a:t>presenta </a:t>
            </a:r>
            <a:r>
              <a:rPr lang="es-MX" sz="2900" dirty="0"/>
              <a:t>en las comunidades </a:t>
            </a:r>
            <a:endParaRPr lang="es-MX" sz="2900" dirty="0" smtClean="0"/>
          </a:p>
          <a:p>
            <a:pPr marL="0" indent="0" algn="just">
              <a:buNone/>
            </a:pPr>
            <a:r>
              <a:rPr lang="es-MX" sz="2900" dirty="0" smtClean="0"/>
              <a:t>como producto </a:t>
            </a:r>
            <a:r>
              <a:rPr lang="es-MX" sz="2900" dirty="0"/>
              <a:t>de la </a:t>
            </a:r>
            <a:endParaRPr lang="es-MX" sz="2900" dirty="0" smtClean="0"/>
          </a:p>
          <a:p>
            <a:pPr marL="0" indent="0" algn="just">
              <a:buNone/>
            </a:pPr>
            <a:r>
              <a:rPr lang="es-MX" sz="2900" dirty="0" smtClean="0"/>
              <a:t>comp</a:t>
            </a:r>
            <a:r>
              <a:rPr lang="es-MX" dirty="0" smtClean="0"/>
              <a:t>etencia </a:t>
            </a:r>
            <a:r>
              <a:rPr lang="es-MX" dirty="0"/>
              <a:t>por la luz.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282375"/>
            <a:ext cx="4680520" cy="3540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1782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700808"/>
            <a:ext cx="8229600" cy="3024336"/>
          </a:xfrm>
        </p:spPr>
        <p:txBody>
          <a:bodyPr>
            <a:normAutofit/>
          </a:bodyPr>
          <a:lstStyle/>
          <a:p>
            <a:r>
              <a:rPr lang="es-MX" dirty="0" smtClean="0"/>
              <a:t>La </a:t>
            </a:r>
            <a:r>
              <a:rPr lang="es-MX" i="1" dirty="0" smtClean="0"/>
              <a:t>estratificación </a:t>
            </a:r>
            <a:r>
              <a:rPr lang="es-MX" i="1" dirty="0" smtClean="0"/>
              <a:t>horizontal se</a:t>
            </a:r>
            <a:r>
              <a:rPr lang="es-MX" dirty="0" smtClean="0"/>
              <a:t> </a:t>
            </a:r>
            <a:r>
              <a:rPr lang="es-MX" dirty="0" smtClean="0"/>
              <a:t>presenta en las comunidades como producto de las interacciones laterales de los organismos por las condiciones de luz, agua, nutrientes, etc. El arreglo en sentido lateral que presentan los organismos en una comunidad se define como estratificación horizontal.</a:t>
            </a:r>
          </a:p>
          <a:p>
            <a:endParaRPr lang="es-MX" dirty="0"/>
          </a:p>
          <a:p>
            <a:pPr marL="114300" indent="0">
              <a:buNone/>
            </a:pPr>
            <a:endParaRPr lang="es-MX" dirty="0" smtClean="0">
              <a:solidFill>
                <a:srgbClr val="FF0000"/>
              </a:solidFill>
            </a:endParaRPr>
          </a:p>
          <a:p>
            <a:endParaRPr lang="es-MX" dirty="0"/>
          </a:p>
        </p:txBody>
      </p:sp>
    </p:spTree>
    <p:extLst>
      <p:ext uri="{BB962C8B-B14F-4D97-AF65-F5344CB8AC3E}">
        <p14:creationId xmlns:p14="http://schemas.microsoft.com/office/powerpoint/2010/main" val="3396139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dirty="0" smtClean="0"/>
              <a:t>ORGANIZACIÓN CRONOLOGIA </a:t>
            </a:r>
            <a:endParaRPr lang="es-MX" dirty="0"/>
          </a:p>
        </p:txBody>
      </p:sp>
      <p:sp>
        <p:nvSpPr>
          <p:cNvPr id="3" name="2 Marcador de contenido"/>
          <p:cNvSpPr>
            <a:spLocks noGrp="1"/>
          </p:cNvSpPr>
          <p:nvPr>
            <p:ph idx="1"/>
          </p:nvPr>
        </p:nvSpPr>
        <p:spPr/>
        <p:txBody>
          <a:bodyPr>
            <a:normAutofit/>
          </a:bodyPr>
          <a:lstStyle/>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r>
              <a:rPr lang="es-MX" sz="3500" dirty="0" smtClean="0">
                <a:solidFill>
                  <a:srgbClr val="FF0000"/>
                </a:solidFill>
              </a:rPr>
              <a:t>cambios y comportamientos con el paso del tiempo</a:t>
            </a:r>
            <a:endParaRPr lang="es-MX" sz="3500" dirty="0">
              <a:solidFill>
                <a:srgbClr val="FF0000"/>
              </a:solidFill>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5911"/>
          <a:stretch/>
        </p:blipFill>
        <p:spPr bwMode="auto">
          <a:xfrm>
            <a:off x="467544" y="1556792"/>
            <a:ext cx="828092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6323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Boticario">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47</TotalTime>
  <Words>160</Words>
  <Application>Microsoft Office PowerPoint</Application>
  <PresentationFormat>Presentación en pantalla (4:3)</PresentationFormat>
  <Paragraphs>69</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Boticario</vt:lpstr>
      <vt:lpstr>COMUNIDAD    </vt:lpstr>
      <vt:lpstr>En toda biocenosis existe una estructura  y  una dinámica: </vt:lpstr>
      <vt:lpstr>  Composición de las Comunidades: Dentro de ésta se debe tomar en cuenta las siguientes características: </vt:lpstr>
      <vt:lpstr>Presentación de PowerPoint</vt:lpstr>
      <vt:lpstr>Presentación de PowerPoint</vt:lpstr>
      <vt:lpstr>Presentación de PowerPoint</vt:lpstr>
      <vt:lpstr>Presentación de PowerPoint</vt:lpstr>
      <vt:lpstr>ORGANIZACIÓN CRONOLOGIA </vt:lpstr>
    </vt:vector>
  </TitlesOfParts>
  <Company>Peruxxoft™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COMUNIDAD    </dc:title>
  <dc:creator>XP BlackCrystal™ v8</dc:creator>
  <cp:lastModifiedBy>Ordoñez</cp:lastModifiedBy>
  <cp:revision>8</cp:revision>
  <dcterms:created xsi:type="dcterms:W3CDTF">2015-02-25T03:08:33Z</dcterms:created>
  <dcterms:modified xsi:type="dcterms:W3CDTF">2016-02-23T18:18:10Z</dcterms:modified>
</cp:coreProperties>
</file>