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990033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F5DFB-E190-4554-9074-40336E137A80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20153-7886-4697-9813-365BF17E80F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F5DFB-E190-4554-9074-40336E137A80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20153-7886-4697-9813-365BF17E80F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F5DFB-E190-4554-9074-40336E137A80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20153-7886-4697-9813-365BF17E80F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F5DFB-E190-4554-9074-40336E137A80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20153-7886-4697-9813-365BF17E80F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F5DFB-E190-4554-9074-40336E137A80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20153-7886-4697-9813-365BF17E80F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F5DFB-E190-4554-9074-40336E137A80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20153-7886-4697-9813-365BF17E80F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F5DFB-E190-4554-9074-40336E137A80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20153-7886-4697-9813-365BF17E80F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F5DFB-E190-4554-9074-40336E137A80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20153-7886-4697-9813-365BF17E80F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F5DFB-E190-4554-9074-40336E137A80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9E20153-7886-4697-9813-365BF17E80F8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F5DFB-E190-4554-9074-40336E137A80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20153-7886-4697-9813-365BF17E80F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F5DFB-E190-4554-9074-40336E137A80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20153-7886-4697-9813-365BF17E80F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  <a:alpha val="9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4F5DFB-E190-4554-9074-40336E137A80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9E20153-7886-4697-9813-365BF17E80F8}" type="slidenum">
              <a:rPr lang="es-MX" smtClean="0"/>
              <a:pPr/>
              <a:t>‹Nº›</a:t>
            </a:fld>
            <a:endParaRPr lang="es-MX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60648"/>
            <a:ext cx="91440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es-MX" sz="3600" dirty="0" smtClean="0">
                <a:solidFill>
                  <a:schemeClr val="tx1"/>
                </a:solidFill>
                <a:latin typeface="Arial Black" pitchFamily="34" charset="0"/>
              </a:rPr>
              <a:t>MULTIVERSIDAD LATINOAMERICANA</a:t>
            </a:r>
            <a:br>
              <a:rPr lang="es-MX" sz="3600" dirty="0" smtClean="0">
                <a:solidFill>
                  <a:schemeClr val="tx1"/>
                </a:solidFill>
                <a:latin typeface="Arial Black" pitchFamily="34" charset="0"/>
              </a:rPr>
            </a:br>
            <a:r>
              <a:rPr lang="es-MX" sz="3600" dirty="0" smtClean="0">
                <a:solidFill>
                  <a:schemeClr val="tx1"/>
                </a:solidFill>
                <a:latin typeface="Arial Black" pitchFamily="34" charset="0"/>
              </a:rPr>
              <a:t>OAXACA URBANA</a:t>
            </a:r>
            <a:endParaRPr lang="es-MX" sz="3600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2634632"/>
            <a:ext cx="9144000" cy="1080120"/>
          </a:xfrm>
        </p:spPr>
        <p:txBody>
          <a:bodyPr>
            <a:normAutofit/>
          </a:bodyPr>
          <a:lstStyle/>
          <a:p>
            <a:pPr algn="ctr"/>
            <a:r>
              <a:rPr lang="es-MX" sz="3200" b="1" dirty="0" smtClean="0"/>
              <a:t>TALLER DE LECTURA Y REDACCIÓN II</a:t>
            </a:r>
          </a:p>
          <a:p>
            <a:pPr algn="just"/>
            <a:endParaRPr lang="es-MX" b="1" dirty="0" smtClean="0">
              <a:solidFill>
                <a:schemeClr val="bg1"/>
              </a:solidFill>
            </a:endParaRPr>
          </a:p>
          <a:p>
            <a:pPr algn="just"/>
            <a:endParaRPr lang="es-MX" b="1" dirty="0" smtClean="0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009563" y="5949280"/>
            <a:ext cx="43695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s-MX" b="1" dirty="0" smtClean="0"/>
              <a:t>ANA LIBIA HENÁNDEZ POZO Y LÓPEZ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0" y="4071942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/>
              <a:t>BLOQUE IX. CLASIFICA TEXTOS RECREATIVOS </a:t>
            </a:r>
            <a:endParaRPr lang="es-ES" sz="2800" b="1" dirty="0"/>
          </a:p>
        </p:txBody>
      </p:sp>
      <p:pic>
        <p:nvPicPr>
          <p:cNvPr id="6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5357813"/>
            <a:ext cx="2286000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MX" b="1" dirty="0" smtClean="0">
                <a:solidFill>
                  <a:srgbClr val="003300"/>
                </a:solidFill>
              </a:rPr>
              <a:t>RECONOCE LA CLASIFICACIÓN </a:t>
            </a:r>
            <a:br>
              <a:rPr lang="es-MX" b="1" dirty="0" smtClean="0">
                <a:solidFill>
                  <a:srgbClr val="003300"/>
                </a:solidFill>
              </a:rPr>
            </a:br>
            <a:r>
              <a:rPr lang="es-MX" b="1" dirty="0" smtClean="0">
                <a:solidFill>
                  <a:srgbClr val="003300"/>
                </a:solidFill>
              </a:rPr>
              <a:t>DE LOS TEXTOS POPULARES</a:t>
            </a:r>
            <a:endParaRPr lang="es-MX" b="1" dirty="0">
              <a:solidFill>
                <a:srgbClr val="0033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s-MX" sz="2800" b="1" dirty="0" smtClean="0">
                <a:solidFill>
                  <a:schemeClr val="bg1"/>
                </a:solidFill>
              </a:rPr>
              <a:t>CANCIÓN</a:t>
            </a:r>
          </a:p>
          <a:p>
            <a:pPr algn="just">
              <a:buNone/>
            </a:pPr>
            <a:r>
              <a:rPr lang="es-MX" dirty="0" smtClean="0"/>
              <a:t>	</a:t>
            </a:r>
            <a:r>
              <a:rPr lang="es-MX" dirty="0" smtClean="0">
                <a:solidFill>
                  <a:schemeClr val="bg1"/>
                </a:solidFill>
              </a:rPr>
              <a:t>Composición en verso, que se canta o que esta hecha a propósito para que se pueda poner música.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12290" name="Picture 2" descr="http://3.bp.blogspot.com/-DlOY-I65w-s/UU_HqmDKq6I/AAAAAAAAAZ0/CDNkxWqxSlM/s72-c/Cantar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3429000"/>
            <a:ext cx="4536504" cy="2952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s-MX" sz="4000" dirty="0" smtClean="0">
                <a:solidFill>
                  <a:schemeClr val="bg1"/>
                </a:solidFill>
              </a:rPr>
              <a:t>El canto es una forma de expresar los sentimientos.</a:t>
            </a:r>
            <a:endParaRPr lang="es-MX" sz="4000" dirty="0">
              <a:solidFill>
                <a:schemeClr val="bg1"/>
              </a:solidFill>
            </a:endParaRPr>
          </a:p>
        </p:txBody>
      </p:sp>
      <p:pic>
        <p:nvPicPr>
          <p:cNvPr id="11266" name="Picture 2" descr="https://encrypted-tbn2.gstatic.com/images?q=tbn:ANd9GcQNEWYEq6X8xFXU9p-YF3fTPUjU8VTM6_h8mMi-1xyh0ZLVup0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0640" y="2492896"/>
            <a:ext cx="2845296" cy="3096344"/>
          </a:xfrm>
          <a:prstGeom prst="rect">
            <a:avLst/>
          </a:prstGeom>
          <a:noFill/>
        </p:spPr>
      </p:pic>
      <p:pic>
        <p:nvPicPr>
          <p:cNvPr id="11268" name="Picture 4" descr="https://encrypted-tbn1.gstatic.com/images?q=tbn:ANd9GcR56XP0mUfzm_U4_NdGqE3T_zs8SRJsaIcQobeSW9gmDq6-Nhp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4463" y="2492896"/>
            <a:ext cx="3489945" cy="29755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pPr algn="just">
              <a:buNone/>
            </a:pPr>
            <a:r>
              <a:rPr lang="es-MX" dirty="0" smtClean="0">
                <a:solidFill>
                  <a:schemeClr val="bg1"/>
                </a:solidFill>
              </a:rPr>
              <a:t>El canto es una actividad connatural al ser humano. Es fácil cantar solo, pero es más difícil cantar frente a un auditorio.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10242" name="Picture 2" descr="https://encrypted-tbn1.gstatic.com/images?q=tbn:ANd9GcThZov9w2ctEiPhTeeNfZMpXW0Fdw1VNS8SoecLdvzA4FeYj7H_1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59" y="2708920"/>
            <a:ext cx="3805604" cy="3528392"/>
          </a:xfrm>
          <a:prstGeom prst="rect">
            <a:avLst/>
          </a:prstGeom>
          <a:noFill/>
        </p:spPr>
      </p:pic>
      <p:pic>
        <p:nvPicPr>
          <p:cNvPr id="10244" name="Picture 4" descr="https://encrypted-tbn2.gstatic.com/images?q=tbn:ANd9GcS3Fo2CECZrJxypqI5ylD0BNRNr736HRBOOU4d9ahuQZOv0PRHnJ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7597" y="2132856"/>
            <a:ext cx="3952875" cy="3600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solidFill>
                  <a:srgbClr val="990033"/>
                </a:solidFill>
              </a:rPr>
              <a:t>Actividad </a:t>
            </a:r>
            <a:endParaRPr lang="es-MX" b="1" dirty="0">
              <a:solidFill>
                <a:srgbClr val="990033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b="1" dirty="0" smtClean="0">
                <a:solidFill>
                  <a:schemeClr val="bg1"/>
                </a:solidFill>
              </a:rPr>
              <a:t>Conseguir la letra de una canción que esté de moda y analizar su contenido.</a:t>
            </a:r>
          </a:p>
          <a:p>
            <a:pPr algn="just"/>
            <a:r>
              <a:rPr lang="es-MX" b="1" dirty="0" smtClean="0">
                <a:solidFill>
                  <a:schemeClr val="bg1"/>
                </a:solidFill>
              </a:rPr>
              <a:t>Mencionar la importancia que tiene como medio de expresión entre los jóvenes.</a:t>
            </a:r>
          </a:p>
          <a:p>
            <a:pPr algn="just"/>
            <a:r>
              <a:rPr lang="es-MX" b="1" dirty="0" smtClean="0">
                <a:solidFill>
                  <a:schemeClr val="bg1"/>
                </a:solidFill>
              </a:rPr>
              <a:t>Comentar que impacto  tiene en la sociedad actual e inclusive en su vida personal.</a:t>
            </a:r>
            <a:endParaRPr lang="es-MX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>
                <a:solidFill>
                  <a:srgbClr val="990033"/>
                </a:solidFill>
              </a:rPr>
              <a:t>ENTREMES, SAINETE Y PARODIA</a:t>
            </a:r>
            <a:endParaRPr lang="es-MX" dirty="0">
              <a:solidFill>
                <a:srgbClr val="990033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>
                <a:solidFill>
                  <a:schemeClr val="bg1"/>
                </a:solidFill>
              </a:rPr>
              <a:t>Pertenecen al género dramático.</a:t>
            </a:r>
          </a:p>
          <a:p>
            <a:pPr algn="just"/>
            <a:r>
              <a:rPr lang="es-MX" dirty="0" smtClean="0">
                <a:solidFill>
                  <a:schemeClr val="bg1"/>
                </a:solidFill>
              </a:rPr>
              <a:t>El entremés: pieza dramática jocosa y de un solo acto, que solía representarse entre una y otra jornada de la comedia.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8194" name="Picture 2" descr="http://www.la-ratonera.net/images24/entremes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3438525"/>
            <a:ext cx="5267325" cy="3419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es-MX" sz="3200" b="1" dirty="0" smtClean="0">
                <a:solidFill>
                  <a:srgbClr val="990033"/>
                </a:solidFill>
              </a:rPr>
              <a:t>SAINETE:</a:t>
            </a:r>
          </a:p>
          <a:p>
            <a:pPr algn="just">
              <a:buNone/>
            </a:pPr>
            <a:r>
              <a:rPr lang="es-MX" dirty="0" smtClean="0"/>
              <a:t>	</a:t>
            </a:r>
            <a:r>
              <a:rPr lang="es-MX" dirty="0" smtClean="0">
                <a:solidFill>
                  <a:schemeClr val="bg1"/>
                </a:solidFill>
              </a:rPr>
              <a:t>Pieza dramática jocosa en un acto, de carácter popular, que se representaba como intermedio de una función o al final.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7170" name="Picture 2" descr="http://escueladetyt.com.ar/wp-content/uploads/sainete2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564904"/>
            <a:ext cx="5238750" cy="3457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 algn="just">
              <a:buNone/>
            </a:pPr>
            <a:r>
              <a:rPr lang="es-MX" b="1" dirty="0" smtClean="0">
                <a:solidFill>
                  <a:srgbClr val="003300"/>
                </a:solidFill>
              </a:rPr>
              <a:t>Las características básicas del sainete son: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MX" b="1" dirty="0" smtClean="0">
                <a:solidFill>
                  <a:srgbClr val="003300"/>
                </a:solidFill>
              </a:rPr>
              <a:t>Se trata de una obra teatral, elaborada con el fin de representarse ante un público.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MX" b="1" dirty="0" smtClean="0">
                <a:solidFill>
                  <a:srgbClr val="003300"/>
                </a:solidFill>
              </a:rPr>
              <a:t>Es una obra corta de un solo acto.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MX" b="1" dirty="0" smtClean="0">
                <a:solidFill>
                  <a:srgbClr val="003300"/>
                </a:solidFill>
              </a:rPr>
              <a:t>Es jocosa, cómica, humorística cuya finalidad es hacer reír al público.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MX" b="1" dirty="0" smtClean="0">
                <a:solidFill>
                  <a:srgbClr val="003300"/>
                </a:solidFill>
              </a:rPr>
              <a:t>Por lo general trata temas populares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MX" b="1" dirty="0" smtClean="0">
                <a:solidFill>
                  <a:srgbClr val="003300"/>
                </a:solidFill>
              </a:rPr>
              <a:t>También puede ser representada como una obra independiente.</a:t>
            </a:r>
            <a:endParaRPr lang="es-MX" b="1" dirty="0">
              <a:solidFill>
                <a:srgbClr val="0033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solidFill>
                  <a:srgbClr val="990033"/>
                </a:solidFill>
              </a:rPr>
              <a:t>ACTIVIDAD</a:t>
            </a:r>
            <a:endParaRPr lang="es-MX" b="1" dirty="0">
              <a:solidFill>
                <a:srgbClr val="990033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>
                <a:solidFill>
                  <a:schemeClr val="bg1"/>
                </a:solidFill>
              </a:rPr>
              <a:t>Conseguir el guión de un entremés o de un sainete para analizarlo.</a:t>
            </a:r>
            <a:endParaRPr lang="es-MX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solidFill>
                  <a:srgbClr val="990033"/>
                </a:solidFill>
              </a:rPr>
              <a:t>PARODIA</a:t>
            </a:r>
            <a:endParaRPr lang="es-MX" b="1" dirty="0">
              <a:solidFill>
                <a:srgbClr val="990033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>
                <a:solidFill>
                  <a:schemeClr val="bg1"/>
                </a:solidFill>
              </a:rPr>
              <a:t>Obra en la que se imita de manera burlesca.</a:t>
            </a:r>
          </a:p>
          <a:p>
            <a:pPr algn="just"/>
            <a:r>
              <a:rPr lang="es-MX" dirty="0" smtClean="0">
                <a:solidFill>
                  <a:schemeClr val="bg1"/>
                </a:solidFill>
              </a:rPr>
              <a:t>Imitación, pero burlesca de una obra anterior.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4098" name="Picture 2" descr="http://www.redaragon.com/img/upload/22528_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2996952"/>
            <a:ext cx="4762500" cy="32004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15616" y="476672"/>
            <a:ext cx="2890664" cy="1143000"/>
          </a:xfrm>
        </p:spPr>
        <p:txBody>
          <a:bodyPr/>
          <a:lstStyle/>
          <a:p>
            <a:r>
              <a:rPr lang="es-MX" dirty="0" smtClean="0">
                <a:solidFill>
                  <a:srgbClr val="990033"/>
                </a:solidFill>
              </a:rPr>
              <a:t>FÁBULA</a:t>
            </a:r>
            <a:endParaRPr lang="es-MX" dirty="0">
              <a:solidFill>
                <a:srgbClr val="990033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0" y="1412776"/>
            <a:ext cx="4114800" cy="4911824"/>
          </a:xfrm>
        </p:spPr>
        <p:txBody>
          <a:bodyPr>
            <a:normAutofit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Género didáctico </a:t>
            </a:r>
          </a:p>
          <a:p>
            <a:pPr algn="just"/>
            <a:r>
              <a:rPr lang="es-MX" dirty="0" smtClean="0">
                <a:solidFill>
                  <a:schemeClr val="bg1"/>
                </a:solidFill>
              </a:rPr>
              <a:t>Breve relato ficticio, en prosa o en verso, con intención didáctica y frecuentemente manifestada con moraleja final y en el que se pueden intervenir personas animales y otros seres animados o inanimados.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3074" name="Picture 2" descr="http://4.bp.blogspot.com/-KV_rSYlkw2M/T1Hn8ANU81I/AAAAAAAAA4I/yVjSVI6gewM/s320/CCF29022012_00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761" y="2060848"/>
            <a:ext cx="3091167" cy="4104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404664"/>
            <a:ext cx="2746648" cy="1143000"/>
          </a:xfrm>
        </p:spPr>
        <p:txBody>
          <a:bodyPr/>
          <a:lstStyle/>
          <a:p>
            <a:r>
              <a:rPr lang="es-MX" dirty="0" smtClean="0">
                <a:solidFill>
                  <a:srgbClr val="990033"/>
                </a:solidFill>
              </a:rPr>
              <a:t>REFRÁN </a:t>
            </a:r>
            <a:endParaRPr lang="es-MX" dirty="0">
              <a:solidFill>
                <a:srgbClr val="990033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389120"/>
          </a:xfrm>
        </p:spPr>
        <p:txBody>
          <a:bodyPr/>
          <a:lstStyle/>
          <a:p>
            <a:r>
              <a:rPr lang="es-MX" dirty="0" smtClean="0">
                <a:solidFill>
                  <a:schemeClr val="bg1"/>
                </a:solidFill>
              </a:rPr>
              <a:t>Dicho agudo y sentencioso de uso común.</a:t>
            </a:r>
          </a:p>
          <a:p>
            <a:r>
              <a:rPr lang="es-MX" dirty="0" smtClean="0">
                <a:solidFill>
                  <a:schemeClr val="bg1"/>
                </a:solidFill>
              </a:rPr>
              <a:t>Dichos populares que enseñan o aconsejan algo.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2050" name="Picture 2" descr="de_tal_palo_tal_astil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924944"/>
            <a:ext cx="5048250" cy="3552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>
                <a:solidFill>
                  <a:srgbClr val="990033"/>
                </a:solidFill>
              </a:rPr>
              <a:t>ACTIVIDAD</a:t>
            </a:r>
            <a:endParaRPr lang="es-MX" dirty="0">
              <a:solidFill>
                <a:srgbClr val="990033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b="1" dirty="0" smtClean="0">
                <a:solidFill>
                  <a:schemeClr val="bg1"/>
                </a:solidFill>
              </a:rPr>
              <a:t>Inventar   y redactar una fábula original.</a:t>
            </a:r>
          </a:p>
          <a:p>
            <a:r>
              <a:rPr lang="es-MX" b="1" dirty="0" smtClean="0">
                <a:solidFill>
                  <a:schemeClr val="bg1"/>
                </a:solidFill>
              </a:rPr>
              <a:t>Conseguir varios refranes y analizar la enseñanza que expresa cada uno de ellos.</a:t>
            </a:r>
            <a:endParaRPr lang="es-MX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78</TotalTime>
  <Words>312</Words>
  <Application>Microsoft Office PowerPoint</Application>
  <PresentationFormat>Presentación en pantalla (4:3)</PresentationFormat>
  <Paragraphs>38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4" baseType="lpstr">
      <vt:lpstr>Flujo</vt:lpstr>
      <vt:lpstr>MULTIVERSIDAD LATINOAMERICANA OAXACA URBANA</vt:lpstr>
      <vt:lpstr>RECONOCE LA CLASIFICACIÓN  DE LOS TEXTOS POPULARES</vt:lpstr>
      <vt:lpstr>Diapositiva 3</vt:lpstr>
      <vt:lpstr>Diapositiva 4</vt:lpstr>
      <vt:lpstr>Actividad </vt:lpstr>
      <vt:lpstr>ENTREMES, SAINETE Y PARODIA</vt:lpstr>
      <vt:lpstr>Diapositiva 7</vt:lpstr>
      <vt:lpstr>Diapositiva 8</vt:lpstr>
      <vt:lpstr>ACTIVIDAD</vt:lpstr>
      <vt:lpstr>PARODIA</vt:lpstr>
      <vt:lpstr>FÁBULA</vt:lpstr>
      <vt:lpstr>REFRÁN </vt:lpstr>
      <vt:lpstr>ACTIVIDAD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 OAXACA URBANA</dc:title>
  <dc:creator>ADMIN</dc:creator>
  <cp:lastModifiedBy>PC</cp:lastModifiedBy>
  <cp:revision>18</cp:revision>
  <dcterms:created xsi:type="dcterms:W3CDTF">2014-05-18T05:31:24Z</dcterms:created>
  <dcterms:modified xsi:type="dcterms:W3CDTF">2015-07-03T17:54:18Z</dcterms:modified>
</cp:coreProperties>
</file>