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8" r:id="rId12"/>
    <p:sldId id="269" r:id="rId13"/>
    <p:sldId id="270" r:id="rId14"/>
    <p:sldId id="271" r:id="rId15"/>
    <p:sldId id="272" r:id="rId16"/>
    <p:sldId id="273" r:id="rId17"/>
    <p:sldId id="275" r:id="rId18"/>
    <p:sldId id="274"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90" r:id="rId33"/>
    <p:sldId id="28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smtClean="0"/>
              <a:t>Haga clic para modificar el estilo de texto del patrón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4/14/2015</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992796" y="4056844"/>
            <a:ext cx="8574622" cy="1201552"/>
          </a:xfrm>
        </p:spPr>
        <p:txBody>
          <a:bodyPr>
            <a:normAutofit/>
          </a:bodyPr>
          <a:lstStyle/>
          <a:p>
            <a:r>
              <a:rPr lang="es-MX" sz="2400" b="1" dirty="0" smtClean="0"/>
              <a:t>SABER </a:t>
            </a:r>
            <a:r>
              <a:rPr lang="es-MX" sz="2400" b="1" dirty="0" smtClean="0"/>
              <a:t>DECLARATIVO: SISTEMA </a:t>
            </a:r>
            <a:r>
              <a:rPr lang="es-MX" sz="2400" b="1" dirty="0" smtClean="0"/>
              <a:t>CIRCULATORIO.</a:t>
            </a:r>
            <a:endParaRPr lang="es-MX" sz="2400" b="1" dirty="0"/>
          </a:p>
        </p:txBody>
      </p:sp>
      <p:sp>
        <p:nvSpPr>
          <p:cNvPr id="3" name="Subtítulo 2"/>
          <p:cNvSpPr>
            <a:spLocks noGrp="1"/>
          </p:cNvSpPr>
          <p:nvPr>
            <p:ph type="subTitle" idx="1"/>
          </p:nvPr>
        </p:nvSpPr>
        <p:spPr>
          <a:xfrm>
            <a:off x="7469745" y="5791438"/>
            <a:ext cx="4464676" cy="403300"/>
          </a:xfrm>
        </p:spPr>
        <p:txBody>
          <a:bodyPr>
            <a:normAutofit fontScale="92500"/>
          </a:bodyPr>
          <a:lstStyle/>
          <a:p>
            <a:r>
              <a:rPr lang="es-MX" b="1" dirty="0" smtClean="0"/>
              <a:t>IBQ. MAYRA LIZETH DE LEÓN SALAS</a:t>
            </a:r>
            <a:endParaRPr lang="es-MX" b="1" dirty="0"/>
          </a:p>
        </p:txBody>
      </p:sp>
      <p:sp>
        <p:nvSpPr>
          <p:cNvPr id="4" name="3 CuadroTexto"/>
          <p:cNvSpPr txBox="1"/>
          <p:nvPr/>
        </p:nvSpPr>
        <p:spPr>
          <a:xfrm>
            <a:off x="5002306" y="1801905"/>
            <a:ext cx="2864054" cy="707886"/>
          </a:xfrm>
          <a:prstGeom prst="rect">
            <a:avLst/>
          </a:prstGeom>
          <a:noFill/>
        </p:spPr>
        <p:txBody>
          <a:bodyPr wrap="none" rtlCol="0">
            <a:spAutoFit/>
          </a:bodyPr>
          <a:lstStyle/>
          <a:p>
            <a:r>
              <a:rPr lang="es-ES" sz="4000" b="1" dirty="0" smtClean="0"/>
              <a:t>BIOLOGÍA II</a:t>
            </a:r>
            <a:endParaRPr lang="es-ES" sz="4000" b="1" dirty="0"/>
          </a:p>
        </p:txBody>
      </p:sp>
      <p:sp>
        <p:nvSpPr>
          <p:cNvPr id="5" name="4 CuadroTexto"/>
          <p:cNvSpPr txBox="1"/>
          <p:nvPr/>
        </p:nvSpPr>
        <p:spPr>
          <a:xfrm>
            <a:off x="2416266" y="188259"/>
            <a:ext cx="8766503" cy="1323439"/>
          </a:xfrm>
          <a:prstGeom prst="rect">
            <a:avLst/>
          </a:prstGeom>
          <a:noFill/>
        </p:spPr>
        <p:txBody>
          <a:bodyPr wrap="none" rtlCol="0">
            <a:spAutoFit/>
          </a:bodyPr>
          <a:lstStyle/>
          <a:p>
            <a:pPr algn="ctr"/>
            <a:r>
              <a:rPr lang="es-ES" sz="4000" b="1" dirty="0" smtClean="0"/>
              <a:t>MULTIVERSIDAD LATINOAMERICANA</a:t>
            </a:r>
          </a:p>
          <a:p>
            <a:pPr algn="ctr"/>
            <a:r>
              <a:rPr lang="es-ES" sz="4000" b="1" dirty="0" smtClean="0"/>
              <a:t>CAMPUS  TORREÓN</a:t>
            </a:r>
            <a:endParaRPr lang="es-ES" sz="4000" b="1" dirty="0"/>
          </a:p>
        </p:txBody>
      </p:sp>
      <p:sp>
        <p:nvSpPr>
          <p:cNvPr id="6" name="5 Rectángulo"/>
          <p:cNvSpPr/>
          <p:nvPr/>
        </p:nvSpPr>
        <p:spPr>
          <a:xfrm>
            <a:off x="3047999" y="2967335"/>
            <a:ext cx="8800563" cy="1384995"/>
          </a:xfrm>
          <a:prstGeom prst="rect">
            <a:avLst/>
          </a:prstGeom>
        </p:spPr>
        <p:txBody>
          <a:bodyPr wrap="square">
            <a:spAutoFit/>
          </a:bodyPr>
          <a:lstStyle/>
          <a:p>
            <a:pPr algn="just"/>
            <a:r>
              <a:rPr lang="es-MX" sz="2800" b="1" dirty="0" smtClean="0"/>
              <a:t>BLOQUE V. RECONOCE LOS PROCESOS BIOLÓGICOS QUE SE LLEVAN A CABO EN LOS SERES HUMANOS Y EN ORGANISMOS </a:t>
            </a:r>
            <a:r>
              <a:rPr lang="es-MX" sz="2800" b="1" dirty="0" smtClean="0"/>
              <a:t>SEMEJANTES.</a:t>
            </a:r>
            <a:endParaRPr lang="es-ES" sz="2800" dirty="0"/>
          </a:p>
        </p:txBody>
      </p:sp>
    </p:spTree>
    <p:extLst>
      <p:ext uri="{BB962C8B-B14F-4D97-AF65-F5344CB8AC3E}">
        <p14:creationId xmlns="" xmlns:p14="http://schemas.microsoft.com/office/powerpoint/2010/main" val="4181369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71431" y="618188"/>
            <a:ext cx="10018713" cy="5649532"/>
          </a:xfrm>
        </p:spPr>
        <p:txBody>
          <a:bodyPr/>
          <a:lstStyle/>
          <a:p>
            <a:pPr algn="just"/>
            <a:r>
              <a:rPr lang="es-MX" b="1" dirty="0"/>
              <a:t>El aparato circulatorio tiene varias funciones: sirve para llevar los alimentos y el oxígeno a las células, y para recoger los desechos metabólicos que se han de eliminar después por los riñones, en la orina, y por el aire </a:t>
            </a:r>
            <a:r>
              <a:rPr lang="es-MX" b="1" dirty="0" smtClean="0"/>
              <a:t>exhalado </a:t>
            </a:r>
            <a:r>
              <a:rPr lang="es-MX" b="1" dirty="0"/>
              <a:t>en los pulmones, rico en dióxido de carbono (CO2). </a:t>
            </a:r>
            <a:endParaRPr lang="es-MX" b="1" dirty="0" smtClean="0"/>
          </a:p>
          <a:p>
            <a:pPr algn="just"/>
            <a:endParaRPr lang="es-MX" b="1" dirty="0"/>
          </a:p>
          <a:p>
            <a:pPr algn="just"/>
            <a:r>
              <a:rPr lang="es-MX" b="1" dirty="0" smtClean="0"/>
              <a:t>De </a:t>
            </a:r>
            <a:r>
              <a:rPr lang="es-MX" b="1" dirty="0"/>
              <a:t>toda esta labor se encarga la sangre, que está circulando constantemente. </a:t>
            </a:r>
            <a:endParaRPr lang="es-MX" b="1" dirty="0" smtClean="0"/>
          </a:p>
          <a:p>
            <a:pPr algn="just"/>
            <a:endParaRPr lang="es-MX" b="1" dirty="0"/>
          </a:p>
          <a:p>
            <a:pPr algn="just"/>
            <a:r>
              <a:rPr lang="es-MX" b="1" dirty="0" smtClean="0"/>
              <a:t>Además</a:t>
            </a:r>
            <a:r>
              <a:rPr lang="es-MX" b="1" dirty="0"/>
              <a:t>, el aparato circulatorio tiene otras destacadas funciones: interviene en las defensas del organismo, regula la temperatura corporal, transporta hormonas, etc. </a:t>
            </a:r>
          </a:p>
          <a:p>
            <a:endParaRPr lang="es-MX" dirty="0"/>
          </a:p>
        </p:txBody>
      </p:sp>
    </p:spTree>
    <p:extLst>
      <p:ext uri="{BB962C8B-B14F-4D97-AF65-F5344CB8AC3E}">
        <p14:creationId xmlns="" xmlns:p14="http://schemas.microsoft.com/office/powerpoint/2010/main" val="4260410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16886" y="157766"/>
            <a:ext cx="10018713" cy="975575"/>
          </a:xfrm>
        </p:spPr>
        <p:txBody>
          <a:bodyPr/>
          <a:lstStyle/>
          <a:p>
            <a:r>
              <a:rPr lang="es-MX" b="1" dirty="0" smtClean="0"/>
              <a:t>SANGRE</a:t>
            </a:r>
            <a:endParaRPr lang="es-MX" b="1" dirty="0"/>
          </a:p>
        </p:txBody>
      </p:sp>
      <p:sp>
        <p:nvSpPr>
          <p:cNvPr id="3" name="Marcador de contenido 2"/>
          <p:cNvSpPr>
            <a:spLocks noGrp="1"/>
          </p:cNvSpPr>
          <p:nvPr>
            <p:ph idx="1"/>
          </p:nvPr>
        </p:nvSpPr>
        <p:spPr>
          <a:xfrm>
            <a:off x="1587341" y="1391991"/>
            <a:ext cx="10018713" cy="3124201"/>
          </a:xfrm>
        </p:spPr>
        <p:txBody>
          <a:bodyPr>
            <a:normAutofit/>
          </a:bodyPr>
          <a:lstStyle/>
          <a:p>
            <a:pPr algn="just"/>
            <a:r>
              <a:rPr lang="es-MX" b="1" dirty="0"/>
              <a:t>La sangre es el fluido que circula por todo el organismo a través del sistema circulatorio, formado por el corazón y un sistema de tubos o vasos, los vasos sanguíneos. </a:t>
            </a:r>
          </a:p>
          <a:p>
            <a:pPr algn="just"/>
            <a:endParaRPr lang="es-MX" b="1" dirty="0"/>
          </a:p>
          <a:p>
            <a:pPr algn="just"/>
            <a:r>
              <a:rPr lang="es-MX" b="1" dirty="0"/>
              <a:t>La sangre describe dos circuitos complementarios llamados circulación mayor o general y menor o pulmonar</a:t>
            </a:r>
            <a:r>
              <a:rPr lang="es-MX" b="1" dirty="0" smtClean="0"/>
              <a:t>.</a:t>
            </a:r>
            <a:endParaRPr lang="es-MX" b="1" dirty="0"/>
          </a:p>
        </p:txBody>
      </p:sp>
    </p:spTree>
    <p:extLst>
      <p:ext uri="{BB962C8B-B14F-4D97-AF65-F5344CB8AC3E}">
        <p14:creationId xmlns="" xmlns:p14="http://schemas.microsoft.com/office/powerpoint/2010/main" val="567765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35825" y="824249"/>
            <a:ext cx="10018713" cy="4760890"/>
          </a:xfrm>
        </p:spPr>
        <p:txBody>
          <a:bodyPr>
            <a:normAutofit/>
          </a:bodyPr>
          <a:lstStyle/>
          <a:p>
            <a:pPr algn="just"/>
            <a:r>
              <a:rPr lang="es-MX" b="1" dirty="0" smtClean="0"/>
              <a:t>La  </a:t>
            </a:r>
            <a:r>
              <a:rPr lang="es-MX" b="1" dirty="0"/>
              <a:t>sangre es un tejido líquido, compuesto por agua y sustancias orgánicas e inorgánicas (sales minerales) disueltas, que forman el plasma sanguíneo y tres tipos de elementos formes o células sanguíneas: glóbulos rojos, glóbulos blancos y plaquetas. </a:t>
            </a:r>
            <a:endParaRPr lang="es-MX" b="1" dirty="0" smtClean="0"/>
          </a:p>
          <a:p>
            <a:pPr algn="just"/>
            <a:endParaRPr lang="es-MX" b="1" dirty="0"/>
          </a:p>
          <a:p>
            <a:pPr algn="just"/>
            <a:r>
              <a:rPr lang="es-MX" b="1" dirty="0" smtClean="0"/>
              <a:t>Una </a:t>
            </a:r>
            <a:r>
              <a:rPr lang="es-MX" b="1" dirty="0"/>
              <a:t>gota de sangre contiene aproximadamente unos 5 millones de glóbulos rojos, de </a:t>
            </a:r>
            <a:r>
              <a:rPr lang="es-MX" b="1" dirty="0" smtClean="0"/>
              <a:t>5,000 </a:t>
            </a:r>
            <a:r>
              <a:rPr lang="es-MX" b="1" dirty="0"/>
              <a:t>a </a:t>
            </a:r>
            <a:r>
              <a:rPr lang="es-MX" b="1" dirty="0" smtClean="0"/>
              <a:t>10,000 </a:t>
            </a:r>
            <a:r>
              <a:rPr lang="es-MX" b="1" dirty="0"/>
              <a:t>glóbulos blancos y alrededor de </a:t>
            </a:r>
            <a:r>
              <a:rPr lang="es-MX" b="1" dirty="0" smtClean="0"/>
              <a:t>250,000 </a:t>
            </a:r>
            <a:r>
              <a:rPr lang="es-MX" b="1" dirty="0"/>
              <a:t>plaquetas.</a:t>
            </a:r>
          </a:p>
          <a:p>
            <a:pPr algn="just"/>
            <a:endParaRPr lang="es-MX" b="1" dirty="0"/>
          </a:p>
        </p:txBody>
      </p:sp>
    </p:spTree>
    <p:extLst>
      <p:ext uri="{BB962C8B-B14F-4D97-AF65-F5344CB8AC3E}">
        <p14:creationId xmlns="" xmlns:p14="http://schemas.microsoft.com/office/powerpoint/2010/main" val="1920904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72743" y="1126011"/>
            <a:ext cx="7675809" cy="4946177"/>
          </a:xfrm>
          <a:prstGeom prst="rect">
            <a:avLst/>
          </a:prstGeom>
        </p:spPr>
      </p:pic>
    </p:spTree>
    <p:extLst>
      <p:ext uri="{BB962C8B-B14F-4D97-AF65-F5344CB8AC3E}">
        <p14:creationId xmlns="" xmlns:p14="http://schemas.microsoft.com/office/powerpoint/2010/main" val="1521283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249251"/>
            <a:ext cx="10018713" cy="4541949"/>
          </a:xfrm>
        </p:spPr>
        <p:txBody>
          <a:bodyPr/>
          <a:lstStyle/>
          <a:p>
            <a:pPr algn="just"/>
            <a:r>
              <a:rPr lang="es-MX" b="1" dirty="0"/>
              <a:t>El plasma sanguíneo es la parte líquida de la sangre. </a:t>
            </a:r>
            <a:endParaRPr lang="es-MX" b="1" dirty="0" smtClean="0"/>
          </a:p>
          <a:p>
            <a:pPr algn="just"/>
            <a:endParaRPr lang="es-MX" b="1" dirty="0"/>
          </a:p>
          <a:p>
            <a:pPr algn="just"/>
            <a:r>
              <a:rPr lang="es-MX" b="1" dirty="0" smtClean="0"/>
              <a:t>Es </a:t>
            </a:r>
            <a:r>
              <a:rPr lang="es-MX" b="1" dirty="0"/>
              <a:t>salado, de color amarillento y en </a:t>
            </a:r>
            <a:r>
              <a:rPr lang="es-MX" b="1" dirty="0" smtClean="0"/>
              <a:t>el </a:t>
            </a:r>
            <a:r>
              <a:rPr lang="es-MX" b="1" dirty="0"/>
              <a:t>flotan los demás componentes de la sangre, también lleva los alimentos y las sustancias de desecho recogidas de las células. </a:t>
            </a:r>
            <a:endParaRPr lang="es-MX" b="1" dirty="0" smtClean="0"/>
          </a:p>
          <a:p>
            <a:pPr algn="just"/>
            <a:endParaRPr lang="es-MX" b="1" dirty="0"/>
          </a:p>
          <a:p>
            <a:pPr algn="just"/>
            <a:r>
              <a:rPr lang="es-MX" b="1" dirty="0" smtClean="0"/>
              <a:t>El </a:t>
            </a:r>
            <a:r>
              <a:rPr lang="es-MX" b="1" dirty="0"/>
              <a:t>plasma cuando se coagula la sangre, origina el suero sanguíneo. </a:t>
            </a:r>
          </a:p>
          <a:p>
            <a:pPr algn="just"/>
            <a:endParaRPr lang="es-MX" b="1" dirty="0"/>
          </a:p>
        </p:txBody>
      </p:sp>
    </p:spTree>
    <p:extLst>
      <p:ext uri="{BB962C8B-B14F-4D97-AF65-F5344CB8AC3E}">
        <p14:creationId xmlns="" xmlns:p14="http://schemas.microsoft.com/office/powerpoint/2010/main" val="4202033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364495" y="965915"/>
            <a:ext cx="8550719" cy="4790941"/>
          </a:xfrm>
        </p:spPr>
      </p:pic>
    </p:spTree>
    <p:extLst>
      <p:ext uri="{BB962C8B-B14F-4D97-AF65-F5344CB8AC3E}">
        <p14:creationId xmlns="" xmlns:p14="http://schemas.microsoft.com/office/powerpoint/2010/main" val="3741961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77494" y="1066799"/>
            <a:ext cx="10018713" cy="5791201"/>
          </a:xfrm>
        </p:spPr>
        <p:txBody>
          <a:bodyPr>
            <a:normAutofit lnSpcReduction="10000"/>
          </a:bodyPr>
          <a:lstStyle/>
          <a:p>
            <a:pPr algn="just"/>
            <a:r>
              <a:rPr lang="es-MX" b="1" dirty="0"/>
              <a:t>Los glóbulos rojos, también denominados eritrocitos o hematíes, se encargan de la distribución del oxígeno molecular (O2). </a:t>
            </a:r>
            <a:endParaRPr lang="es-MX" b="1" dirty="0" smtClean="0"/>
          </a:p>
          <a:p>
            <a:pPr algn="just"/>
            <a:endParaRPr lang="es-MX" b="1" dirty="0"/>
          </a:p>
          <a:p>
            <a:pPr algn="just"/>
            <a:r>
              <a:rPr lang="es-MX" b="1" dirty="0" smtClean="0"/>
              <a:t>Tienen </a:t>
            </a:r>
            <a:r>
              <a:rPr lang="es-MX" b="1" dirty="0"/>
              <a:t>forma de disco bicóncavo y son tan pequeños que en cada milímetro cúbico hay cuatro a cinco millones, midiendo unas siete micras de diámetro. No tienen núcleo, por lo que se consideran células muertas. </a:t>
            </a:r>
            <a:endParaRPr lang="es-MX" b="1" dirty="0" smtClean="0"/>
          </a:p>
          <a:p>
            <a:pPr algn="just"/>
            <a:endParaRPr lang="es-MX" b="1" dirty="0"/>
          </a:p>
          <a:p>
            <a:pPr algn="just"/>
            <a:r>
              <a:rPr lang="es-MX" b="1" dirty="0" smtClean="0"/>
              <a:t>Los </a:t>
            </a:r>
            <a:r>
              <a:rPr lang="es-MX" b="1" dirty="0"/>
              <a:t>hematíes tienen un pigmento rojizo llamado hemoglobina que les sirve para transportar el oxígeno desde los pulmones a las células. </a:t>
            </a:r>
            <a:endParaRPr lang="es-MX" b="1" dirty="0" smtClean="0"/>
          </a:p>
          <a:p>
            <a:pPr algn="just">
              <a:buNone/>
            </a:pPr>
            <a:endParaRPr lang="es-MX" b="1" dirty="0" smtClean="0"/>
          </a:p>
          <a:p>
            <a:pPr algn="just"/>
            <a:r>
              <a:rPr lang="es-MX" b="1" dirty="0" smtClean="0"/>
              <a:t>Una insuficiente fabricación de hemoglobina o de glóbulos rojos por parte del organismo, da lugar a una anemia, de etiología variable, pues puede deberse a un déficit nutricional, a un defecto genético o a diversas causas más.</a:t>
            </a:r>
          </a:p>
          <a:p>
            <a:pPr algn="just"/>
            <a:endParaRPr lang="es-MX" b="1" dirty="0"/>
          </a:p>
          <a:p>
            <a:endParaRPr lang="es-MX" dirty="0"/>
          </a:p>
        </p:txBody>
      </p:sp>
    </p:spTree>
    <p:extLst>
      <p:ext uri="{BB962C8B-B14F-4D97-AF65-F5344CB8AC3E}">
        <p14:creationId xmlns="" xmlns:p14="http://schemas.microsoft.com/office/powerpoint/2010/main" val="1165237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2085016" y="631065"/>
            <a:ext cx="9880143" cy="5537915"/>
          </a:xfrm>
          <a:prstGeom prst="rect">
            <a:avLst/>
          </a:prstGeom>
        </p:spPr>
      </p:pic>
    </p:spTree>
    <p:extLst>
      <p:ext uri="{BB962C8B-B14F-4D97-AF65-F5344CB8AC3E}">
        <p14:creationId xmlns="" xmlns:p14="http://schemas.microsoft.com/office/powerpoint/2010/main" val="707108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87341" y="1043189"/>
            <a:ext cx="10018713" cy="5572259"/>
          </a:xfrm>
        </p:spPr>
        <p:txBody>
          <a:bodyPr>
            <a:normAutofit fontScale="92500"/>
          </a:bodyPr>
          <a:lstStyle/>
          <a:p>
            <a:pPr algn="just"/>
            <a:r>
              <a:rPr lang="es-MX" b="1" dirty="0"/>
              <a:t>Los glóbulos blancos o leucocitos tienen una destacada función en el Sistema Inmunológico al efectuar trabajos de limpieza (fagocitos) y defensa (linfocitos). </a:t>
            </a:r>
            <a:endParaRPr lang="es-MX" b="1" dirty="0" smtClean="0"/>
          </a:p>
          <a:p>
            <a:pPr algn="just"/>
            <a:endParaRPr lang="es-MX" b="1" dirty="0"/>
          </a:p>
          <a:p>
            <a:pPr algn="just"/>
            <a:r>
              <a:rPr lang="es-MX" b="1" dirty="0" smtClean="0"/>
              <a:t>Son </a:t>
            </a:r>
            <a:r>
              <a:rPr lang="es-MX" b="1" dirty="0"/>
              <a:t>mayores que los hematíes, pero menos numerosos (unos siete mil por milímetro cúbico), son células vivas que se trasladan, se salen de los capilares y se dedican a destruir los microbios y las células muertas que encuentran por el organismo. </a:t>
            </a:r>
            <a:endParaRPr lang="es-MX" b="1" dirty="0" smtClean="0"/>
          </a:p>
          <a:p>
            <a:pPr algn="just">
              <a:buNone/>
            </a:pPr>
            <a:endParaRPr lang="es-MX" b="1" dirty="0" smtClean="0"/>
          </a:p>
          <a:p>
            <a:pPr algn="just"/>
            <a:r>
              <a:rPr lang="es-MX" b="1" dirty="0" smtClean="0"/>
              <a:t>También producen anticuerpos que neutralizan los microbios que producen las enfermedades infecciosas.</a:t>
            </a:r>
          </a:p>
          <a:p>
            <a:pPr algn="just"/>
            <a:endParaRPr lang="es-MX" b="1" dirty="0" smtClean="0"/>
          </a:p>
          <a:p>
            <a:pPr algn="just"/>
            <a:r>
              <a:rPr lang="es-MX" b="1" dirty="0" smtClean="0"/>
              <a:t>Las plaquetas son fragmentos de células muy pequeños, sirven para taponar las heridas y evitar </a:t>
            </a:r>
            <a:r>
              <a:rPr lang="es-MX" b="1" dirty="0" smtClean="0"/>
              <a:t>hemorragias.</a:t>
            </a:r>
            <a:endParaRPr lang="es-MX" b="1" dirty="0" smtClean="0"/>
          </a:p>
          <a:p>
            <a:pPr algn="just"/>
            <a:endParaRPr lang="es-MX" b="1" dirty="0"/>
          </a:p>
          <a:p>
            <a:pPr algn="just"/>
            <a:endParaRPr lang="es-MX" b="1" dirty="0"/>
          </a:p>
        </p:txBody>
      </p:sp>
    </p:spTree>
    <p:extLst>
      <p:ext uri="{BB962C8B-B14F-4D97-AF65-F5344CB8AC3E}">
        <p14:creationId xmlns="" xmlns:p14="http://schemas.microsoft.com/office/powerpoint/2010/main" val="1433303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7039" y="0"/>
            <a:ext cx="6487712" cy="1189148"/>
          </a:xfrm>
        </p:spPr>
        <p:txBody>
          <a:bodyPr/>
          <a:lstStyle/>
          <a:p>
            <a:r>
              <a:rPr lang="es-MX" b="1" dirty="0" smtClean="0"/>
              <a:t>CORAZÓN</a:t>
            </a:r>
            <a:endParaRPr lang="es-MX" b="1" dirty="0"/>
          </a:p>
        </p:txBody>
      </p:sp>
      <p:sp>
        <p:nvSpPr>
          <p:cNvPr id="3" name="Marcador de contenido 2"/>
          <p:cNvSpPr>
            <a:spLocks noGrp="1"/>
          </p:cNvSpPr>
          <p:nvPr>
            <p:ph idx="1"/>
          </p:nvPr>
        </p:nvSpPr>
        <p:spPr>
          <a:xfrm>
            <a:off x="1458553" y="1700012"/>
            <a:ext cx="6320285" cy="4709375"/>
          </a:xfrm>
        </p:spPr>
        <p:txBody>
          <a:bodyPr>
            <a:normAutofit/>
          </a:bodyPr>
          <a:lstStyle/>
          <a:p>
            <a:pPr algn="just"/>
            <a:r>
              <a:rPr lang="es-MX" b="1" dirty="0"/>
              <a:t>El corazón es un órgano hueco, del tamaño del puño, encerrado en la cavidad torácica, en el centro del pecho, entre los pulmones, sobre el diafragma, dando nombre a la "entrada" del estómago o cardias.  </a:t>
            </a:r>
            <a:endParaRPr lang="es-MX" b="1" dirty="0" smtClean="0"/>
          </a:p>
          <a:p>
            <a:pPr algn="just"/>
            <a:endParaRPr lang="es-MX" b="1" dirty="0"/>
          </a:p>
          <a:p>
            <a:pPr algn="just"/>
            <a:r>
              <a:rPr lang="es-MX" b="1" dirty="0" smtClean="0"/>
              <a:t>Histológicamente </a:t>
            </a:r>
            <a:r>
              <a:rPr lang="es-MX" b="1" dirty="0"/>
              <a:t>en el corazón se distinguen tres capas de diferentes tejidos que, del interior al exterior se denominan endocardio, miocardio y pericardio. </a:t>
            </a:r>
          </a:p>
          <a:p>
            <a:pPr algn="just"/>
            <a:endParaRPr lang="es-MX" dirty="0"/>
          </a:p>
          <a:p>
            <a:endParaRPr lang="es-MX" dirty="0"/>
          </a:p>
        </p:txBody>
      </p:sp>
      <p:pic>
        <p:nvPicPr>
          <p:cNvPr id="23556" name="Picture 4" descr="http://4.bp.blogspot.com/-WXMopwPdrUI/UfpEA60-hWI/AAAAAAAALlo/DIQbQiZeSoU/s1600/corazon-anatomia-cuerpo-humano.png"/>
          <p:cNvPicPr>
            <a:picLocks noChangeAspect="1" noChangeArrowheads="1"/>
          </p:cNvPicPr>
          <p:nvPr/>
        </p:nvPicPr>
        <p:blipFill>
          <a:blip r:embed="rId2"/>
          <a:srcRect/>
          <a:stretch>
            <a:fillRect/>
          </a:stretch>
        </p:blipFill>
        <p:spPr bwMode="auto">
          <a:xfrm>
            <a:off x="8707140" y="991674"/>
            <a:ext cx="2867744" cy="4625394"/>
          </a:xfrm>
          <a:prstGeom prst="rect">
            <a:avLst/>
          </a:prstGeom>
          <a:noFill/>
        </p:spPr>
      </p:pic>
    </p:spTree>
    <p:extLst>
      <p:ext uri="{BB962C8B-B14F-4D97-AF65-F5344CB8AC3E}">
        <p14:creationId xmlns="" xmlns:p14="http://schemas.microsoft.com/office/powerpoint/2010/main" val="325394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437882"/>
            <a:ext cx="10656174" cy="2472744"/>
          </a:xfrm>
        </p:spPr>
        <p:txBody>
          <a:bodyPr>
            <a:normAutofit fontScale="85000" lnSpcReduction="20000"/>
          </a:bodyPr>
          <a:lstStyle/>
          <a:p>
            <a:pPr algn="just"/>
            <a:r>
              <a:rPr lang="es-MX" b="1" dirty="0" smtClean="0"/>
              <a:t>El </a:t>
            </a:r>
            <a:r>
              <a:rPr lang="es-MX" b="1" dirty="0"/>
              <a:t>endocardio está formado por un tejido epitelial de revestimiento que se continúa con el endotelio del interior de los vasos sanguíneos. </a:t>
            </a:r>
            <a:endParaRPr lang="es-MX" b="1" dirty="0" smtClean="0"/>
          </a:p>
          <a:p>
            <a:pPr algn="just"/>
            <a:endParaRPr lang="es-MX" b="1" dirty="0"/>
          </a:p>
          <a:p>
            <a:pPr algn="just"/>
            <a:r>
              <a:rPr lang="es-MX" b="1" dirty="0" smtClean="0"/>
              <a:t>El </a:t>
            </a:r>
            <a:r>
              <a:rPr lang="es-MX" b="1" dirty="0"/>
              <a:t>miocardio es la capa más voluminosa, estando constituido por tejido muscular de un tipo especial llamado tejido muscular </a:t>
            </a:r>
            <a:r>
              <a:rPr lang="es-MX" b="1" dirty="0" smtClean="0"/>
              <a:t>cardiaco</a:t>
            </a:r>
            <a:r>
              <a:rPr lang="es-MX" b="1" dirty="0"/>
              <a:t>. </a:t>
            </a:r>
            <a:endParaRPr lang="es-MX" b="1" dirty="0" smtClean="0"/>
          </a:p>
          <a:p>
            <a:pPr algn="just"/>
            <a:endParaRPr lang="es-MX" b="1" dirty="0"/>
          </a:p>
          <a:p>
            <a:pPr algn="just"/>
            <a:r>
              <a:rPr lang="es-MX" b="1" dirty="0" smtClean="0"/>
              <a:t>El </a:t>
            </a:r>
            <a:r>
              <a:rPr lang="es-MX" b="1" dirty="0"/>
              <a:t>pericardio envuelve al corazón completamente</a:t>
            </a:r>
            <a:r>
              <a:rPr lang="es-MX" b="1" dirty="0" smtClean="0"/>
              <a:t>.</a:t>
            </a:r>
            <a:endParaRPr lang="es-MX" b="1" dirty="0"/>
          </a:p>
          <a:p>
            <a:endParaRPr lang="es-MX" dirty="0"/>
          </a:p>
        </p:txBody>
      </p:sp>
      <p:pic>
        <p:nvPicPr>
          <p:cNvPr id="22530" name="Picture 2" descr="http://2.bp.blogspot.com/-UZHeYKS12Ek/TyWaAUCkEZI/AAAAAAAAAEU/o6XS7qU_5nE/s640/untitled.png"/>
          <p:cNvPicPr>
            <a:picLocks noChangeAspect="1" noChangeArrowheads="1"/>
          </p:cNvPicPr>
          <p:nvPr/>
        </p:nvPicPr>
        <p:blipFill>
          <a:blip r:embed="rId2"/>
          <a:srcRect/>
          <a:stretch>
            <a:fillRect/>
          </a:stretch>
        </p:blipFill>
        <p:spPr bwMode="auto">
          <a:xfrm>
            <a:off x="4238178" y="2881552"/>
            <a:ext cx="5961890" cy="3720995"/>
          </a:xfrm>
          <a:prstGeom prst="rect">
            <a:avLst/>
          </a:prstGeom>
          <a:noFill/>
        </p:spPr>
      </p:pic>
    </p:spTree>
    <p:extLst>
      <p:ext uri="{BB962C8B-B14F-4D97-AF65-F5344CB8AC3E}">
        <p14:creationId xmlns="" xmlns:p14="http://schemas.microsoft.com/office/powerpoint/2010/main" val="2191243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56239" y="334850"/>
            <a:ext cx="7875647" cy="6280933"/>
          </a:xfrm>
          <a:prstGeom prst="rect">
            <a:avLst/>
          </a:prstGeom>
        </p:spPr>
      </p:pic>
    </p:spTree>
    <p:extLst>
      <p:ext uri="{BB962C8B-B14F-4D97-AF65-F5344CB8AC3E}">
        <p14:creationId xmlns="" xmlns:p14="http://schemas.microsoft.com/office/powerpoint/2010/main" val="1451520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463639"/>
            <a:ext cx="10018713" cy="5327561"/>
          </a:xfrm>
        </p:spPr>
        <p:txBody>
          <a:bodyPr>
            <a:normAutofit lnSpcReduction="10000"/>
          </a:bodyPr>
          <a:lstStyle/>
          <a:p>
            <a:pPr algn="just"/>
            <a:r>
              <a:rPr lang="es-MX" b="1" dirty="0"/>
              <a:t>El corazón está dividido en dos mitades que no se comunican entre sí: una derecha y otra </a:t>
            </a:r>
            <a:r>
              <a:rPr lang="es-MX" b="1" dirty="0" smtClean="0"/>
              <a:t>izquierda.</a:t>
            </a:r>
          </a:p>
          <a:p>
            <a:pPr algn="just"/>
            <a:endParaRPr lang="es-MX" b="1" dirty="0"/>
          </a:p>
          <a:p>
            <a:pPr algn="just"/>
            <a:r>
              <a:rPr lang="es-MX" b="1" dirty="0" smtClean="0"/>
              <a:t> </a:t>
            </a:r>
            <a:r>
              <a:rPr lang="es-MX" b="1" dirty="0"/>
              <a:t>La mitad derecha siempre contiene sangre pobre en oxígeno, procedente de las venas cava superior e inferior, mientras que la mitad izquierda del corazón siempre posee sangre rica en oxígeno y que, procedente de las venas pulmonares, será distribuida para oxigenar los tejidos del organismo a partir de las ramificaciones de la gran arteria aorta. </a:t>
            </a:r>
            <a:endParaRPr lang="es-MX" b="1" dirty="0" smtClean="0"/>
          </a:p>
          <a:p>
            <a:pPr algn="just"/>
            <a:endParaRPr lang="es-MX" b="1" dirty="0"/>
          </a:p>
          <a:p>
            <a:pPr algn="just"/>
            <a:r>
              <a:rPr lang="es-MX" b="1" dirty="0" smtClean="0"/>
              <a:t>En </a:t>
            </a:r>
            <a:r>
              <a:rPr lang="es-MX" b="1" dirty="0"/>
              <a:t>algunas cardiopatías congénitas persiste una comunicación entre las dos mitades del corazón, con la consiguiente mezcla de sangre rica y pobre en oxígeno, al no cerrarse completamente el tabique interventricular durante el desarrollo fetal.</a:t>
            </a:r>
          </a:p>
        </p:txBody>
      </p:sp>
    </p:spTree>
    <p:extLst>
      <p:ext uri="{BB962C8B-B14F-4D97-AF65-F5344CB8AC3E}">
        <p14:creationId xmlns="" xmlns:p14="http://schemas.microsoft.com/office/powerpoint/2010/main" val="250216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360609"/>
            <a:ext cx="10018713" cy="5430592"/>
          </a:xfrm>
        </p:spPr>
        <p:txBody>
          <a:bodyPr/>
          <a:lstStyle/>
          <a:p>
            <a:pPr algn="just"/>
            <a:r>
              <a:rPr lang="es-MX" b="1" dirty="0"/>
              <a:t>Cada mitad del corazón presenta una cavidad superior, la aurícula, y otra inferior o ventrículo, de paredes musculares muy desarrolladas</a:t>
            </a:r>
            <a:r>
              <a:rPr lang="es-MX" b="1" dirty="0" smtClean="0"/>
              <a:t>.</a:t>
            </a:r>
          </a:p>
          <a:p>
            <a:pPr algn="just"/>
            <a:endParaRPr lang="es-MX" b="1" dirty="0"/>
          </a:p>
          <a:p>
            <a:pPr algn="just"/>
            <a:r>
              <a:rPr lang="es-MX" b="1" dirty="0" smtClean="0"/>
              <a:t> </a:t>
            </a:r>
            <a:r>
              <a:rPr lang="es-MX" b="1" dirty="0"/>
              <a:t>Existen, pues, dos aurículas: derecha e izquierda, y dos ventrículos: derecho e izquierdo. </a:t>
            </a:r>
            <a:endParaRPr lang="es-MX" b="1" dirty="0" smtClean="0"/>
          </a:p>
          <a:p>
            <a:pPr algn="just"/>
            <a:endParaRPr lang="es-MX" b="1" dirty="0"/>
          </a:p>
          <a:p>
            <a:pPr algn="just"/>
            <a:r>
              <a:rPr lang="es-MX" b="1" dirty="0" smtClean="0"/>
              <a:t>Entre </a:t>
            </a:r>
            <a:r>
              <a:rPr lang="es-MX" b="1" dirty="0"/>
              <a:t>la aurícula y el ventrículo de la misma mitad cardiaca existen unas válvulas llamadas válvulas </a:t>
            </a:r>
            <a:r>
              <a:rPr lang="es-MX" b="1" dirty="0" err="1" smtClean="0"/>
              <a:t>auriculoventriculares</a:t>
            </a:r>
            <a:r>
              <a:rPr lang="es-MX" b="1" dirty="0" smtClean="0"/>
              <a:t> </a:t>
            </a:r>
            <a:r>
              <a:rPr lang="es-MX" b="1" dirty="0"/>
              <a:t>(tricúspide y mitral, en la mitad derecha e izquierda respectivamente) que se abren y cierran continuamente, permitiendo o impidiendo el flujo sanguíneo desde el ventrículo a su correspondiente aurícula.</a:t>
            </a:r>
          </a:p>
          <a:p>
            <a:pPr algn="just"/>
            <a:endParaRPr lang="es-MX" b="1" dirty="0"/>
          </a:p>
        </p:txBody>
      </p:sp>
    </p:spTree>
    <p:extLst>
      <p:ext uri="{BB962C8B-B14F-4D97-AF65-F5344CB8AC3E}">
        <p14:creationId xmlns="" xmlns:p14="http://schemas.microsoft.com/office/powerpoint/2010/main" val="984023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63652" y="292899"/>
            <a:ext cx="7624292" cy="6080475"/>
          </a:xfrm>
          <a:prstGeom prst="rect">
            <a:avLst/>
          </a:prstGeom>
        </p:spPr>
      </p:pic>
    </p:spTree>
    <p:extLst>
      <p:ext uri="{BB962C8B-B14F-4D97-AF65-F5344CB8AC3E}">
        <p14:creationId xmlns="" xmlns:p14="http://schemas.microsoft.com/office/powerpoint/2010/main" val="1831042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309093"/>
            <a:ext cx="10018713" cy="5482107"/>
          </a:xfrm>
        </p:spPr>
        <p:txBody>
          <a:bodyPr/>
          <a:lstStyle/>
          <a:p>
            <a:pPr algn="just"/>
            <a:r>
              <a:rPr lang="es-MX" b="1" dirty="0"/>
              <a:t>Cuando las gruesas paredes musculares de un ventrículo se contraen (sístole ventricular), la válvula </a:t>
            </a:r>
            <a:r>
              <a:rPr lang="es-MX" b="1" dirty="0" err="1" smtClean="0"/>
              <a:t>auriculoventricular</a:t>
            </a:r>
            <a:r>
              <a:rPr lang="es-MX" b="1" dirty="0" smtClean="0"/>
              <a:t> </a:t>
            </a:r>
            <a:r>
              <a:rPr lang="es-MX" b="1" dirty="0"/>
              <a:t>correspondiente se cierra, impidiendo el paso de sangre hacia la aurícula, con lo que la sangre fluye con fuerza hacia las arterias. </a:t>
            </a:r>
            <a:endParaRPr lang="es-MX" b="1" dirty="0" smtClean="0"/>
          </a:p>
          <a:p>
            <a:pPr algn="just"/>
            <a:endParaRPr lang="es-MX" b="1" dirty="0"/>
          </a:p>
          <a:p>
            <a:pPr algn="just"/>
            <a:r>
              <a:rPr lang="es-MX" b="1" dirty="0" smtClean="0"/>
              <a:t>Cuando </a:t>
            </a:r>
            <a:r>
              <a:rPr lang="es-MX" b="1" dirty="0"/>
              <a:t>un ventrículo se relaja, al mismo tiempo la aurícula se contrae, fluyendo la sangre por esta sístole auricular y por la abertura de la válvula </a:t>
            </a:r>
            <a:r>
              <a:rPr lang="es-MX" b="1" dirty="0" err="1" smtClean="0"/>
              <a:t>auriculoventricular</a:t>
            </a:r>
            <a:r>
              <a:rPr lang="es-MX" b="1" dirty="0"/>
              <a:t>.</a:t>
            </a:r>
          </a:p>
          <a:p>
            <a:endParaRPr lang="es-MX" dirty="0"/>
          </a:p>
        </p:txBody>
      </p:sp>
    </p:spTree>
    <p:extLst>
      <p:ext uri="{BB962C8B-B14F-4D97-AF65-F5344CB8AC3E}">
        <p14:creationId xmlns="" xmlns:p14="http://schemas.microsoft.com/office/powerpoint/2010/main" val="1779446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62896" y="611303"/>
            <a:ext cx="6214391" cy="4956060"/>
          </a:xfrm>
          <a:prstGeom prst="rect">
            <a:avLst/>
          </a:prstGeom>
        </p:spPr>
      </p:pic>
    </p:spTree>
    <p:extLst>
      <p:ext uri="{BB962C8B-B14F-4D97-AF65-F5344CB8AC3E}">
        <p14:creationId xmlns="" xmlns:p14="http://schemas.microsoft.com/office/powerpoint/2010/main" val="2845677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74462" y="425003"/>
            <a:ext cx="10018713" cy="5679583"/>
          </a:xfrm>
        </p:spPr>
        <p:txBody>
          <a:bodyPr>
            <a:normAutofit/>
          </a:bodyPr>
          <a:lstStyle/>
          <a:p>
            <a:pPr algn="just"/>
            <a:r>
              <a:rPr lang="es-MX" b="1" dirty="0"/>
              <a:t>Como una bomba, el corazón impulsa la sangre por todo el organismo, realizando su trabajo en fases sucesivas. </a:t>
            </a:r>
            <a:endParaRPr lang="es-MX" b="1" dirty="0" smtClean="0"/>
          </a:p>
          <a:p>
            <a:pPr algn="just"/>
            <a:endParaRPr lang="es-MX" b="1" dirty="0"/>
          </a:p>
          <a:p>
            <a:pPr algn="just"/>
            <a:r>
              <a:rPr lang="es-MX" b="1" dirty="0" smtClean="0"/>
              <a:t>Primero </a:t>
            </a:r>
            <a:r>
              <a:rPr lang="es-MX" b="1" dirty="0"/>
              <a:t>se llenan las cámaras superiores o aurículas, luego se contraen, se abren las válvulas y la sangre entra en las cavidades inferiores o ventrículos. </a:t>
            </a:r>
            <a:endParaRPr lang="es-MX" b="1" dirty="0" smtClean="0"/>
          </a:p>
          <a:p>
            <a:pPr algn="just"/>
            <a:endParaRPr lang="es-MX" b="1" dirty="0"/>
          </a:p>
          <a:p>
            <a:pPr algn="just"/>
            <a:r>
              <a:rPr lang="es-MX" b="1" dirty="0" smtClean="0"/>
              <a:t>Cuando </a:t>
            </a:r>
            <a:r>
              <a:rPr lang="es-MX" b="1" dirty="0"/>
              <a:t>están llenos, los ventrículos se contraen e impulsan la sangre hacia las arterias</a:t>
            </a:r>
            <a:r>
              <a:rPr lang="es-MX" b="1" dirty="0" smtClean="0"/>
              <a:t>.</a:t>
            </a:r>
          </a:p>
          <a:p>
            <a:pPr algn="just"/>
            <a:endParaRPr lang="es-MX" b="1" dirty="0"/>
          </a:p>
          <a:p>
            <a:pPr algn="just"/>
            <a:r>
              <a:rPr lang="es-MX" b="1" dirty="0" smtClean="0"/>
              <a:t>El </a:t>
            </a:r>
            <a:r>
              <a:rPr lang="es-MX" b="1" dirty="0"/>
              <a:t>corazón late unas setenta veces por minuto gracias a su  marcapasos natural y bombea todos los días unos </a:t>
            </a:r>
            <a:r>
              <a:rPr lang="es-MX" b="1" dirty="0" smtClean="0"/>
              <a:t>10,000 </a:t>
            </a:r>
            <a:r>
              <a:rPr lang="es-MX" b="1" dirty="0"/>
              <a:t>litros de sangre.</a:t>
            </a:r>
          </a:p>
        </p:txBody>
      </p:sp>
    </p:spTree>
    <p:extLst>
      <p:ext uri="{BB962C8B-B14F-4D97-AF65-F5344CB8AC3E}">
        <p14:creationId xmlns="" xmlns:p14="http://schemas.microsoft.com/office/powerpoint/2010/main" val="1377385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832904" y="351101"/>
            <a:ext cx="7714893" cy="6152730"/>
          </a:xfrm>
          <a:prstGeom prst="rect">
            <a:avLst/>
          </a:prstGeom>
        </p:spPr>
      </p:pic>
    </p:spTree>
    <p:extLst>
      <p:ext uri="{BB962C8B-B14F-4D97-AF65-F5344CB8AC3E}">
        <p14:creationId xmlns="" xmlns:p14="http://schemas.microsoft.com/office/powerpoint/2010/main" val="1693872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35825" y="-180306"/>
            <a:ext cx="10018713" cy="1752599"/>
          </a:xfrm>
        </p:spPr>
        <p:txBody>
          <a:bodyPr/>
          <a:lstStyle/>
          <a:p>
            <a:r>
              <a:rPr lang="es-MX" b="1" dirty="0" smtClean="0"/>
              <a:t>VASOS SANGUÍNEOS</a:t>
            </a:r>
            <a:endParaRPr lang="es-MX" b="1" dirty="0"/>
          </a:p>
        </p:txBody>
      </p:sp>
      <p:sp>
        <p:nvSpPr>
          <p:cNvPr id="3" name="Marcador de contenido 2"/>
          <p:cNvSpPr>
            <a:spLocks noGrp="1"/>
          </p:cNvSpPr>
          <p:nvPr>
            <p:ph idx="1"/>
          </p:nvPr>
        </p:nvSpPr>
        <p:spPr>
          <a:xfrm>
            <a:off x="1484310" y="1352282"/>
            <a:ext cx="10312738" cy="4803820"/>
          </a:xfrm>
        </p:spPr>
        <p:txBody>
          <a:bodyPr>
            <a:normAutofit fontScale="92500" lnSpcReduction="20000"/>
          </a:bodyPr>
          <a:lstStyle/>
          <a:p>
            <a:pPr algn="just"/>
            <a:r>
              <a:rPr lang="es-MX" b="1" dirty="0"/>
              <a:t>Los vasos sanguíneos (arterias, capilares y venas) son conductos musculares elásticos que distribuyen y recogen la sangre de todos los rincones del cuerpo. </a:t>
            </a:r>
            <a:endParaRPr lang="es-MX" b="1" dirty="0" smtClean="0"/>
          </a:p>
          <a:p>
            <a:pPr algn="just"/>
            <a:endParaRPr lang="es-MX" b="1" dirty="0"/>
          </a:p>
          <a:p>
            <a:pPr algn="just"/>
            <a:r>
              <a:rPr lang="es-MX" b="1" dirty="0" smtClean="0"/>
              <a:t>Se </a:t>
            </a:r>
            <a:r>
              <a:rPr lang="es-MX" b="1" dirty="0"/>
              <a:t>denominan arterias a aquellos vasos sanguíneos que llevan la sangre, ya sea rica o pobre en oxígeno, desde el corazón hasta los órganos corporales. </a:t>
            </a:r>
            <a:endParaRPr lang="es-MX" b="1" dirty="0" smtClean="0"/>
          </a:p>
          <a:p>
            <a:pPr algn="just"/>
            <a:endParaRPr lang="es-MX" b="1" dirty="0"/>
          </a:p>
          <a:p>
            <a:pPr algn="just"/>
            <a:r>
              <a:rPr lang="es-MX" b="1" dirty="0" smtClean="0"/>
              <a:t>Las </a:t>
            </a:r>
            <a:r>
              <a:rPr lang="es-MX" b="1" dirty="0"/>
              <a:t>grandes arterias que salen desde los ventrículos del corazón van ramificándose y haciéndose más finas hasta que por fin se convierten en capilares, vasos tan finos que a través de ellos se realiza el intercambio gaseoso y de sustancias entre la sangre y los tejidos</a:t>
            </a:r>
            <a:r>
              <a:rPr lang="es-MX" b="1" dirty="0" smtClean="0"/>
              <a:t>.</a:t>
            </a:r>
          </a:p>
          <a:p>
            <a:pPr algn="just"/>
            <a:endParaRPr lang="es-MX" b="1" dirty="0"/>
          </a:p>
          <a:p>
            <a:pPr algn="just"/>
            <a:r>
              <a:rPr lang="es-MX" b="1" dirty="0" smtClean="0"/>
              <a:t> </a:t>
            </a:r>
            <a:r>
              <a:rPr lang="es-MX" b="1" dirty="0"/>
              <a:t>Una vez que este intercambio sangre-tejidos a través de la red capilar, los capilares van reuniéndose en vénulas y venas por donde la sangre regresa a las aurículas del corazón.</a:t>
            </a:r>
          </a:p>
        </p:txBody>
      </p:sp>
    </p:spTree>
    <p:extLst>
      <p:ext uri="{BB962C8B-B14F-4D97-AF65-F5344CB8AC3E}">
        <p14:creationId xmlns="" xmlns:p14="http://schemas.microsoft.com/office/powerpoint/2010/main" val="173069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468969" y="0"/>
            <a:ext cx="4327301" cy="6858000"/>
          </a:xfrm>
          <a:prstGeom prst="rect">
            <a:avLst/>
          </a:prstGeom>
        </p:spPr>
      </p:pic>
    </p:spTree>
    <p:extLst>
      <p:ext uri="{BB962C8B-B14F-4D97-AF65-F5344CB8AC3E}">
        <p14:creationId xmlns="" xmlns:p14="http://schemas.microsoft.com/office/powerpoint/2010/main" val="3995807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411401" y="0"/>
            <a:ext cx="6372470" cy="3745740"/>
          </a:xfrm>
          <a:prstGeom prst="rect">
            <a:avLst/>
          </a:prstGeom>
        </p:spPr>
      </p:pic>
      <p:pic>
        <p:nvPicPr>
          <p:cNvPr id="5" name="Imagen 4"/>
          <p:cNvPicPr>
            <a:picLocks noChangeAspect="1"/>
          </p:cNvPicPr>
          <p:nvPr/>
        </p:nvPicPr>
        <p:blipFill>
          <a:blip r:embed="rId3"/>
          <a:stretch>
            <a:fillRect/>
          </a:stretch>
        </p:blipFill>
        <p:spPr>
          <a:xfrm>
            <a:off x="7143750" y="3524250"/>
            <a:ext cx="5048250" cy="3333750"/>
          </a:xfrm>
          <a:prstGeom prst="rect">
            <a:avLst/>
          </a:prstGeom>
        </p:spPr>
      </p:pic>
    </p:spTree>
    <p:extLst>
      <p:ext uri="{BB962C8B-B14F-4D97-AF65-F5344CB8AC3E}">
        <p14:creationId xmlns="" xmlns:p14="http://schemas.microsoft.com/office/powerpoint/2010/main" val="5463770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7038" y="157766"/>
            <a:ext cx="10018713" cy="1752599"/>
          </a:xfrm>
        </p:spPr>
        <p:txBody>
          <a:bodyPr/>
          <a:lstStyle/>
          <a:p>
            <a:r>
              <a:rPr lang="es-MX" b="1" dirty="0" smtClean="0"/>
              <a:t>ARTERIAS</a:t>
            </a:r>
            <a:endParaRPr lang="es-MX" b="1" dirty="0"/>
          </a:p>
        </p:txBody>
      </p:sp>
      <p:sp>
        <p:nvSpPr>
          <p:cNvPr id="3" name="Marcador de contenido 2"/>
          <p:cNvSpPr>
            <a:spLocks noGrp="1"/>
          </p:cNvSpPr>
          <p:nvPr>
            <p:ph idx="1"/>
          </p:nvPr>
        </p:nvSpPr>
        <p:spPr>
          <a:xfrm>
            <a:off x="1484310" y="1622739"/>
            <a:ext cx="10531679" cy="4168462"/>
          </a:xfrm>
        </p:spPr>
        <p:txBody>
          <a:bodyPr>
            <a:normAutofit/>
          </a:bodyPr>
          <a:lstStyle/>
          <a:p>
            <a:pPr algn="just"/>
            <a:r>
              <a:rPr lang="es-MX" b="1" dirty="0" smtClean="0"/>
              <a:t> </a:t>
            </a:r>
            <a:r>
              <a:rPr lang="es-MX" b="1" dirty="0"/>
              <a:t>Son vasos gruesos y elásticos que nacen en los </a:t>
            </a:r>
            <a:r>
              <a:rPr lang="es-MX" b="1" dirty="0" smtClean="0"/>
              <a:t>ventrículos </a:t>
            </a:r>
            <a:r>
              <a:rPr lang="es-MX" b="1" dirty="0"/>
              <a:t>aportan sangre a los órganos del cuerpo por ellas circula la sangre a presión debido a la elasticidad de las paredes. </a:t>
            </a:r>
          </a:p>
          <a:p>
            <a:pPr algn="just"/>
            <a:r>
              <a:rPr lang="es-MX" b="1" dirty="0"/>
              <a:t>Del corazón salen dos </a:t>
            </a:r>
            <a:r>
              <a:rPr lang="es-MX" b="1" dirty="0" smtClean="0"/>
              <a:t>arterias </a:t>
            </a:r>
            <a:r>
              <a:rPr lang="es-MX" b="1" dirty="0"/>
              <a:t>: </a:t>
            </a:r>
          </a:p>
          <a:p>
            <a:pPr algn="just"/>
            <a:r>
              <a:rPr lang="es-MX" b="1" dirty="0"/>
              <a:t>1. Arteria </a:t>
            </a:r>
            <a:r>
              <a:rPr lang="es-MX" b="1" dirty="0" smtClean="0"/>
              <a:t>pulmonar </a:t>
            </a:r>
            <a:r>
              <a:rPr lang="es-MX" b="1" dirty="0"/>
              <a:t>que sale del </a:t>
            </a:r>
            <a:r>
              <a:rPr lang="es-MX" b="1" dirty="0" smtClean="0"/>
              <a:t>ventrículo </a:t>
            </a:r>
            <a:r>
              <a:rPr lang="es-MX" b="1" dirty="0"/>
              <a:t>derecho y lleva la sangre a los pulmones. </a:t>
            </a:r>
          </a:p>
          <a:p>
            <a:pPr algn="just"/>
            <a:r>
              <a:rPr lang="es-MX" b="1" dirty="0"/>
              <a:t>2.Arteria </a:t>
            </a:r>
            <a:r>
              <a:rPr lang="es-MX" b="1" dirty="0" smtClean="0"/>
              <a:t>aorta </a:t>
            </a:r>
            <a:r>
              <a:rPr lang="es-MX" b="1" dirty="0"/>
              <a:t>sale del </a:t>
            </a:r>
            <a:r>
              <a:rPr lang="es-MX" b="1" dirty="0" smtClean="0"/>
              <a:t>ventrículo </a:t>
            </a:r>
            <a:r>
              <a:rPr lang="es-MX" b="1" dirty="0"/>
              <a:t>izquierdo y se ramifica, de esta </a:t>
            </a:r>
            <a:r>
              <a:rPr lang="es-MX" b="1" dirty="0" smtClean="0"/>
              <a:t>última </a:t>
            </a:r>
            <a:r>
              <a:rPr lang="es-MX" b="1" dirty="0"/>
              <a:t>arteria salen otras </a:t>
            </a:r>
            <a:r>
              <a:rPr lang="es-MX" b="1" dirty="0" smtClean="0"/>
              <a:t>principales.</a:t>
            </a:r>
            <a:endParaRPr lang="es-MX" b="1" dirty="0"/>
          </a:p>
          <a:p>
            <a:endParaRPr lang="es-MX" b="1" dirty="0"/>
          </a:p>
        </p:txBody>
      </p:sp>
    </p:spTree>
    <p:extLst>
      <p:ext uri="{BB962C8B-B14F-4D97-AF65-F5344CB8AC3E}">
        <p14:creationId xmlns="" xmlns:p14="http://schemas.microsoft.com/office/powerpoint/2010/main" val="1946199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84310" y="1635617"/>
            <a:ext cx="10018713" cy="4155583"/>
          </a:xfrm>
        </p:spPr>
        <p:txBody>
          <a:bodyPr>
            <a:normAutofit/>
          </a:bodyPr>
          <a:lstStyle/>
          <a:p>
            <a:pPr>
              <a:buNone/>
            </a:pPr>
            <a:r>
              <a:rPr lang="es-MX" b="1" dirty="0"/>
              <a:t>L</a:t>
            </a:r>
            <a:r>
              <a:rPr lang="es-MX" b="1" dirty="0" smtClean="0"/>
              <a:t>as </a:t>
            </a:r>
            <a:r>
              <a:rPr lang="es-MX" b="1" dirty="0"/>
              <a:t>carótidas: </a:t>
            </a:r>
            <a:r>
              <a:rPr lang="es-MX" b="1" dirty="0" smtClean="0"/>
              <a:t>aportan </a:t>
            </a:r>
            <a:r>
              <a:rPr lang="es-MX" b="1" dirty="0"/>
              <a:t>sangre oxigenada a la cabeza</a:t>
            </a:r>
            <a:r>
              <a:rPr lang="es-MX" b="1" dirty="0" smtClean="0"/>
              <a:t>.</a:t>
            </a:r>
          </a:p>
          <a:p>
            <a:pPr>
              <a:buNone/>
            </a:pPr>
            <a:endParaRPr lang="es-MX" b="1" dirty="0"/>
          </a:p>
          <a:p>
            <a:r>
              <a:rPr lang="es-MX" b="1" dirty="0" smtClean="0"/>
              <a:t>Subclavias</a:t>
            </a:r>
            <a:r>
              <a:rPr lang="es-MX" b="1" dirty="0"/>
              <a:t>: </a:t>
            </a:r>
            <a:r>
              <a:rPr lang="es-MX" b="1" dirty="0" smtClean="0"/>
              <a:t>aportan </a:t>
            </a:r>
            <a:r>
              <a:rPr lang="es-MX" b="1" dirty="0"/>
              <a:t>sangre oxigenada a los brazos.</a:t>
            </a:r>
          </a:p>
          <a:p>
            <a:r>
              <a:rPr lang="es-MX" b="1" dirty="0" smtClean="0"/>
              <a:t>Hepática</a:t>
            </a:r>
            <a:r>
              <a:rPr lang="es-MX" b="1" dirty="0"/>
              <a:t>: </a:t>
            </a:r>
            <a:r>
              <a:rPr lang="es-MX" b="1" dirty="0" smtClean="0"/>
              <a:t>aporta </a:t>
            </a:r>
            <a:r>
              <a:rPr lang="es-MX" b="1" dirty="0"/>
              <a:t>sangre oxigenada al hígado.</a:t>
            </a:r>
          </a:p>
          <a:p>
            <a:r>
              <a:rPr lang="es-MX" b="1" dirty="0" smtClean="0"/>
              <a:t>Esplénica</a:t>
            </a:r>
            <a:r>
              <a:rPr lang="es-MX" b="1" dirty="0"/>
              <a:t>: </a:t>
            </a:r>
            <a:r>
              <a:rPr lang="es-MX" b="1" dirty="0" smtClean="0"/>
              <a:t>aporta </a:t>
            </a:r>
            <a:r>
              <a:rPr lang="es-MX" b="1" dirty="0"/>
              <a:t>sangre oxigenada al bazo.</a:t>
            </a:r>
          </a:p>
          <a:p>
            <a:r>
              <a:rPr lang="es-MX" b="1" dirty="0" smtClean="0"/>
              <a:t>Mesentéricas</a:t>
            </a:r>
            <a:r>
              <a:rPr lang="es-MX" b="1" dirty="0"/>
              <a:t>: </a:t>
            </a:r>
            <a:r>
              <a:rPr lang="es-MX" b="1" dirty="0" smtClean="0"/>
              <a:t>aportan </a:t>
            </a:r>
            <a:r>
              <a:rPr lang="es-MX" b="1" dirty="0"/>
              <a:t>sangre oxigenada al intestino.</a:t>
            </a:r>
          </a:p>
          <a:p>
            <a:r>
              <a:rPr lang="es-MX" b="1" dirty="0" smtClean="0"/>
              <a:t> </a:t>
            </a:r>
            <a:r>
              <a:rPr lang="es-MX" b="1" dirty="0"/>
              <a:t>Renales: </a:t>
            </a:r>
            <a:r>
              <a:rPr lang="es-MX" b="1" dirty="0" smtClean="0"/>
              <a:t>aportan </a:t>
            </a:r>
            <a:r>
              <a:rPr lang="es-MX" b="1" dirty="0"/>
              <a:t>sangre oxigenada a los riñones.</a:t>
            </a:r>
          </a:p>
          <a:p>
            <a:r>
              <a:rPr lang="es-MX" b="1" dirty="0" smtClean="0"/>
              <a:t> </a:t>
            </a:r>
            <a:r>
              <a:rPr lang="es-MX" b="1" dirty="0"/>
              <a:t>Ilíacas: </a:t>
            </a:r>
            <a:r>
              <a:rPr lang="es-MX" b="1" dirty="0" smtClean="0"/>
              <a:t>aportan </a:t>
            </a:r>
            <a:r>
              <a:rPr lang="es-MX" b="1" dirty="0"/>
              <a:t>sangre oxigenada a las piernas.</a:t>
            </a:r>
          </a:p>
          <a:p>
            <a:endParaRPr lang="es-MX" dirty="0"/>
          </a:p>
          <a:p>
            <a:endParaRPr lang="es-MX" dirty="0"/>
          </a:p>
        </p:txBody>
      </p:sp>
    </p:spTree>
    <p:extLst>
      <p:ext uri="{BB962C8B-B14F-4D97-AF65-F5344CB8AC3E}">
        <p14:creationId xmlns="" xmlns:p14="http://schemas.microsoft.com/office/powerpoint/2010/main" val="6227781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3217167" y="978794"/>
            <a:ext cx="6133569" cy="4773769"/>
          </a:xfrm>
          <a:prstGeom prst="rect">
            <a:avLst/>
          </a:prstGeom>
        </p:spPr>
      </p:pic>
    </p:spTree>
    <p:extLst>
      <p:ext uri="{BB962C8B-B14F-4D97-AF65-F5344CB8AC3E}">
        <p14:creationId xmlns="" xmlns:p14="http://schemas.microsoft.com/office/powerpoint/2010/main" val="19071848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84311" y="0"/>
            <a:ext cx="10018713" cy="1752599"/>
          </a:xfrm>
        </p:spPr>
        <p:txBody>
          <a:bodyPr/>
          <a:lstStyle/>
          <a:p>
            <a:r>
              <a:rPr lang="es-MX" dirty="0" smtClean="0"/>
              <a:t>CAPILARES</a:t>
            </a:r>
            <a:endParaRPr lang="es-MX" dirty="0"/>
          </a:p>
        </p:txBody>
      </p:sp>
      <p:sp>
        <p:nvSpPr>
          <p:cNvPr id="3" name="Marcador de contenido 2"/>
          <p:cNvSpPr>
            <a:spLocks noGrp="1"/>
          </p:cNvSpPr>
          <p:nvPr>
            <p:ph idx="1"/>
          </p:nvPr>
        </p:nvSpPr>
        <p:spPr>
          <a:xfrm>
            <a:off x="1574461" y="310165"/>
            <a:ext cx="10018713" cy="3124201"/>
          </a:xfrm>
        </p:spPr>
        <p:txBody>
          <a:bodyPr/>
          <a:lstStyle/>
          <a:p>
            <a:pPr marL="0" indent="0">
              <a:buNone/>
            </a:pPr>
            <a:endParaRPr lang="es-MX" dirty="0"/>
          </a:p>
          <a:p>
            <a:pPr algn="just"/>
            <a:r>
              <a:rPr lang="es-MX" b="1" dirty="0"/>
              <a:t> Son vasos sumamente delgados en que se dividen las arterias y que penetran por todos los órganos del cuerpo, al unirse de nuevo forman las venas. </a:t>
            </a:r>
          </a:p>
          <a:p>
            <a:endParaRPr lang="es-MX" dirty="0"/>
          </a:p>
        </p:txBody>
      </p:sp>
      <p:pic>
        <p:nvPicPr>
          <p:cNvPr id="7170" name="Picture 2" descr="https://encrypted-tbn0.gstatic.com/images?q=tbn:ANd9GcSH0kuFSb_yzl2stz5PXpsvP_iAUOdCPUFLo-jsPRXz8Ksx2MRK"/>
          <p:cNvPicPr>
            <a:picLocks noChangeAspect="1" noChangeArrowheads="1"/>
          </p:cNvPicPr>
          <p:nvPr/>
        </p:nvPicPr>
        <p:blipFill>
          <a:blip r:embed="rId2"/>
          <a:srcRect/>
          <a:stretch>
            <a:fillRect/>
          </a:stretch>
        </p:blipFill>
        <p:spPr bwMode="auto">
          <a:xfrm>
            <a:off x="3426809" y="2575775"/>
            <a:ext cx="6632513" cy="3893489"/>
          </a:xfrm>
          <a:prstGeom prst="rect">
            <a:avLst/>
          </a:prstGeom>
          <a:noFill/>
        </p:spPr>
      </p:pic>
    </p:spTree>
    <p:extLst>
      <p:ext uri="{BB962C8B-B14F-4D97-AF65-F5344CB8AC3E}">
        <p14:creationId xmlns="" xmlns:p14="http://schemas.microsoft.com/office/powerpoint/2010/main" val="917232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84311" y="283335"/>
            <a:ext cx="10018713" cy="875764"/>
          </a:xfrm>
        </p:spPr>
        <p:txBody>
          <a:bodyPr/>
          <a:lstStyle/>
          <a:p>
            <a:r>
              <a:rPr lang="es-MX" b="1" dirty="0" smtClean="0"/>
              <a:t>VENAS</a:t>
            </a:r>
            <a:endParaRPr lang="es-MX" b="1" dirty="0"/>
          </a:p>
        </p:txBody>
      </p:sp>
      <p:sp>
        <p:nvSpPr>
          <p:cNvPr id="3" name="Marcador de contenido 2"/>
          <p:cNvSpPr>
            <a:spLocks noGrp="1"/>
          </p:cNvSpPr>
          <p:nvPr>
            <p:ph idx="1"/>
          </p:nvPr>
        </p:nvSpPr>
        <p:spPr>
          <a:xfrm>
            <a:off x="1535826" y="1249250"/>
            <a:ext cx="10286980" cy="4675031"/>
          </a:xfrm>
        </p:spPr>
        <p:txBody>
          <a:bodyPr>
            <a:normAutofit/>
          </a:bodyPr>
          <a:lstStyle/>
          <a:p>
            <a:pPr algn="just">
              <a:buNone/>
            </a:pPr>
            <a:r>
              <a:rPr lang="es-MX" b="1" dirty="0"/>
              <a:t>Son vasos de paredes delgadas y poco elásticas que recogen la sangre y la devuelven al corazón, desembocan en las </a:t>
            </a:r>
            <a:r>
              <a:rPr lang="es-MX" b="1" dirty="0" smtClean="0"/>
              <a:t>aurículas</a:t>
            </a:r>
            <a:r>
              <a:rPr lang="es-MX" b="1" dirty="0"/>
              <a:t>. En la </a:t>
            </a:r>
            <a:r>
              <a:rPr lang="es-MX" b="1" dirty="0" smtClean="0"/>
              <a:t>aurícula </a:t>
            </a:r>
            <a:r>
              <a:rPr lang="es-MX" b="1" dirty="0"/>
              <a:t>derecha desembocan :</a:t>
            </a:r>
          </a:p>
          <a:p>
            <a:pPr algn="just"/>
            <a:r>
              <a:rPr lang="es-MX" b="1" dirty="0"/>
              <a:t> La </a:t>
            </a:r>
            <a:r>
              <a:rPr lang="es-MX" b="1" dirty="0" smtClean="0"/>
              <a:t>cava </a:t>
            </a:r>
            <a:r>
              <a:rPr lang="es-MX" b="1" dirty="0"/>
              <a:t>superior formada por las yugulares que vienen de la cabeza y </a:t>
            </a:r>
          </a:p>
          <a:p>
            <a:pPr algn="just"/>
            <a:r>
              <a:rPr lang="es-MX" b="1" dirty="0"/>
              <a:t> </a:t>
            </a:r>
            <a:r>
              <a:rPr lang="es-MX" b="1" dirty="0" smtClean="0"/>
              <a:t>Las </a:t>
            </a:r>
            <a:r>
              <a:rPr lang="es-MX" b="1" dirty="0"/>
              <a:t>subclavias (venas) que proceden de los miembros superiores.</a:t>
            </a:r>
          </a:p>
          <a:p>
            <a:pPr algn="just"/>
            <a:r>
              <a:rPr lang="es-MX" b="1" dirty="0"/>
              <a:t> La </a:t>
            </a:r>
            <a:r>
              <a:rPr lang="es-MX" b="1" dirty="0" smtClean="0"/>
              <a:t>cava </a:t>
            </a:r>
            <a:r>
              <a:rPr lang="es-MX" b="1" dirty="0"/>
              <a:t>inferior a la que van las </a:t>
            </a:r>
            <a:r>
              <a:rPr lang="es-MX" b="1" dirty="0" smtClean="0"/>
              <a:t>ilíacas </a:t>
            </a:r>
            <a:r>
              <a:rPr lang="es-MX" b="1" dirty="0"/>
              <a:t>que vienen de las piernas, las renales de los riñones, y la </a:t>
            </a:r>
            <a:r>
              <a:rPr lang="es-MX" b="1" dirty="0" err="1"/>
              <a:t>suprahepática</a:t>
            </a:r>
            <a:r>
              <a:rPr lang="es-MX" b="1" dirty="0"/>
              <a:t> del hígado.</a:t>
            </a:r>
          </a:p>
          <a:p>
            <a:pPr algn="just"/>
            <a:r>
              <a:rPr lang="es-MX" b="1" dirty="0"/>
              <a:t> La </a:t>
            </a:r>
            <a:r>
              <a:rPr lang="es-MX" b="1" dirty="0" smtClean="0"/>
              <a:t>coronaria </a:t>
            </a:r>
            <a:r>
              <a:rPr lang="es-MX" b="1" dirty="0"/>
              <a:t>que rodea el corazón.</a:t>
            </a:r>
          </a:p>
          <a:p>
            <a:pPr algn="just"/>
            <a:r>
              <a:rPr lang="es-MX" b="1" dirty="0"/>
              <a:t> En la </a:t>
            </a:r>
            <a:r>
              <a:rPr lang="es-MX" b="1" dirty="0" smtClean="0"/>
              <a:t>aurícula </a:t>
            </a:r>
            <a:r>
              <a:rPr lang="es-MX" b="1" dirty="0"/>
              <a:t>izquierda </a:t>
            </a:r>
            <a:r>
              <a:rPr lang="es-MX" b="1" dirty="0" smtClean="0"/>
              <a:t>desembocan </a:t>
            </a:r>
            <a:r>
              <a:rPr lang="es-MX" b="1" dirty="0"/>
              <a:t>las cuatro venas pulmonares que traen sangre desde los pulmones y que curiosamente es sangre arterial. </a:t>
            </a:r>
          </a:p>
        </p:txBody>
      </p:sp>
    </p:spTree>
    <p:extLst>
      <p:ext uri="{BB962C8B-B14F-4D97-AF65-F5344CB8AC3E}">
        <p14:creationId xmlns="" xmlns:p14="http://schemas.microsoft.com/office/powerpoint/2010/main" val="22391499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284114" y="552605"/>
            <a:ext cx="5950038" cy="5634107"/>
          </a:xfrm>
          <a:prstGeom prst="rect">
            <a:avLst/>
          </a:prstGeom>
        </p:spPr>
      </p:pic>
    </p:spTree>
    <p:extLst>
      <p:ext uri="{BB962C8B-B14F-4D97-AF65-F5344CB8AC3E}">
        <p14:creationId xmlns="" xmlns:p14="http://schemas.microsoft.com/office/powerpoint/2010/main" val="37824843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23504" y="0"/>
            <a:ext cx="6787166" cy="6787166"/>
          </a:xfrm>
          <a:prstGeom prst="rect">
            <a:avLst/>
          </a:prstGeom>
        </p:spPr>
      </p:pic>
    </p:spTree>
    <p:extLst>
      <p:ext uri="{BB962C8B-B14F-4D97-AF65-F5344CB8AC3E}">
        <p14:creationId xmlns="" xmlns:p14="http://schemas.microsoft.com/office/powerpoint/2010/main" val="2932362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35826" y="0"/>
            <a:ext cx="10018713" cy="1752599"/>
          </a:xfrm>
        </p:spPr>
        <p:txBody>
          <a:bodyPr/>
          <a:lstStyle/>
          <a:p>
            <a:r>
              <a:rPr lang="es-MX" b="1" dirty="0" smtClean="0"/>
              <a:t>SISTEMA LINFÁTICO</a:t>
            </a:r>
            <a:endParaRPr lang="es-MX" b="1" dirty="0"/>
          </a:p>
        </p:txBody>
      </p:sp>
      <p:sp>
        <p:nvSpPr>
          <p:cNvPr id="3" name="Marcador de contenido 2"/>
          <p:cNvSpPr>
            <a:spLocks noGrp="1"/>
          </p:cNvSpPr>
          <p:nvPr>
            <p:ph idx="1"/>
          </p:nvPr>
        </p:nvSpPr>
        <p:spPr>
          <a:xfrm>
            <a:off x="1535825" y="1353354"/>
            <a:ext cx="10018713" cy="3939862"/>
          </a:xfrm>
        </p:spPr>
        <p:txBody>
          <a:bodyPr>
            <a:normAutofit/>
          </a:bodyPr>
          <a:lstStyle/>
          <a:p>
            <a:pPr algn="just"/>
            <a:r>
              <a:rPr lang="es-MX" b="1" dirty="0"/>
              <a:t>La linfa es un líquido incoloro formado por plasma sanguíneo y por glóbulos blancos, en realidad es la parte de la sangre que se escapa o sobra de los capilares sanguíneos al ser estos porosos. </a:t>
            </a:r>
          </a:p>
          <a:p>
            <a:pPr algn="just"/>
            <a:endParaRPr lang="es-MX" b="1" dirty="0"/>
          </a:p>
          <a:p>
            <a:pPr algn="just"/>
            <a:r>
              <a:rPr lang="es-MX" b="1" dirty="0"/>
              <a:t>Los vasos </a:t>
            </a:r>
            <a:r>
              <a:rPr lang="es-MX" b="1" dirty="0" smtClean="0"/>
              <a:t>linfáticos </a:t>
            </a:r>
            <a:r>
              <a:rPr lang="es-MX" b="1" dirty="0"/>
              <a:t>tienen forma de rosario por las muchas válvulas que llevan, también tienen unos abultamientos llamados ganglios que se notan sobre todo en las axilas, ingle, cuello etc. En ellos se originan los glóbulos blancos. </a:t>
            </a:r>
          </a:p>
          <a:p>
            <a:pPr algn="just"/>
            <a:endParaRPr lang="es-MX" b="1" dirty="0"/>
          </a:p>
        </p:txBody>
      </p:sp>
    </p:spTree>
    <p:extLst>
      <p:ext uri="{BB962C8B-B14F-4D97-AF65-F5344CB8AC3E}">
        <p14:creationId xmlns="" xmlns:p14="http://schemas.microsoft.com/office/powerpoint/2010/main" val="33112243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1571222" y="368701"/>
            <a:ext cx="4070093" cy="3259318"/>
          </a:xfrm>
          <a:prstGeom prst="rect">
            <a:avLst/>
          </a:prstGeom>
        </p:spPr>
      </p:pic>
      <p:pic>
        <p:nvPicPr>
          <p:cNvPr id="5" name="Imagen 4"/>
          <p:cNvPicPr>
            <a:picLocks noChangeAspect="1"/>
          </p:cNvPicPr>
          <p:nvPr/>
        </p:nvPicPr>
        <p:blipFill>
          <a:blip r:embed="rId3"/>
          <a:stretch>
            <a:fillRect/>
          </a:stretch>
        </p:blipFill>
        <p:spPr>
          <a:xfrm>
            <a:off x="6295353" y="661279"/>
            <a:ext cx="4162291" cy="5933479"/>
          </a:xfrm>
          <a:prstGeom prst="rect">
            <a:avLst/>
          </a:prstGeom>
        </p:spPr>
      </p:pic>
    </p:spTree>
    <p:extLst>
      <p:ext uri="{BB962C8B-B14F-4D97-AF65-F5344CB8AC3E}">
        <p14:creationId xmlns="" xmlns:p14="http://schemas.microsoft.com/office/powerpoint/2010/main" val="25674690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BIBLIOGRAFÍA</a:t>
            </a:r>
            <a:endParaRPr lang="es-MX" b="1" dirty="0"/>
          </a:p>
        </p:txBody>
      </p:sp>
      <p:sp>
        <p:nvSpPr>
          <p:cNvPr id="3" name="Marcador de contenido 2"/>
          <p:cNvSpPr>
            <a:spLocks noGrp="1"/>
          </p:cNvSpPr>
          <p:nvPr>
            <p:ph idx="1"/>
          </p:nvPr>
        </p:nvSpPr>
        <p:spPr>
          <a:xfrm>
            <a:off x="1587341" y="2176530"/>
            <a:ext cx="10018713" cy="991674"/>
          </a:xfrm>
        </p:spPr>
        <p:txBody>
          <a:bodyPr/>
          <a:lstStyle/>
          <a:p>
            <a:pPr>
              <a:buNone/>
            </a:pPr>
            <a:r>
              <a:rPr lang="es-MX" b="1" dirty="0"/>
              <a:t>http://www.juntadeandalucia.es/averroes/~29701428/salud/circu.htm</a:t>
            </a:r>
          </a:p>
        </p:txBody>
      </p:sp>
    </p:spTree>
    <p:extLst>
      <p:ext uri="{BB962C8B-B14F-4D97-AF65-F5344CB8AC3E}">
        <p14:creationId xmlns="" xmlns:p14="http://schemas.microsoft.com/office/powerpoint/2010/main" val="1617003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Paralaje</Template>
  <TotalTime>513</TotalTime>
  <Words>1544</Words>
  <Application>Microsoft Office PowerPoint</Application>
  <PresentationFormat>Personalizado</PresentationFormat>
  <Paragraphs>103</Paragraphs>
  <Slides>33</Slides>
  <Notes>0</Notes>
  <HiddenSlides>0</HiddenSlides>
  <MMClips>0</MMClips>
  <ScaleCrop>false</ScaleCrop>
  <HeadingPairs>
    <vt:vector size="4" baseType="variant">
      <vt:variant>
        <vt:lpstr>Tema</vt:lpstr>
      </vt:variant>
      <vt:variant>
        <vt:i4>1</vt:i4>
      </vt:variant>
      <vt:variant>
        <vt:lpstr>Títulos de diapositiva</vt:lpstr>
      </vt:variant>
      <vt:variant>
        <vt:i4>33</vt:i4>
      </vt:variant>
    </vt:vector>
  </HeadingPairs>
  <TitlesOfParts>
    <vt:vector size="34" baseType="lpstr">
      <vt:lpstr>Parallax</vt:lpstr>
      <vt:lpstr>SABER DECLARATIVO: SISTEMA CIRCULATORIO.</vt:lpstr>
      <vt:lpstr>Diapositiva 2</vt:lpstr>
      <vt:lpstr>SANGRE</vt:lpstr>
      <vt:lpstr>Diapositiva 4</vt:lpstr>
      <vt:lpstr>Diapositiva 5</vt:lpstr>
      <vt:lpstr>Diapositiva 6</vt:lpstr>
      <vt:lpstr>Diapositiva 7</vt:lpstr>
      <vt:lpstr>Diapositiva 8</vt:lpstr>
      <vt:lpstr>Diapositiva 9</vt:lpstr>
      <vt:lpstr>Diapositiva 10</vt:lpstr>
      <vt:lpstr>CORAZÓN</vt:lpstr>
      <vt:lpstr>Diapositiva 12</vt:lpstr>
      <vt:lpstr>Diapositiva 13</vt:lpstr>
      <vt:lpstr>Diapositiva 14</vt:lpstr>
      <vt:lpstr>Diapositiva 15</vt:lpstr>
      <vt:lpstr>Diapositiva 16</vt:lpstr>
      <vt:lpstr>Diapositiva 17</vt:lpstr>
      <vt:lpstr>Diapositiva 18</vt:lpstr>
      <vt:lpstr>Diapositiva 19</vt:lpstr>
      <vt:lpstr>Diapositiva 20</vt:lpstr>
      <vt:lpstr>VASOS SANGUÍNEOS</vt:lpstr>
      <vt:lpstr>Diapositiva 22</vt:lpstr>
      <vt:lpstr>Diapositiva 23</vt:lpstr>
      <vt:lpstr>ARTERIAS</vt:lpstr>
      <vt:lpstr>Diapositiva 25</vt:lpstr>
      <vt:lpstr>Diapositiva 26</vt:lpstr>
      <vt:lpstr>CAPILARES</vt:lpstr>
      <vt:lpstr>VENAS</vt:lpstr>
      <vt:lpstr>Diapositiva 29</vt:lpstr>
      <vt:lpstr>Diapositiva 30</vt:lpstr>
      <vt:lpstr>SISTEMA LINFÁTICO</vt:lpstr>
      <vt:lpstr>Diapositiva 32</vt:lpstr>
      <vt:lpstr>BIBLIOGRAFÍA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5 SISTEMA CIRCULATORIO</dc:title>
  <dc:creator>MAYRA LIZETH DE LEON SALAS</dc:creator>
  <cp:lastModifiedBy>usuario</cp:lastModifiedBy>
  <cp:revision>39</cp:revision>
  <dcterms:created xsi:type="dcterms:W3CDTF">2014-04-29T00:27:51Z</dcterms:created>
  <dcterms:modified xsi:type="dcterms:W3CDTF">2015-04-14T17:39:46Z</dcterms:modified>
</cp:coreProperties>
</file>