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2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71" r:id="rId11"/>
    <p:sldId id="259" r:id="rId12"/>
    <p:sldId id="266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624" autoAdjust="0"/>
  </p:normalViewPr>
  <p:slideViewPr>
    <p:cSldViewPr>
      <p:cViewPr>
        <p:scale>
          <a:sx n="50" d="100"/>
          <a:sy n="50" d="100"/>
        </p:scale>
        <p:origin x="-1267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83C20A-F8CA-4DBA-928C-5B0A3BBC33D1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816741-0F46-4A7E-B51C-ABAB0511314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39341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Dato: Son</a:t>
            </a:r>
            <a:r>
              <a:rPr lang="es-MX" baseline="0" dirty="0" smtClean="0"/>
              <a:t> acontecimientos, hechos, cifra que carecen de significado por si solo. Información: Conjunto de datos procesados. Ejemplo edades.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16741-0F46-4A7E-B51C-ABAB0511314C}" type="slidenum">
              <a:rPr lang="es-MX" smtClean="0"/>
              <a:pPr/>
              <a:t>1</a:t>
            </a:fld>
            <a:endParaRPr lang="es-MX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Dato: Son</a:t>
            </a:r>
            <a:r>
              <a:rPr lang="es-MX" baseline="0" dirty="0" smtClean="0"/>
              <a:t> acontecimientos, hechos, cifra que carecen de significado por si solo. Información: Conjunto de datos procesados. Ejemplo edades.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16741-0F46-4A7E-B51C-ABAB0511314C}" type="slidenum">
              <a:rPr lang="es-MX" smtClean="0"/>
              <a:pPr/>
              <a:t>2</a:t>
            </a:fld>
            <a:endParaRPr lang="es-MX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16741-0F46-4A7E-B51C-ABAB0511314C}" type="slidenum">
              <a:rPr lang="es-MX" smtClean="0"/>
              <a:pPr/>
              <a:t>3</a:t>
            </a:fld>
            <a:endParaRPr lang="es-MX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16741-0F46-4A7E-B51C-ABAB0511314C}" type="slidenum">
              <a:rPr lang="es-MX" smtClean="0"/>
              <a:pPr/>
              <a:t>4</a:t>
            </a:fld>
            <a:endParaRPr lang="es-MX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16741-0F46-4A7E-B51C-ABAB0511314C}" type="slidenum">
              <a:rPr lang="es-MX" smtClean="0"/>
              <a:pPr/>
              <a:t>5</a:t>
            </a:fld>
            <a:endParaRPr lang="es-MX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16741-0F46-4A7E-B51C-ABAB0511314C}" type="slidenum">
              <a:rPr lang="es-MX" smtClean="0"/>
              <a:pPr/>
              <a:t>6</a:t>
            </a:fld>
            <a:endParaRPr lang="es-MX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16741-0F46-4A7E-B51C-ABAB0511314C}" type="slidenum">
              <a:rPr lang="es-MX" smtClean="0"/>
              <a:pPr/>
              <a:t>7</a:t>
            </a:fld>
            <a:endParaRPr lang="es-MX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16741-0F46-4A7E-B51C-ABAB0511314C}" type="slidenum">
              <a:rPr lang="es-MX" smtClean="0"/>
              <a:pPr/>
              <a:t>8</a:t>
            </a:fld>
            <a:endParaRPr lang="es-MX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16741-0F46-4A7E-B51C-ABAB0511314C}" type="slidenum">
              <a:rPr lang="es-MX" smtClean="0"/>
              <a:pPr/>
              <a:t>9</a:t>
            </a:fld>
            <a:endParaRPr lang="es-MX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16741-0F46-4A7E-B51C-ABAB0511314C}" type="slidenum">
              <a:rPr lang="es-MX" smtClean="0"/>
              <a:pPr/>
              <a:t>10</a:t>
            </a:fld>
            <a:endParaRPr lang="es-MX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16741-0F46-4A7E-B51C-ABAB0511314C}" type="slidenum">
              <a:rPr lang="es-MX" smtClean="0"/>
              <a:pPr/>
              <a:t>11</a:t>
            </a:fld>
            <a:endParaRPr lang="es-MX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5A76-1878-4895-87AE-FDCE752B3EF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2C2DB-756D-4A67-BE19-BA71A2C3E36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5A76-1878-4895-87AE-FDCE752B3EF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2C2DB-756D-4A67-BE19-BA71A2C3E36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5A76-1878-4895-87AE-FDCE752B3EF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2C2DB-756D-4A67-BE19-BA71A2C3E36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5A76-1878-4895-87AE-FDCE752B3EF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2C2DB-756D-4A67-BE19-BA71A2C3E36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5A76-1878-4895-87AE-FDCE752B3EF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2C2DB-756D-4A67-BE19-BA71A2C3E36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5A76-1878-4895-87AE-FDCE752B3EF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2C2DB-756D-4A67-BE19-BA71A2C3E36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5A76-1878-4895-87AE-FDCE752B3EF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2C2DB-756D-4A67-BE19-BA71A2C3E36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5A76-1878-4895-87AE-FDCE752B3EF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2C2DB-756D-4A67-BE19-BA71A2C3E36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5A76-1878-4895-87AE-FDCE752B3EF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2C2DB-756D-4A67-BE19-BA71A2C3E36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5A76-1878-4895-87AE-FDCE752B3EF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2C2DB-756D-4A67-BE19-BA71A2C3E36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05A76-1878-4895-87AE-FDCE752B3EF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2C2DB-756D-4A67-BE19-BA71A2C3E36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05A76-1878-4895-87AE-FDCE752B3EF5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2C2DB-756D-4A67-BE19-BA71A2C3E36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60648"/>
            <a:ext cx="7892877" cy="8640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8 CuadroTexto"/>
          <p:cNvSpPr txBox="1"/>
          <p:nvPr/>
        </p:nvSpPr>
        <p:spPr>
          <a:xfrm>
            <a:off x="3059832" y="1772816"/>
            <a:ext cx="29430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3200" dirty="0" smtClean="0">
                <a:solidFill>
                  <a:srgbClr val="FF0000"/>
                </a:solidFill>
              </a:rPr>
              <a:t>INFORMÁTICA  I</a:t>
            </a:r>
            <a:endParaRPr lang="es-MX" sz="3200" dirty="0"/>
          </a:p>
        </p:txBody>
      </p:sp>
      <p:sp>
        <p:nvSpPr>
          <p:cNvPr id="6" name="5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/>
              <a:t>TEMA: CONCEPTOS BÁSICOS</a:t>
            </a:r>
            <a:endParaRPr lang="es-MX" dirty="0"/>
          </a:p>
        </p:txBody>
      </p:sp>
      <p:sp>
        <p:nvSpPr>
          <p:cNvPr id="7" name="6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MX" dirty="0" smtClean="0"/>
              <a:t>MTRA. ERIKA </a:t>
            </a:r>
            <a:r>
              <a:rPr lang="es-MX" dirty="0" smtClean="0"/>
              <a:t>ZEPEDA RUIZ</a:t>
            </a:r>
            <a:endParaRPr lang="es-MX" dirty="0" smtClean="0"/>
          </a:p>
          <a:p>
            <a:endParaRPr lang="es-MX" dirty="0" smtClean="0"/>
          </a:p>
          <a:p>
            <a:r>
              <a:rPr lang="es-MX" dirty="0" smtClean="0"/>
              <a:t>CAMPUS TLAJOMULCO</a:t>
            </a: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s-MX" sz="3200" dirty="0" smtClean="0">
                <a:solidFill>
                  <a:srgbClr val="FF0000"/>
                </a:solidFill>
              </a:rPr>
              <a:t/>
            </a:r>
            <a:br>
              <a:rPr lang="es-MX" sz="3200" dirty="0" smtClean="0">
                <a:solidFill>
                  <a:srgbClr val="FF0000"/>
                </a:solidFill>
              </a:rPr>
            </a:br>
            <a:r>
              <a:rPr lang="es-MX" sz="3200" dirty="0" smtClean="0"/>
              <a:t>Ciencia que tiene que ver con los </a:t>
            </a:r>
            <a:r>
              <a:rPr lang="es-MX" sz="3200" dirty="0" smtClean="0"/>
              <a:t>procesamientos de </a:t>
            </a:r>
            <a:r>
              <a:rPr lang="es-MX" sz="3200" dirty="0" smtClean="0"/>
              <a:t>información y sus implicaciones económicas, políticas y socioculturales (UNESCO)</a:t>
            </a:r>
            <a:endParaRPr lang="es-MX" sz="32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03648" y="4221088"/>
            <a:ext cx="6400800" cy="1752600"/>
          </a:xfrm>
        </p:spPr>
        <p:txBody>
          <a:bodyPr/>
          <a:lstStyle/>
          <a:p>
            <a:pPr algn="l"/>
            <a:r>
              <a:rPr lang="es-MX" dirty="0" smtClean="0">
                <a:solidFill>
                  <a:schemeClr val="tx1"/>
                </a:solidFill>
              </a:rPr>
              <a:t>Vocablo francés </a:t>
            </a:r>
            <a:r>
              <a:rPr lang="es-MX" dirty="0" err="1" smtClean="0">
                <a:solidFill>
                  <a:schemeClr val="tx1"/>
                </a:solidFill>
              </a:rPr>
              <a:t>Informatique</a:t>
            </a:r>
            <a:r>
              <a:rPr lang="es-MX" dirty="0" smtClean="0">
                <a:solidFill>
                  <a:schemeClr val="tx1"/>
                </a:solidFill>
              </a:rPr>
              <a:t>:</a:t>
            </a:r>
          </a:p>
          <a:p>
            <a:pPr algn="l"/>
            <a:r>
              <a:rPr lang="es-MX" dirty="0" smtClean="0">
                <a:solidFill>
                  <a:schemeClr val="tx1"/>
                </a:solidFill>
              </a:rPr>
              <a:t>Acrónimo:</a:t>
            </a:r>
            <a:r>
              <a:rPr lang="es-MX" dirty="0" smtClean="0">
                <a:solidFill>
                  <a:srgbClr val="FF0000"/>
                </a:solidFill>
              </a:rPr>
              <a:t> Infor</a:t>
            </a:r>
            <a:r>
              <a:rPr lang="es-MX" dirty="0" smtClean="0">
                <a:solidFill>
                  <a:schemeClr val="tx1"/>
                </a:solidFill>
              </a:rPr>
              <a:t>mación auto</a:t>
            </a:r>
            <a:r>
              <a:rPr lang="es-MX" dirty="0" smtClean="0">
                <a:solidFill>
                  <a:srgbClr val="FF0000"/>
                </a:solidFill>
              </a:rPr>
              <a:t>mática</a:t>
            </a:r>
          </a:p>
          <a:p>
            <a:endParaRPr lang="es-MX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60648"/>
            <a:ext cx="7892877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3059832" y="1772816"/>
            <a:ext cx="26625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3200" dirty="0" smtClean="0">
                <a:solidFill>
                  <a:srgbClr val="FF0000"/>
                </a:solidFill>
              </a:rPr>
              <a:t>INFORMÁTICA:</a:t>
            </a:r>
            <a:endParaRPr lang="es-MX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es-MX" sz="3200" dirty="0" smtClean="0">
                <a:solidFill>
                  <a:srgbClr val="FF0000"/>
                </a:solidFill>
              </a:rPr>
              <a:t/>
            </a:r>
            <a:br>
              <a:rPr lang="es-MX" sz="3200" dirty="0" smtClean="0">
                <a:solidFill>
                  <a:srgbClr val="FF0000"/>
                </a:solidFill>
              </a:rPr>
            </a:br>
            <a:r>
              <a:rPr lang="es-MX" sz="3200" dirty="0" smtClean="0"/>
              <a:t>Disciplina que estudia el conjunto de conocimientos científicos, métodos y técnicas para el diseño, la construcción y los usos de aparatos y aplicaciones que permiten el procesamiento de datos.</a:t>
            </a:r>
            <a:endParaRPr lang="es-MX" sz="32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03648" y="4221088"/>
            <a:ext cx="6400800" cy="1752600"/>
          </a:xfrm>
        </p:spPr>
        <p:txBody>
          <a:bodyPr>
            <a:normAutofit fontScale="92500" lnSpcReduction="20000"/>
          </a:bodyPr>
          <a:lstStyle/>
          <a:p>
            <a:endParaRPr lang="es-MX" dirty="0" smtClean="0"/>
          </a:p>
          <a:p>
            <a:pPr algn="just"/>
            <a:r>
              <a:rPr lang="es-MX" dirty="0" smtClean="0">
                <a:solidFill>
                  <a:schemeClr val="tx1"/>
                </a:solidFill>
              </a:rPr>
              <a:t>Aplica cuestiones administrativas de la información  y en el proceso de fabricación.</a:t>
            </a:r>
            <a:endParaRPr lang="es-MX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60648"/>
            <a:ext cx="7892877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203848" y="1412776"/>
            <a:ext cx="28727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3200" dirty="0" smtClean="0">
                <a:solidFill>
                  <a:srgbClr val="FF0000"/>
                </a:solidFill>
              </a:rPr>
              <a:t>COMPUTACIÓN:</a:t>
            </a:r>
            <a:endParaRPr lang="es-MX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60648"/>
            <a:ext cx="7892877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Título"/>
          <p:cNvSpPr>
            <a:spLocks noGrp="1"/>
          </p:cNvSpPr>
          <p:nvPr>
            <p:ph type="ctrTitle"/>
          </p:nvPr>
        </p:nvSpPr>
        <p:spPr>
          <a:xfrm>
            <a:off x="539552" y="2060848"/>
            <a:ext cx="7772400" cy="1470025"/>
          </a:xfrm>
        </p:spPr>
        <p:txBody>
          <a:bodyPr>
            <a:normAutofit fontScale="90000"/>
          </a:bodyPr>
          <a:lstStyle/>
          <a:p>
            <a:pPr algn="just"/>
            <a:r>
              <a:rPr lang="es-MX" sz="3600" dirty="0" smtClean="0"/>
              <a:t/>
            </a:r>
            <a:br>
              <a:rPr lang="es-MX" sz="3600" dirty="0" smtClean="0"/>
            </a:br>
            <a:r>
              <a:rPr lang="es-MX" sz="3600" dirty="0"/>
              <a:t/>
            </a:r>
            <a:br>
              <a:rPr lang="es-MX" sz="3600" dirty="0"/>
            </a:br>
            <a:r>
              <a:rPr lang="es-MX" sz="3600" dirty="0" smtClean="0"/>
              <a:t/>
            </a:r>
            <a:br>
              <a:rPr lang="es-MX" sz="3600" dirty="0" smtClean="0"/>
            </a:br>
            <a:r>
              <a:rPr lang="es-MX" sz="3600" dirty="0" smtClean="0"/>
              <a:t/>
            </a:r>
            <a:br>
              <a:rPr lang="es-MX" sz="3600" dirty="0" smtClean="0"/>
            </a:br>
            <a:r>
              <a:rPr lang="es-MX" sz="3600" dirty="0" smtClean="0">
                <a:solidFill>
                  <a:srgbClr val="FF0000"/>
                </a:solidFill>
              </a:rPr>
              <a:t>Sistema:</a:t>
            </a:r>
            <a:r>
              <a:rPr lang="es-MX" sz="3600" dirty="0" smtClean="0"/>
              <a:t> Conjunto de elementos o partes relacionadas entre sí con un propósito especifico.</a:t>
            </a:r>
            <a:br>
              <a:rPr lang="es-MX" sz="3600" dirty="0" smtClean="0"/>
            </a:br>
            <a:r>
              <a:rPr lang="es-MX" sz="3600" dirty="0" smtClean="0">
                <a:solidFill>
                  <a:srgbClr val="FF0000"/>
                </a:solidFill>
              </a:rPr>
              <a:t>Sistema informático:</a:t>
            </a:r>
            <a:r>
              <a:rPr lang="es-MX" sz="3600" dirty="0" smtClean="0"/>
              <a:t> </a:t>
            </a:r>
            <a:r>
              <a:rPr lang="es-MX" sz="3600" dirty="0" smtClean="0"/>
              <a:t>Conjunto de programas que interactúan para automatizar la información.</a:t>
            </a:r>
            <a:br>
              <a:rPr lang="es-MX" sz="3600" dirty="0" smtClean="0"/>
            </a:br>
            <a:r>
              <a:rPr lang="es-MX" sz="3600" dirty="0" smtClean="0">
                <a:solidFill>
                  <a:srgbClr val="FF0000"/>
                </a:solidFill>
              </a:rPr>
              <a:t>Sistemas computacionales (computo):</a:t>
            </a:r>
            <a:r>
              <a:rPr lang="es-MX" sz="3600" dirty="0" smtClean="0"/>
              <a:t> Conjunto de dispositivos, instrucciones y personas que interactúan para llevar acabo un proceso.</a:t>
            </a:r>
            <a:endParaRPr lang="es-MX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60648"/>
            <a:ext cx="7892877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Título"/>
          <p:cNvSpPr>
            <a:spLocks noGrp="1"/>
          </p:cNvSpPr>
          <p:nvPr>
            <p:ph type="ctrTitle"/>
          </p:nvPr>
        </p:nvSpPr>
        <p:spPr>
          <a:xfrm>
            <a:off x="-1116632" y="836712"/>
            <a:ext cx="7772400" cy="1470025"/>
          </a:xfrm>
        </p:spPr>
        <p:txBody>
          <a:bodyPr>
            <a:normAutofit/>
          </a:bodyPr>
          <a:lstStyle/>
          <a:p>
            <a:r>
              <a:rPr lang="es-MX" sz="3600" dirty="0" smtClean="0"/>
              <a:t>Componentes </a:t>
            </a:r>
            <a:endParaRPr lang="es-MX" sz="3600" dirty="0"/>
          </a:p>
        </p:txBody>
      </p:sp>
      <p:pic>
        <p:nvPicPr>
          <p:cNvPr id="2050" name="Picture 2" descr="C:\Users\Personal\AppData\Local\Microsoft\Windows\Temporary Internet Files\Content.IE5\EZGBLSAP\%C3%8Dcono_Computadora_-_Internet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1196752"/>
            <a:ext cx="1008112" cy="1008112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323528" y="2420888"/>
            <a:ext cx="15381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4000" dirty="0" smtClean="0"/>
              <a:t>Físicos</a:t>
            </a:r>
            <a:endParaRPr lang="es-MX" sz="40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179512" y="3140968"/>
            <a:ext cx="17145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4000" dirty="0" smtClean="0"/>
              <a:t>Lógicos</a:t>
            </a:r>
            <a:endParaRPr lang="es-MX" sz="4000" dirty="0"/>
          </a:p>
        </p:txBody>
      </p:sp>
      <p:sp>
        <p:nvSpPr>
          <p:cNvPr id="11" name="10 CuadroTexto"/>
          <p:cNvSpPr txBox="1"/>
          <p:nvPr/>
        </p:nvSpPr>
        <p:spPr>
          <a:xfrm>
            <a:off x="0" y="3789040"/>
            <a:ext cx="19688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4000" dirty="0" smtClean="0"/>
              <a:t>Humano</a:t>
            </a:r>
            <a:endParaRPr lang="es-MX" sz="4000" dirty="0"/>
          </a:p>
        </p:txBody>
      </p:sp>
      <p:sp>
        <p:nvSpPr>
          <p:cNvPr id="12" name="11 CuadroTexto"/>
          <p:cNvSpPr txBox="1"/>
          <p:nvPr/>
        </p:nvSpPr>
        <p:spPr>
          <a:xfrm>
            <a:off x="1835696" y="2492896"/>
            <a:ext cx="30208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4000" dirty="0" smtClean="0">
                <a:solidFill>
                  <a:srgbClr val="FF0000"/>
                </a:solidFill>
              </a:rPr>
              <a:t>= HARDWARE</a:t>
            </a:r>
            <a:endParaRPr lang="es-MX" sz="4000" dirty="0">
              <a:solidFill>
                <a:srgbClr val="FF0000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788024" y="2636912"/>
            <a:ext cx="4069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(Aparatos y dispositivos que puedo tocar)</a:t>
            </a:r>
            <a:endParaRPr lang="es-MX" dirty="0"/>
          </a:p>
        </p:txBody>
      </p:sp>
      <p:sp>
        <p:nvSpPr>
          <p:cNvPr id="14" name="13 CuadroTexto"/>
          <p:cNvSpPr txBox="1"/>
          <p:nvPr/>
        </p:nvSpPr>
        <p:spPr>
          <a:xfrm>
            <a:off x="1835696" y="3212976"/>
            <a:ext cx="28752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4000" dirty="0" smtClean="0">
                <a:solidFill>
                  <a:srgbClr val="FF0000"/>
                </a:solidFill>
              </a:rPr>
              <a:t>= SOFTWARE</a:t>
            </a:r>
            <a:endParaRPr lang="es-MX" sz="4000" dirty="0">
              <a:solidFill>
                <a:srgbClr val="FF0000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4539085" y="3356992"/>
            <a:ext cx="4604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(Secuencia lógica para llevar acabo un proceso)</a:t>
            </a:r>
            <a:endParaRPr lang="es-MX" dirty="0"/>
          </a:p>
        </p:txBody>
      </p:sp>
      <p:sp>
        <p:nvSpPr>
          <p:cNvPr id="16" name="15 CuadroTexto"/>
          <p:cNvSpPr txBox="1"/>
          <p:nvPr/>
        </p:nvSpPr>
        <p:spPr>
          <a:xfrm>
            <a:off x="1907704" y="3789040"/>
            <a:ext cx="35292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4000" dirty="0" smtClean="0">
                <a:solidFill>
                  <a:srgbClr val="FF0000"/>
                </a:solidFill>
              </a:rPr>
              <a:t>= HUMANWARE</a:t>
            </a:r>
            <a:endParaRPr lang="es-MX" sz="4000" dirty="0">
              <a:solidFill>
                <a:srgbClr val="FF0000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907704" y="4437112"/>
            <a:ext cx="697229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Usuario persona que lo utiliza con la finalidad de resolver un problema o</a:t>
            </a:r>
          </a:p>
          <a:p>
            <a:r>
              <a:rPr lang="es-MX" dirty="0" smtClean="0"/>
              <a:t>Desarrollar una tarea.</a:t>
            </a:r>
          </a:p>
          <a:p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  <p:bldP spid="10" grpId="0" build="allAtOnce"/>
      <p:bldP spid="11" grpId="0" build="allAtOnce"/>
      <p:bldP spid="12" grpId="0" build="p"/>
      <p:bldP spid="13" grpId="0" build="p"/>
      <p:bldP spid="14" grpId="0" build="p"/>
      <p:bldP spid="15" grpId="0" build="p"/>
      <p:bldP spid="16" grpId="0" build="p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60648"/>
            <a:ext cx="7892877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Título"/>
          <p:cNvSpPr>
            <a:spLocks noGrp="1"/>
          </p:cNvSpPr>
          <p:nvPr>
            <p:ph type="ctrTitle"/>
          </p:nvPr>
        </p:nvSpPr>
        <p:spPr>
          <a:xfrm>
            <a:off x="1115616" y="2852936"/>
            <a:ext cx="7772400" cy="1470025"/>
          </a:xfrm>
        </p:spPr>
        <p:txBody>
          <a:bodyPr>
            <a:noAutofit/>
          </a:bodyPr>
          <a:lstStyle/>
          <a:p>
            <a:pPr algn="l"/>
            <a:r>
              <a:rPr lang="es-MX" sz="2800" dirty="0" smtClean="0"/>
              <a:t/>
            </a:r>
            <a:br>
              <a:rPr lang="es-MX" sz="2800" dirty="0" smtClean="0"/>
            </a:br>
            <a:r>
              <a:rPr lang="es-MX" sz="2800" dirty="0"/>
              <a:t/>
            </a:r>
            <a:br>
              <a:rPr lang="es-MX" sz="2800" dirty="0"/>
            </a:br>
            <a:r>
              <a:rPr lang="es-MX" sz="2800" dirty="0" smtClean="0"/>
              <a:t>ACTIVIDAD</a:t>
            </a:r>
            <a:br>
              <a:rPr lang="es-MX" sz="2800" dirty="0" smtClean="0"/>
            </a:br>
            <a:r>
              <a:rPr lang="es-MX" sz="2800" dirty="0" smtClean="0"/>
              <a:t>Cuestionario con términos:</a:t>
            </a:r>
            <a:br>
              <a:rPr lang="es-MX" sz="2800" dirty="0" smtClean="0"/>
            </a:br>
            <a:r>
              <a:rPr lang="es-MX" sz="2800" dirty="0" smtClean="0"/>
              <a:t>Informática</a:t>
            </a:r>
            <a:br>
              <a:rPr lang="es-MX" sz="2800" dirty="0" smtClean="0"/>
            </a:br>
            <a:r>
              <a:rPr lang="es-MX" sz="2800" dirty="0" smtClean="0"/>
              <a:t>Computación</a:t>
            </a:r>
            <a:br>
              <a:rPr lang="es-MX" sz="2800" dirty="0" smtClean="0"/>
            </a:br>
            <a:r>
              <a:rPr lang="es-MX" sz="2800" dirty="0" smtClean="0"/>
              <a:t>Sistema</a:t>
            </a:r>
            <a:br>
              <a:rPr lang="es-MX" sz="2800" dirty="0" smtClean="0"/>
            </a:br>
            <a:r>
              <a:rPr lang="es-MX" sz="2800" dirty="0" smtClean="0"/>
              <a:t>Sistema Informático</a:t>
            </a:r>
            <a:br>
              <a:rPr lang="es-MX" sz="2800" dirty="0" smtClean="0"/>
            </a:br>
            <a:r>
              <a:rPr lang="es-MX" sz="2800" dirty="0" smtClean="0"/>
              <a:t>Sistema de Computo</a:t>
            </a:r>
            <a:br>
              <a:rPr lang="es-MX" sz="2800" dirty="0" smtClean="0"/>
            </a:br>
            <a:r>
              <a:rPr lang="es-MX" sz="2800" dirty="0" smtClean="0"/>
              <a:t>Componente físico</a:t>
            </a:r>
            <a:br>
              <a:rPr lang="es-MX" sz="2800" dirty="0" smtClean="0"/>
            </a:br>
            <a:r>
              <a:rPr lang="es-MX" sz="2800" dirty="0" smtClean="0"/>
              <a:t>Componente lógico</a:t>
            </a:r>
            <a:br>
              <a:rPr lang="es-MX" sz="2800" dirty="0" smtClean="0"/>
            </a:br>
            <a:r>
              <a:rPr lang="es-MX" sz="2800" dirty="0" smtClean="0"/>
              <a:t>Componente humano</a:t>
            </a:r>
            <a:br>
              <a:rPr lang="es-MX" sz="2800" dirty="0" smtClean="0"/>
            </a:br>
            <a:r>
              <a:rPr lang="es-MX" sz="2800" dirty="0" smtClean="0"/>
              <a:t> </a:t>
            </a:r>
            <a:endParaRPr lang="es-MX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60648"/>
            <a:ext cx="7892877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5 Título"/>
          <p:cNvSpPr txBox="1">
            <a:spLocks/>
          </p:cNvSpPr>
          <p:nvPr/>
        </p:nvSpPr>
        <p:spPr>
          <a:xfrm>
            <a:off x="323528" y="980728"/>
            <a:ext cx="7772400" cy="1512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Componentes lógicos              SW</a:t>
            </a:r>
            <a:r>
              <a:rPr kumimoji="0" lang="es-MX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es-MX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2" descr="C:\Users\Personal\AppData\Local\Microsoft\Windows\Temporary Internet Files\Content.IE5\EZGBLSAP\%C3%8Dcono_Computadora_-_Internet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1196752"/>
            <a:ext cx="936104" cy="936104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0" y="2060848"/>
            <a:ext cx="95067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400" dirty="0" smtClean="0"/>
              <a:t>Instrucciones</a:t>
            </a:r>
            <a:r>
              <a:rPr lang="es-MX" sz="2800" dirty="0" smtClean="0"/>
              <a:t> con secuencia lógica para llevar a cabo un proceso</a:t>
            </a:r>
            <a:endParaRPr lang="es-MX" sz="28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92932" y="2996952"/>
            <a:ext cx="90510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000" dirty="0" smtClean="0">
                <a:solidFill>
                  <a:srgbClr val="FF0000"/>
                </a:solidFill>
              </a:rPr>
              <a:t>SOFTWARE DE SISTEMA</a:t>
            </a:r>
            <a:r>
              <a:rPr lang="es-MX" sz="2000" dirty="0" smtClean="0"/>
              <a:t>: Son los que administran y controla el HW. Son los que hacen</a:t>
            </a:r>
          </a:p>
          <a:p>
            <a:r>
              <a:rPr lang="es-MX" sz="2000" dirty="0" smtClean="0"/>
              <a:t>funcionar al equipo.</a:t>
            </a:r>
            <a:endParaRPr lang="es-MX" sz="2000" dirty="0"/>
          </a:p>
        </p:txBody>
      </p:sp>
      <p:sp>
        <p:nvSpPr>
          <p:cNvPr id="11" name="10 CuadroTexto"/>
          <p:cNvSpPr txBox="1"/>
          <p:nvPr/>
        </p:nvSpPr>
        <p:spPr>
          <a:xfrm>
            <a:off x="2819293" y="2420888"/>
            <a:ext cx="28328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800" dirty="0" smtClean="0"/>
              <a:t>2 tipos principales</a:t>
            </a:r>
            <a:endParaRPr lang="es-MX" sz="2800" dirty="0"/>
          </a:p>
        </p:txBody>
      </p:sp>
      <p:sp>
        <p:nvSpPr>
          <p:cNvPr id="12" name="11 CuadroTexto"/>
          <p:cNvSpPr txBox="1"/>
          <p:nvPr/>
        </p:nvSpPr>
        <p:spPr>
          <a:xfrm>
            <a:off x="683568" y="3789040"/>
            <a:ext cx="73770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000" u="sng" dirty="0" smtClean="0"/>
              <a:t>Sistemas Operativos:</a:t>
            </a:r>
            <a:r>
              <a:rPr lang="es-MX" sz="2000" dirty="0" smtClean="0"/>
              <a:t>  Windows, Linux, Unix, Mac OS</a:t>
            </a:r>
          </a:p>
          <a:p>
            <a:r>
              <a:rPr lang="es-MX" sz="2000" dirty="0" smtClean="0"/>
              <a:t>                                     </a:t>
            </a:r>
            <a:r>
              <a:rPr lang="es-MX" sz="2000" dirty="0" err="1" smtClean="0"/>
              <a:t>Android</a:t>
            </a:r>
            <a:r>
              <a:rPr lang="es-MX" sz="2000" dirty="0" smtClean="0"/>
              <a:t>, </a:t>
            </a:r>
            <a:r>
              <a:rPr lang="es-MX" sz="2000" dirty="0" err="1" smtClean="0"/>
              <a:t>iPhone</a:t>
            </a:r>
            <a:r>
              <a:rPr lang="es-MX" sz="2000" dirty="0" smtClean="0"/>
              <a:t> OS, </a:t>
            </a:r>
            <a:r>
              <a:rPr lang="es-MX" sz="2000" dirty="0" err="1" smtClean="0"/>
              <a:t>BlackBerry</a:t>
            </a:r>
            <a:r>
              <a:rPr lang="es-MX" sz="2000" dirty="0" smtClean="0"/>
              <a:t>, Windows </a:t>
            </a:r>
            <a:r>
              <a:rPr lang="es-MX" sz="2000" dirty="0" err="1" smtClean="0"/>
              <a:t>Phone</a:t>
            </a:r>
            <a:endParaRPr lang="es-MX" sz="2000" dirty="0"/>
          </a:p>
        </p:txBody>
      </p:sp>
      <p:sp>
        <p:nvSpPr>
          <p:cNvPr id="13" name="12 CuadroTexto"/>
          <p:cNvSpPr txBox="1"/>
          <p:nvPr/>
        </p:nvSpPr>
        <p:spPr>
          <a:xfrm>
            <a:off x="670334" y="4797152"/>
            <a:ext cx="84736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000" u="sng" dirty="0" smtClean="0"/>
              <a:t>Software de utilerías:</a:t>
            </a:r>
            <a:r>
              <a:rPr lang="es-MX" sz="2000" dirty="0" smtClean="0"/>
              <a:t> Programas que apoyan al S.O . Comprimir y descomprimir</a:t>
            </a:r>
          </a:p>
          <a:p>
            <a:r>
              <a:rPr lang="es-MX" sz="2000" dirty="0" smtClean="0"/>
              <a:t>Archivos, instalar / </a:t>
            </a:r>
            <a:r>
              <a:rPr lang="es-MX" sz="2000" dirty="0" smtClean="0"/>
              <a:t>desinstalar </a:t>
            </a:r>
            <a:r>
              <a:rPr lang="es-MX" sz="2000" dirty="0" smtClean="0"/>
              <a:t>programas, etc.</a:t>
            </a:r>
            <a:endParaRPr lang="es-MX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  <p:bldP spid="10" grpId="0" build="allAtOnce"/>
      <p:bldP spid="11" grpId="0" build="allAtOnce"/>
      <p:bldP spid="12" grpId="0" build="p"/>
      <p:bldP spid="1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60648"/>
            <a:ext cx="7892877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611560" y="1556792"/>
            <a:ext cx="69356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000" dirty="0" smtClean="0">
                <a:solidFill>
                  <a:srgbClr val="FF0000"/>
                </a:solidFill>
              </a:rPr>
              <a:t>SOFTWARE DE APLICACIÓN</a:t>
            </a:r>
            <a:r>
              <a:rPr lang="es-MX" sz="2000" dirty="0" smtClean="0"/>
              <a:t>: Realizan tareas propias del usuario.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467544" y="2132856"/>
            <a:ext cx="84766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000" u="sng" dirty="0" smtClean="0"/>
              <a:t>SW aplicación de propósito general:</a:t>
            </a:r>
            <a:r>
              <a:rPr lang="es-MX" sz="2000" dirty="0" smtClean="0"/>
              <a:t> Necesidades comunes de muchas personas</a:t>
            </a:r>
          </a:p>
          <a:p>
            <a:r>
              <a:rPr lang="es-MX" sz="2000" dirty="0" smtClean="0"/>
              <a:t>                                                                </a:t>
            </a:r>
            <a:r>
              <a:rPr lang="es-MX" sz="2000" dirty="0" err="1" smtClean="0"/>
              <a:t>word</a:t>
            </a:r>
            <a:r>
              <a:rPr lang="es-MX" sz="2000" dirty="0" smtClean="0"/>
              <a:t>, </a:t>
            </a:r>
            <a:r>
              <a:rPr lang="es-MX" sz="2000" dirty="0" err="1" smtClean="0"/>
              <a:t>excel</a:t>
            </a:r>
            <a:r>
              <a:rPr lang="es-MX" sz="2000" dirty="0" smtClean="0"/>
              <a:t>, </a:t>
            </a:r>
            <a:r>
              <a:rPr lang="es-MX" sz="2000" dirty="0" err="1" smtClean="0"/>
              <a:t>power</a:t>
            </a:r>
            <a:r>
              <a:rPr lang="es-MX" sz="2000" dirty="0" smtClean="0"/>
              <a:t> </a:t>
            </a:r>
            <a:r>
              <a:rPr lang="es-MX" sz="2000" dirty="0" err="1" smtClean="0"/>
              <a:t>point</a:t>
            </a:r>
            <a:r>
              <a:rPr lang="es-MX" sz="2000" dirty="0" smtClean="0"/>
              <a:t>….etc.</a:t>
            </a:r>
            <a:endParaRPr lang="es-MX" sz="2000" dirty="0"/>
          </a:p>
        </p:txBody>
      </p:sp>
      <p:sp>
        <p:nvSpPr>
          <p:cNvPr id="13" name="12 CuadroTexto"/>
          <p:cNvSpPr txBox="1"/>
          <p:nvPr/>
        </p:nvSpPr>
        <p:spPr>
          <a:xfrm>
            <a:off x="320174" y="2924944"/>
            <a:ext cx="882382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000" u="sng" dirty="0" smtClean="0"/>
              <a:t>SW de aplicación específica:</a:t>
            </a:r>
            <a:r>
              <a:rPr lang="es-MX" sz="2000" dirty="0" smtClean="0"/>
              <a:t> Diseñados a la medida de las  necesidades de una </a:t>
            </a:r>
          </a:p>
          <a:p>
            <a:r>
              <a:rPr lang="es-MX" sz="2000" dirty="0" smtClean="0"/>
              <a:t>persona u organización. Nóminas, facturación, inventarios, administración alumnos</a:t>
            </a:r>
          </a:p>
          <a:p>
            <a:r>
              <a:rPr lang="es-MX" sz="2000" dirty="0" smtClean="0"/>
              <a:t>                                  </a:t>
            </a:r>
            <a:endParaRPr lang="es-MX" sz="2000" dirty="0"/>
          </a:p>
        </p:txBody>
      </p:sp>
      <p:sp>
        <p:nvSpPr>
          <p:cNvPr id="14" name="13 CuadroTexto"/>
          <p:cNvSpPr txBox="1"/>
          <p:nvPr/>
        </p:nvSpPr>
        <p:spPr>
          <a:xfrm>
            <a:off x="179512" y="3789040"/>
            <a:ext cx="910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000" u="sng" dirty="0" smtClean="0"/>
              <a:t>SW de comunicación:</a:t>
            </a:r>
            <a:r>
              <a:rPr lang="es-MX" sz="2000" dirty="0" smtClean="0"/>
              <a:t>  Mandan mensajes e información por medio de la computadora</a:t>
            </a:r>
          </a:p>
          <a:p>
            <a:r>
              <a:rPr lang="es-MX" sz="2000" dirty="0" smtClean="0"/>
              <a:t>entre personas y negocios.  Correo electrónico, mensajería, buscadores.</a:t>
            </a:r>
            <a:endParaRPr lang="es-MX" sz="2000" dirty="0"/>
          </a:p>
        </p:txBody>
      </p:sp>
      <p:sp>
        <p:nvSpPr>
          <p:cNvPr id="15" name="14 CuadroTexto"/>
          <p:cNvSpPr txBox="1"/>
          <p:nvPr/>
        </p:nvSpPr>
        <p:spPr>
          <a:xfrm>
            <a:off x="323528" y="4725144"/>
            <a:ext cx="86085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000" u="sng" dirty="0" smtClean="0"/>
              <a:t>Lenguajes de programación y desarrollo:</a:t>
            </a:r>
            <a:r>
              <a:rPr lang="es-MX" sz="2000" dirty="0" smtClean="0"/>
              <a:t> Herramientas que permiten diseñar e</a:t>
            </a:r>
          </a:p>
          <a:p>
            <a:r>
              <a:rPr lang="es-MX" sz="2000" dirty="0" smtClean="0"/>
              <a:t>Implementar </a:t>
            </a:r>
            <a:r>
              <a:rPr lang="es-MX" sz="2000" dirty="0" smtClean="0"/>
              <a:t>aplicaciones completas. Pascal, C ++, Java, Visual  </a:t>
            </a:r>
            <a:r>
              <a:rPr lang="es-MX" sz="2000" dirty="0" err="1" smtClean="0"/>
              <a:t>basic</a:t>
            </a:r>
            <a:r>
              <a:rPr lang="es-MX" sz="2000" dirty="0" smtClean="0"/>
              <a:t>…. Etc.</a:t>
            </a:r>
            <a:endParaRPr lang="es-MX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2" grpId="0" build="p"/>
      <p:bldP spid="13" grpId="0" build="p"/>
      <p:bldP spid="14" grpId="0" build="p"/>
      <p:bldP spid="1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60648"/>
            <a:ext cx="7892877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Título"/>
          <p:cNvSpPr>
            <a:spLocks noGrp="1"/>
          </p:cNvSpPr>
          <p:nvPr>
            <p:ph type="ctrTitle"/>
          </p:nvPr>
        </p:nvSpPr>
        <p:spPr>
          <a:xfrm>
            <a:off x="323528" y="836712"/>
            <a:ext cx="7772400" cy="1470025"/>
          </a:xfrm>
        </p:spPr>
        <p:txBody>
          <a:bodyPr>
            <a:normAutofit/>
          </a:bodyPr>
          <a:lstStyle/>
          <a:p>
            <a:r>
              <a:rPr lang="es-MX" sz="4800" dirty="0" smtClean="0"/>
              <a:t>Componente Humano </a:t>
            </a:r>
            <a:endParaRPr lang="es-MX" sz="4800" dirty="0"/>
          </a:p>
        </p:txBody>
      </p:sp>
      <p:sp>
        <p:nvSpPr>
          <p:cNvPr id="16" name="15 CuadroTexto"/>
          <p:cNvSpPr txBox="1"/>
          <p:nvPr/>
        </p:nvSpPr>
        <p:spPr>
          <a:xfrm>
            <a:off x="2627784" y="1988840"/>
            <a:ext cx="32744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4000" dirty="0" smtClean="0">
                <a:solidFill>
                  <a:srgbClr val="FF0000"/>
                </a:solidFill>
              </a:rPr>
              <a:t> HUMANWARE</a:t>
            </a:r>
            <a:endParaRPr lang="es-MX" sz="4000" dirty="0">
              <a:solidFill>
                <a:srgbClr val="FF0000"/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0" y="2780928"/>
            <a:ext cx="929626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3200" b="1" dirty="0" smtClean="0"/>
              <a:t>Usuario</a:t>
            </a:r>
            <a:r>
              <a:rPr lang="es-MX" sz="3200" dirty="0" smtClean="0"/>
              <a:t>:</a:t>
            </a:r>
            <a:r>
              <a:rPr lang="es-MX" sz="2400" dirty="0" smtClean="0"/>
              <a:t> Persona que emplea un sistema computacional con el fin  de </a:t>
            </a:r>
          </a:p>
          <a:p>
            <a:r>
              <a:rPr lang="es-MX" sz="2400" dirty="0" smtClean="0"/>
              <a:t>resolver un problema o desarrollar  una tarea.</a:t>
            </a:r>
          </a:p>
          <a:p>
            <a:endParaRPr lang="es-MX" sz="2400" dirty="0" smtClean="0"/>
          </a:p>
          <a:p>
            <a:r>
              <a:rPr lang="es-MX" sz="2400" dirty="0" smtClean="0"/>
              <a:t>*Administrador del centro de computo.</a:t>
            </a:r>
          </a:p>
          <a:p>
            <a:r>
              <a:rPr lang="es-MX" sz="2400" dirty="0" smtClean="0"/>
              <a:t>*Administrador de redes.</a:t>
            </a:r>
          </a:p>
          <a:p>
            <a:r>
              <a:rPr lang="es-MX" sz="2400" dirty="0" smtClean="0"/>
              <a:t>*Desarrollador de SW</a:t>
            </a:r>
          </a:p>
          <a:p>
            <a:r>
              <a:rPr lang="es-MX" sz="2400" dirty="0" smtClean="0"/>
              <a:t>*Programadores</a:t>
            </a:r>
          </a:p>
          <a:p>
            <a:r>
              <a:rPr lang="es-MX" sz="2400" dirty="0" smtClean="0"/>
              <a:t>*</a:t>
            </a:r>
            <a:r>
              <a:rPr lang="es-MX" sz="2400" dirty="0" err="1" smtClean="0"/>
              <a:t>Capturista</a:t>
            </a:r>
            <a:endParaRPr lang="es-MX" sz="2400" dirty="0" smtClean="0"/>
          </a:p>
          <a:p>
            <a:r>
              <a:rPr lang="es-MX" sz="2400" dirty="0" smtClean="0"/>
              <a:t>*Usuario.                                                         </a:t>
            </a:r>
            <a:endParaRPr lang="es-MX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 build="p"/>
      <p:bldP spid="1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60648"/>
            <a:ext cx="7892877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1979712" y="3140968"/>
            <a:ext cx="56070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5400" dirty="0" smtClean="0"/>
              <a:t>ACTIVIDAD PÁG 10.</a:t>
            </a:r>
            <a:endParaRPr lang="es-MX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60648"/>
            <a:ext cx="7892877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Título"/>
          <p:cNvSpPr>
            <a:spLocks noGrp="1"/>
          </p:cNvSpPr>
          <p:nvPr>
            <p:ph type="ctrTitle"/>
          </p:nvPr>
        </p:nvSpPr>
        <p:spPr>
          <a:xfrm>
            <a:off x="683568" y="1196752"/>
            <a:ext cx="7772400" cy="1470025"/>
          </a:xfrm>
        </p:spPr>
        <p:txBody>
          <a:bodyPr>
            <a:normAutofit/>
          </a:bodyPr>
          <a:lstStyle/>
          <a:p>
            <a:r>
              <a:rPr lang="es-MX" sz="3600" dirty="0" smtClean="0"/>
              <a:t>Herramienta principal</a:t>
            </a:r>
            <a:br>
              <a:rPr lang="es-MX" sz="3600" dirty="0" smtClean="0"/>
            </a:br>
            <a:r>
              <a:rPr lang="es-MX" sz="3600" dirty="0" smtClean="0"/>
              <a:t>(Componente común)</a:t>
            </a:r>
            <a:endParaRPr lang="es-MX" sz="3600" dirty="0"/>
          </a:p>
        </p:txBody>
      </p:sp>
      <p:sp>
        <p:nvSpPr>
          <p:cNvPr id="7" name="6 Subtítulo"/>
          <p:cNvSpPr>
            <a:spLocks noGrp="1"/>
          </p:cNvSpPr>
          <p:nvPr>
            <p:ph type="subTitle" idx="1"/>
          </p:nvPr>
        </p:nvSpPr>
        <p:spPr>
          <a:xfrm>
            <a:off x="3923928" y="2924944"/>
            <a:ext cx="4536504" cy="17526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s-MX" dirty="0" smtClean="0">
                <a:solidFill>
                  <a:schemeClr val="tx1"/>
                </a:solidFill>
              </a:rPr>
              <a:t>Aparato o dispositivo que procesa y almacena la información en formatos digitales</a:t>
            </a:r>
            <a:endParaRPr lang="es-MX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Personal\AppData\Local\Microsoft\Windows\Temporary Internet Files\Content.IE5\EZGBLSAP\%C3%8Dcono_Computadora_-_Internet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2492896"/>
            <a:ext cx="2879964" cy="28799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endParaRPr lang="es-MX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0648"/>
            <a:ext cx="7892877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2348880"/>
            <a:ext cx="5973122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691680" y="1412776"/>
            <a:ext cx="564622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5400" b="1" dirty="0" smtClean="0"/>
              <a:t>supercomputadora</a:t>
            </a:r>
            <a:endParaRPr lang="es-MX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endParaRPr lang="es-MX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0648"/>
            <a:ext cx="7892877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547664" y="1412776"/>
            <a:ext cx="662213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5400" b="1" dirty="0" smtClean="0"/>
              <a:t>MINICOMPUTADORAS</a:t>
            </a:r>
            <a:endParaRPr lang="es-MX" sz="5400" b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28850" y="2301081"/>
            <a:ext cx="46863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endParaRPr lang="es-MX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0648"/>
            <a:ext cx="7892877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547664" y="1412776"/>
            <a:ext cx="68718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5400" b="1" dirty="0" smtClean="0"/>
              <a:t>MICROCOMPUTADORA</a:t>
            </a:r>
            <a:endParaRPr lang="es-MX" sz="54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420888"/>
            <a:ext cx="243840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420888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755576" y="5301208"/>
            <a:ext cx="7241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Computadora personal, PC, Laptop, </a:t>
            </a:r>
            <a:r>
              <a:rPr lang="es-MX" dirty="0" err="1" smtClean="0"/>
              <a:t>notebook</a:t>
            </a:r>
            <a:r>
              <a:rPr lang="es-MX" dirty="0" smtClean="0"/>
              <a:t>, </a:t>
            </a:r>
            <a:r>
              <a:rPr lang="es-MX" dirty="0" err="1" smtClean="0"/>
              <a:t>ultrabook</a:t>
            </a:r>
            <a:r>
              <a:rPr lang="es-MX" dirty="0" smtClean="0"/>
              <a:t>, </a:t>
            </a:r>
            <a:r>
              <a:rPr lang="es-MX" dirty="0" err="1" smtClean="0"/>
              <a:t>tablet</a:t>
            </a:r>
            <a:r>
              <a:rPr lang="es-MX" dirty="0" smtClean="0"/>
              <a:t>, ordenador</a:t>
            </a: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endParaRPr lang="es-MX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0648"/>
            <a:ext cx="7892877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547664" y="1412776"/>
            <a:ext cx="65382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4400" b="1" dirty="0" smtClean="0"/>
              <a:t>FUNCIONAMIENTO BÁSICO</a:t>
            </a:r>
            <a:endParaRPr lang="es-MX" sz="4400" b="1" dirty="0"/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>
          <a:xfrm>
            <a:off x="611560" y="2276872"/>
            <a:ext cx="7715200" cy="3057203"/>
          </a:xfrm>
        </p:spPr>
        <p:txBody>
          <a:bodyPr/>
          <a:lstStyle/>
          <a:p>
            <a:r>
              <a:rPr lang="es-MX" dirty="0" smtClean="0"/>
              <a:t>1946 ENIAC.</a:t>
            </a:r>
          </a:p>
          <a:p>
            <a:r>
              <a:rPr lang="es-MX" dirty="0" smtClean="0"/>
              <a:t>John von </a:t>
            </a:r>
            <a:r>
              <a:rPr lang="es-MX" dirty="0" err="1" smtClean="0"/>
              <a:t>Neuman</a:t>
            </a:r>
            <a:r>
              <a:rPr lang="es-MX" dirty="0" smtClean="0"/>
              <a:t>(Arquitectura 4 secciones</a:t>
            </a:r>
          </a:p>
          <a:p>
            <a:pPr>
              <a:buNone/>
            </a:pPr>
            <a:r>
              <a:rPr lang="es-MX" dirty="0" smtClean="0"/>
              <a:t>Principales).      </a:t>
            </a:r>
            <a:r>
              <a:rPr lang="es-MX" dirty="0" smtClean="0"/>
              <a:t>Pág. 11</a:t>
            </a: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435</TotalTime>
  <Words>431</Words>
  <Application>Microsoft Office PowerPoint</Application>
  <PresentationFormat>Presentación en pantalla (4:3)</PresentationFormat>
  <Paragraphs>80</Paragraphs>
  <Slides>15</Slides>
  <Notes>11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6" baseType="lpstr">
      <vt:lpstr>Tema de Office</vt:lpstr>
      <vt:lpstr>TEMA: CONCEPTOS BÁSICOS</vt:lpstr>
      <vt:lpstr> Ciencia que tiene que ver con los procesamientos de información y sus implicaciones económicas, políticas y socioculturales (UNESCO)</vt:lpstr>
      <vt:lpstr> Disciplina que estudia el conjunto de conocimientos científicos, métodos y técnicas para el diseño, la construcción y los usos de aparatos y aplicaciones que permiten el procesamiento de datos.</vt:lpstr>
      <vt:lpstr>    Sistema: Conjunto de elementos o partes relacionadas entre sí con un propósito especifico. Sistema informático: Conjunto de programas que interactúan para automatizar la información. Sistemas computacionales (computo): Conjunto de dispositivos, instrucciones y personas que interactúan para llevar acabo un proceso.</vt:lpstr>
      <vt:lpstr>Componentes </vt:lpstr>
      <vt:lpstr>  ACTIVIDAD Cuestionario con términos: Informática Computación Sistema Sistema Informático Sistema de Computo Componente físico Componente lógico Componente humano  </vt:lpstr>
      <vt:lpstr>Presentación de PowerPoint</vt:lpstr>
      <vt:lpstr>Presentación de PowerPoint</vt:lpstr>
      <vt:lpstr>Componente Humano </vt:lpstr>
      <vt:lpstr>Presentación de PowerPoint</vt:lpstr>
      <vt:lpstr>Herramienta principal (Componente común)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INFORMÁTICA: Ciencia que tiene que ver con los procesamiento de información y sus implicaciones económicas, políticas y socioculturales (UNESCO)</dc:title>
  <dc:creator>Personal</dc:creator>
  <cp:lastModifiedBy>Ordoñez</cp:lastModifiedBy>
  <cp:revision>29</cp:revision>
  <dcterms:created xsi:type="dcterms:W3CDTF">2015-08-21T02:28:18Z</dcterms:created>
  <dcterms:modified xsi:type="dcterms:W3CDTF">2016-07-26T19:29:13Z</dcterms:modified>
</cp:coreProperties>
</file>