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sldIdLst>
    <p:sldId id="257" r:id="rId2"/>
    <p:sldId id="268" r:id="rId3"/>
    <p:sldId id="271" r:id="rId4"/>
    <p:sldId id="269" r:id="rId5"/>
    <p:sldId id="272" r:id="rId6"/>
    <p:sldId id="273" r:id="rId7"/>
    <p:sldId id="274" r:id="rId8"/>
    <p:sldId id="275" r:id="rId9"/>
    <p:sldId id="276" r:id="rId10"/>
  </p:sldIdLst>
  <p:sldSz cx="9144000" cy="6858000" type="screen4x3"/>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9293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Estilo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EB344D84-9AFB-497E-A393-DC336BA19D2E}" styleName="Estilo medio 3 - Énfasis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5" d="100"/>
          <a:sy n="75" d="100"/>
        </p:scale>
        <p:origin x="1014"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p>
            <a:fld id="{8F4DBC4E-A30F-4A8E-9DC5-B406A3D033EE}" type="datetimeFigureOut">
              <a:rPr lang="es-MX" smtClean="0"/>
              <a:t>28/02/2015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p>
            <a:fld id="{8F4DBC4E-A30F-4A8E-9DC5-B406A3D033EE}" type="datetimeFigureOut">
              <a:rPr lang="es-MX" smtClean="0"/>
              <a:t>28/02/2015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4" name="Date Placeholder 3"/>
          <p:cNvSpPr>
            <a:spLocks noGrp="1"/>
          </p:cNvSpPr>
          <p:nvPr>
            <p:ph type="dt" sz="half" idx="10"/>
          </p:nvPr>
        </p:nvSpPr>
        <p:spPr/>
        <p:txBody>
          <a:bodyPr/>
          <a:lstStyle/>
          <a:p>
            <a:fld id="{8F4DBC4E-A30F-4A8E-9DC5-B406A3D033EE}" type="datetimeFigureOut">
              <a:rPr lang="es-MX" smtClean="0"/>
              <a:t>28/02/2015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4"/>
          <p:cNvSpPr>
            <a:spLocks noGrp="1"/>
          </p:cNvSpPr>
          <p:nvPr>
            <p:ph type="dt" sz="half" idx="10"/>
          </p:nvPr>
        </p:nvSpPr>
        <p:spPr/>
        <p:txBody>
          <a:bodyPr/>
          <a:lstStyle/>
          <a:p>
            <a:fld id="{8F4DBC4E-A30F-4A8E-9DC5-B406A3D033EE}" type="datetimeFigureOut">
              <a:rPr lang="es-MX" smtClean="0"/>
              <a:t>28/02/2015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54CC559F-3FFB-461F-826E-1E1A3A682793}" type="slidenum">
              <a:rPr lang="es-MX" smtClean="0"/>
              <a:t>‹Nº›</a:t>
            </a:fld>
            <a:endParaRPr lang="es-MX"/>
          </a:p>
        </p:txBody>
      </p:sp>
      <p:sp>
        <p:nvSpPr>
          <p:cNvPr id="8" name="Title 7"/>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s-ES" smtClean="0"/>
              <a:t>Haga clic para modificar el estilo de texto del patrón</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6"/>
          <p:cNvSpPr>
            <a:spLocks noGrp="1"/>
          </p:cNvSpPr>
          <p:nvPr>
            <p:ph type="dt" sz="half" idx="10"/>
          </p:nvPr>
        </p:nvSpPr>
        <p:spPr/>
        <p:txBody>
          <a:bodyPr/>
          <a:lstStyle/>
          <a:p>
            <a:fld id="{8F4DBC4E-A30F-4A8E-9DC5-B406A3D033EE}" type="datetimeFigureOut">
              <a:rPr lang="es-MX" smtClean="0"/>
              <a:t>28/02/2015</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Date Placeholder 2"/>
          <p:cNvSpPr>
            <a:spLocks noGrp="1"/>
          </p:cNvSpPr>
          <p:nvPr>
            <p:ph type="dt" sz="half" idx="10"/>
          </p:nvPr>
        </p:nvSpPr>
        <p:spPr/>
        <p:txBody>
          <a:bodyPr/>
          <a:lstStyle/>
          <a:p>
            <a:fld id="{8F4DBC4E-A30F-4A8E-9DC5-B406A3D033EE}" type="datetimeFigureOut">
              <a:rPr lang="es-MX" smtClean="0"/>
              <a:t>28/02/2015</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4DBC4E-A30F-4A8E-9DC5-B406A3D033EE}" type="datetimeFigureOut">
              <a:rPr lang="es-MX" smtClean="0"/>
              <a:t>28/02/2015</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s-ES" smtClean="0"/>
              <a:t>Haga clic para modificar el estilo de título del patrón</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s-ES" smtClean="0"/>
              <a:t>Haga clic para modificar el estilo de texto del patrón</a:t>
            </a:r>
          </a:p>
        </p:txBody>
      </p:sp>
      <p:sp>
        <p:nvSpPr>
          <p:cNvPr id="5" name="Date Placeholder 4"/>
          <p:cNvSpPr>
            <a:spLocks noGrp="1"/>
          </p:cNvSpPr>
          <p:nvPr>
            <p:ph type="dt" sz="half" idx="10"/>
          </p:nvPr>
        </p:nvSpPr>
        <p:spPr/>
        <p:txBody>
          <a:bodyPr/>
          <a:lstStyle/>
          <a:p>
            <a:fld id="{8F4DBC4E-A30F-4A8E-9DC5-B406A3D033EE}" type="datetimeFigureOut">
              <a:rPr lang="es-MX" smtClean="0"/>
              <a:t>28/02/2015</a:t>
            </a:fld>
            <a:endParaRPr lang="es-MX"/>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s-MX"/>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54CC559F-3FFB-461F-826E-1E1A3A682793}" type="slidenum">
              <a:rPr lang="es-MX" smtClean="0"/>
              <a:t>‹Nº›</a:t>
            </a:fld>
            <a:endParaRPr lang="es-MX"/>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s-ES" smtClean="0"/>
              <a:t>Haga clic en el icono para agregar una imagen</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s-ES" smtClean="0"/>
              <a:t>Haga clic para modificar el estilo de título del patrón</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Date Placeholder 4"/>
          <p:cNvSpPr>
            <a:spLocks noGrp="1"/>
          </p:cNvSpPr>
          <p:nvPr>
            <p:ph type="dt" sz="half" idx="10"/>
          </p:nvPr>
        </p:nvSpPr>
        <p:spPr/>
        <p:txBody>
          <a:bodyPr/>
          <a:lstStyle/>
          <a:p>
            <a:fld id="{8F4DBC4E-A30F-4A8E-9DC5-B406A3D033EE}" type="datetimeFigureOut">
              <a:rPr lang="es-MX" smtClean="0"/>
              <a:t>28/02/2015</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F4DBC4E-A30F-4A8E-9DC5-B406A3D033EE}" type="datetimeFigureOut">
              <a:rPr lang="es-MX" smtClean="0"/>
              <a:t>28/02/2015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a:p>
        </p:txBody>
      </p:sp>
      <p:sp>
        <p:nvSpPr>
          <p:cNvPr id="4" name="Date Placeholder 3"/>
          <p:cNvSpPr>
            <a:spLocks noGrp="1"/>
          </p:cNvSpPr>
          <p:nvPr>
            <p:ph type="dt" sz="half" idx="10"/>
          </p:nvPr>
        </p:nvSpPr>
        <p:spPr/>
        <p:txBody>
          <a:bodyPr/>
          <a:lstStyle/>
          <a:p>
            <a:fld id="{8F4DBC4E-A30F-4A8E-9DC5-B406A3D033EE}" type="datetimeFigureOut">
              <a:rPr lang="es-MX" smtClean="0"/>
              <a:t>28/02/2015</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54CC559F-3FFB-461F-826E-1E1A3A682793}" type="slidenum">
              <a:rPr lang="es-MX" smtClean="0"/>
              <a:t>‹Nº›</a:t>
            </a:fld>
            <a:endParaRPr lang="es-MX"/>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8F4DBC4E-A30F-4A8E-9DC5-B406A3D033EE}" type="datetimeFigureOut">
              <a:rPr lang="es-MX" smtClean="0"/>
              <a:t>28/02/2015</a:t>
            </a:fld>
            <a:endParaRPr lang="es-MX"/>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s-MX"/>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54CC559F-3FFB-461F-826E-1E1A3A682793}" type="slidenum">
              <a:rPr lang="es-MX" smtClean="0"/>
              <a:t>‹Nº›</a:t>
            </a:fld>
            <a:endParaRPr lang="es-MX"/>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rot="19140000">
            <a:off x="862593" y="1526577"/>
            <a:ext cx="5871236" cy="1204306"/>
          </a:xfrm>
        </p:spPr>
        <p:txBody>
          <a:bodyPr>
            <a:noAutofit/>
          </a:bodyPr>
          <a:lstStyle/>
          <a:p>
            <a:pPr algn="ctr"/>
            <a:r>
              <a:rPr lang="es-MX" sz="5400" b="1" dirty="0" smtClean="0">
                <a:solidFill>
                  <a:schemeClr val="accent3">
                    <a:lumMod val="60000"/>
                    <a:lumOff val="40000"/>
                  </a:schemeClr>
                </a:solidFill>
                <a:effectLst>
                  <a:outerShdw blurRad="38100" dist="38100" dir="2700000" algn="tl">
                    <a:srgbClr val="000000">
                      <a:alpha val="43137"/>
                    </a:srgbClr>
                  </a:outerShdw>
                </a:effectLst>
              </a:rPr>
              <a:t>Textos Funcionales.</a:t>
            </a:r>
            <a:endParaRPr lang="es-MX" sz="5400" b="1" dirty="0">
              <a:solidFill>
                <a:schemeClr val="accent3">
                  <a:lumMod val="60000"/>
                  <a:lumOff val="40000"/>
                </a:schemeClr>
              </a:solidFill>
              <a:effectLst>
                <a:outerShdw blurRad="38100" dist="38100" dir="2700000" algn="tl">
                  <a:srgbClr val="000000">
                    <a:alpha val="43137"/>
                  </a:srgbClr>
                </a:outerShdw>
              </a:effectLst>
            </a:endParaRPr>
          </a:p>
        </p:txBody>
      </p:sp>
      <p:sp>
        <p:nvSpPr>
          <p:cNvPr id="3" name="2 Subtítulo"/>
          <p:cNvSpPr>
            <a:spLocks noGrp="1"/>
          </p:cNvSpPr>
          <p:nvPr>
            <p:ph type="subTitle" idx="1"/>
          </p:nvPr>
        </p:nvSpPr>
        <p:spPr>
          <a:xfrm rot="19140000">
            <a:off x="867919" y="2388639"/>
            <a:ext cx="7284723" cy="431922"/>
          </a:xfrm>
        </p:spPr>
        <p:txBody>
          <a:bodyPr>
            <a:noAutofit/>
          </a:bodyPr>
          <a:lstStyle/>
          <a:p>
            <a:r>
              <a:rPr lang="es-MX" sz="1600" b="1" dirty="0" smtClean="0">
                <a:solidFill>
                  <a:schemeClr val="accent2">
                    <a:lumMod val="75000"/>
                  </a:schemeClr>
                </a:solidFill>
                <a:effectLst>
                  <a:outerShdw blurRad="38100" dist="38100" dir="2700000" algn="tl">
                    <a:srgbClr val="000000">
                      <a:alpha val="43137"/>
                    </a:srgbClr>
                  </a:outerShdw>
                </a:effectLst>
              </a:rPr>
              <a:t> c   a    r   a   c   t   e    r   i    s   t   i    c   a  s</a:t>
            </a:r>
            <a:endParaRPr lang="es-MX" sz="1600" b="1" dirty="0">
              <a:solidFill>
                <a:schemeClr val="accent2">
                  <a:lumMod val="75000"/>
                </a:schemeClr>
              </a:solidFill>
              <a:effectLst>
                <a:outerShdw blurRad="38100" dist="38100" dir="2700000" algn="tl">
                  <a:srgbClr val="000000">
                    <a:alpha val="43137"/>
                  </a:srgbClr>
                </a:outerShdw>
              </a:effectLst>
            </a:endParaRPr>
          </a:p>
        </p:txBody>
      </p:sp>
      <p:pic>
        <p:nvPicPr>
          <p:cNvPr id="4" name="Imagen 3" descr="http://www.multiversidad.com.mx/eLearning/theme/afterburner/images/multii_plataforma.png"/>
          <p:cNvPicPr>
            <a:picLocks noChangeAspect="1" noChangeArrowheads="1"/>
          </p:cNvPicPr>
          <p:nvPr/>
        </p:nvPicPr>
        <p:blipFill>
          <a:blip r:embed="rId2">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a:off x="1807869" y="4968263"/>
            <a:ext cx="2266462" cy="13799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CuadroTexto 2"/>
          <p:cNvSpPr txBox="1"/>
          <p:nvPr/>
        </p:nvSpPr>
        <p:spPr>
          <a:xfrm>
            <a:off x="4079516" y="4932393"/>
            <a:ext cx="5240839" cy="1415772"/>
          </a:xfrm>
          <a:prstGeom prst="rect">
            <a:avLst/>
          </a:prstGeom>
          <a:noFill/>
        </p:spPr>
        <p:txBody>
          <a:bodyPr wrap="square">
            <a:spAutoFit/>
          </a:bodyPr>
          <a:lstStyle>
            <a:defPPr>
              <a:defRPr lang="es-MX"/>
            </a:defPPr>
            <a:lvl1pPr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Candara" panose="020E0502030303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Candara" panose="020E0502030303020204" pitchFamily="34" charset="0"/>
                <a:ea typeface="+mn-ea"/>
                <a:cs typeface="Arial" panose="020B0604020202020204" pitchFamily="34" charset="0"/>
              </a:defRPr>
            </a:lvl9pPr>
          </a:lstStyle>
          <a:p>
            <a:pPr>
              <a:defRPr/>
            </a:pPr>
            <a:r>
              <a:rPr lang="es-MX" sz="1600" b="1" dirty="0" err="1" smtClean="0"/>
              <a:t>Multiversidad</a:t>
            </a:r>
            <a:r>
              <a:rPr lang="es-MX" sz="1600" b="1" dirty="0" smtClean="0"/>
              <a:t> latinoamericana campus: Torreón</a:t>
            </a:r>
          </a:p>
          <a:p>
            <a:pPr>
              <a:defRPr/>
            </a:pPr>
            <a:r>
              <a:rPr lang="es-MX" sz="1400" b="1" dirty="0" smtClean="0"/>
              <a:t>Asignatura</a:t>
            </a:r>
            <a:r>
              <a:rPr lang="es-MX" sz="1400" dirty="0" smtClean="0"/>
              <a:t>: Taller de Lectura y Redacción II</a:t>
            </a:r>
          </a:p>
          <a:p>
            <a:pPr>
              <a:defRPr/>
            </a:pPr>
            <a:r>
              <a:rPr lang="es-MX" sz="1400" b="1" dirty="0" smtClean="0"/>
              <a:t>Semestre: </a:t>
            </a:r>
            <a:r>
              <a:rPr lang="es-MX" sz="1400" dirty="0" smtClean="0"/>
              <a:t>II </a:t>
            </a:r>
          </a:p>
          <a:p>
            <a:pPr>
              <a:defRPr/>
            </a:pPr>
            <a:r>
              <a:rPr lang="es-MX" sz="1400" b="1" dirty="0" smtClean="0"/>
              <a:t>Bloque </a:t>
            </a:r>
            <a:r>
              <a:rPr lang="es-MX" sz="1400" b="1" dirty="0" smtClean="0"/>
              <a:t>1 </a:t>
            </a:r>
            <a:r>
              <a:rPr lang="es-MX" sz="1400" dirty="0" smtClean="0"/>
              <a:t>Redactas textos funcionales </a:t>
            </a:r>
            <a:endParaRPr lang="es-MX" sz="1400" dirty="0" smtClean="0"/>
          </a:p>
          <a:p>
            <a:pPr>
              <a:defRPr/>
            </a:pPr>
            <a:r>
              <a:rPr lang="es-MX" sz="1400" b="1" dirty="0" smtClean="0"/>
              <a:t>Profesor: </a:t>
            </a:r>
            <a:r>
              <a:rPr lang="es-MX" sz="1400" dirty="0" smtClean="0"/>
              <a:t>José Agustín Ramírez Ramos </a:t>
            </a:r>
          </a:p>
          <a:p>
            <a:pPr>
              <a:defRPr/>
            </a:pPr>
            <a:r>
              <a:rPr lang="es-MX" sz="1400" dirty="0" smtClean="0"/>
              <a:t>30de Enero </a:t>
            </a:r>
            <a:r>
              <a:rPr lang="es-MX" sz="1400" dirty="0" smtClean="0"/>
              <a:t>de 2015 </a:t>
            </a:r>
            <a:endParaRPr lang="es-MX" sz="1400" dirty="0"/>
          </a:p>
        </p:txBody>
      </p:sp>
      <p:cxnSp>
        <p:nvCxnSpPr>
          <p:cNvPr id="7" name="Conector recto 6"/>
          <p:cNvCxnSpPr/>
          <p:nvPr/>
        </p:nvCxnSpPr>
        <p:spPr>
          <a:xfrm>
            <a:off x="4079516" y="4932393"/>
            <a:ext cx="0" cy="1379902"/>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738460"/>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755576" y="260648"/>
            <a:ext cx="7520940" cy="548640"/>
          </a:xfrm>
        </p:spPr>
        <p:txBody>
          <a:bodyPr/>
          <a:lstStyle/>
          <a:p>
            <a:pPr algn="ctr"/>
            <a:r>
              <a:rPr lang="es-MX" sz="2400" b="1" cap="none" dirty="0" smtClean="0">
                <a:solidFill>
                  <a:schemeClr val="accent3">
                    <a:lumMod val="60000"/>
                    <a:lumOff val="40000"/>
                  </a:schemeClr>
                </a:solidFill>
                <a:effectLst>
                  <a:outerShdw blurRad="38100" dist="38100" dir="2700000" algn="tl">
                    <a:srgbClr val="000000">
                      <a:alpha val="43137"/>
                    </a:srgbClr>
                  </a:outerShdw>
                </a:effectLst>
              </a:rPr>
              <a:t>CARACTERÍSTICAS DE LOS TEXTOS FUNCIONALES</a:t>
            </a:r>
            <a:r>
              <a:rPr lang="es-MX" sz="2400" dirty="0" smtClean="0"/>
              <a:t>.</a:t>
            </a:r>
            <a:endParaRPr lang="es-MX" sz="2400" dirty="0"/>
          </a:p>
        </p:txBody>
      </p:sp>
      <p:sp>
        <p:nvSpPr>
          <p:cNvPr id="3" name="2 Marcador de contenido"/>
          <p:cNvSpPr>
            <a:spLocks noGrp="1"/>
          </p:cNvSpPr>
          <p:nvPr>
            <p:ph idx="1"/>
          </p:nvPr>
        </p:nvSpPr>
        <p:spPr>
          <a:xfrm>
            <a:off x="395536" y="548680"/>
            <a:ext cx="8640960" cy="4962872"/>
          </a:xfrm>
        </p:spPr>
        <p:txBody>
          <a:bodyPr>
            <a:normAutofit fontScale="85000" lnSpcReduction="20000"/>
          </a:bodyPr>
          <a:lstStyle/>
          <a:p>
            <a:pPr algn="just"/>
            <a:endParaRPr lang="es-MX" sz="2400" dirty="0" smtClean="0"/>
          </a:p>
          <a:p>
            <a:pPr algn="just"/>
            <a:r>
              <a:rPr lang="es-MX" sz="2800" u="sng" dirty="0" smtClean="0">
                <a:solidFill>
                  <a:schemeClr val="accent3">
                    <a:lumMod val="60000"/>
                    <a:lumOff val="40000"/>
                  </a:schemeClr>
                </a:solidFill>
                <a:effectLst>
                  <a:outerShdw blurRad="38100" dist="38100" dir="2700000" algn="tl">
                    <a:srgbClr val="000000">
                      <a:alpha val="43137"/>
                    </a:srgbClr>
                  </a:outerShdw>
                </a:effectLst>
              </a:rPr>
              <a:t>Características </a:t>
            </a:r>
            <a:r>
              <a:rPr lang="es-MX" sz="2800" u="sng" dirty="0">
                <a:solidFill>
                  <a:schemeClr val="accent3">
                    <a:lumMod val="60000"/>
                    <a:lumOff val="40000"/>
                  </a:schemeClr>
                </a:solidFill>
                <a:effectLst>
                  <a:outerShdw blurRad="38100" dist="38100" dir="2700000" algn="tl">
                    <a:srgbClr val="000000">
                      <a:alpha val="43137"/>
                    </a:srgbClr>
                  </a:outerShdw>
                </a:effectLst>
              </a:rPr>
              <a:t>externas</a:t>
            </a:r>
            <a:r>
              <a:rPr lang="es-MX" sz="2800" u="sng" dirty="0" smtClean="0">
                <a:solidFill>
                  <a:schemeClr val="accent3">
                    <a:lumMod val="60000"/>
                    <a:lumOff val="40000"/>
                  </a:schemeClr>
                </a:solidFill>
                <a:effectLst>
                  <a:outerShdw blurRad="38100" dist="38100" dir="2700000" algn="tl">
                    <a:srgbClr val="000000">
                      <a:alpha val="43137"/>
                    </a:srgbClr>
                  </a:outerShdw>
                </a:effectLst>
              </a:rPr>
              <a:t>:</a:t>
            </a:r>
          </a:p>
          <a:p>
            <a:pPr algn="just"/>
            <a:r>
              <a:rPr lang="es-MX" sz="2400" dirty="0" smtClean="0"/>
              <a:t>Las características externas de los textos funcionales se refieren a la forma en que se presentan, a su estructura y a su extensión, estas características corresponden a la intención comunicativa del texto.</a:t>
            </a:r>
          </a:p>
          <a:p>
            <a:pPr algn="just"/>
            <a:r>
              <a:rPr lang="es-MX" sz="2400" dirty="0" smtClean="0"/>
              <a:t>EJEMPLO:</a:t>
            </a:r>
          </a:p>
          <a:p>
            <a:pPr algn="just"/>
            <a:r>
              <a:rPr lang="es-MX" sz="2400" u="sng" dirty="0" err="1" smtClean="0">
                <a:solidFill>
                  <a:srgbClr val="FF0000"/>
                </a:solidFill>
                <a:effectLst>
                  <a:outerShdw blurRad="38100" dist="38100" dir="2700000" algn="tl">
                    <a:srgbClr val="000000">
                      <a:alpha val="43137"/>
                    </a:srgbClr>
                  </a:outerShdw>
                </a:effectLst>
              </a:rPr>
              <a:t>Curriculum</a:t>
            </a:r>
            <a:r>
              <a:rPr lang="es-MX" sz="2400" u="sng" dirty="0" smtClean="0">
                <a:solidFill>
                  <a:srgbClr val="FF0000"/>
                </a:solidFill>
                <a:effectLst>
                  <a:outerShdw blurRad="38100" dist="38100" dir="2700000" algn="tl">
                    <a:srgbClr val="000000">
                      <a:alpha val="43137"/>
                    </a:srgbClr>
                  </a:outerShdw>
                </a:effectLst>
              </a:rPr>
              <a:t> Vitae </a:t>
            </a:r>
          </a:p>
          <a:p>
            <a:pPr algn="just"/>
            <a:r>
              <a:rPr lang="es-MX" sz="2400" dirty="0" smtClean="0">
                <a:solidFill>
                  <a:srgbClr val="FF0000"/>
                </a:solidFill>
              </a:rPr>
              <a:t>Forma: </a:t>
            </a:r>
            <a:r>
              <a:rPr lang="es-MX" sz="2400" dirty="0" smtClean="0"/>
              <a:t>por lo general se presenta impreso en computadora en hojas sueltas que pueden ir engrapadas. </a:t>
            </a:r>
          </a:p>
          <a:p>
            <a:pPr algn="just"/>
            <a:r>
              <a:rPr lang="es-MX" sz="2400" dirty="0" smtClean="0">
                <a:solidFill>
                  <a:srgbClr val="FF0000"/>
                </a:solidFill>
              </a:rPr>
              <a:t>Estructura: </a:t>
            </a:r>
            <a:r>
              <a:rPr lang="es-MX" sz="2400" dirty="0" smtClean="0"/>
              <a:t>incluye por lo menos tres partes importantes: datos generales, formación académica, y experiencia laboral o profesional. </a:t>
            </a:r>
          </a:p>
          <a:p>
            <a:pPr algn="just"/>
            <a:r>
              <a:rPr lang="es-MX" sz="2400" dirty="0" smtClean="0">
                <a:solidFill>
                  <a:srgbClr val="FF0000"/>
                </a:solidFill>
              </a:rPr>
              <a:t>Extensión: </a:t>
            </a:r>
            <a:r>
              <a:rPr lang="es-MX" sz="2400" dirty="0" smtClean="0"/>
              <a:t>suele ser breve de tres a cinco páginas sin embrago si la persona es grande de edad y ha tenido amplia experiencia laboral y profesional, un </a:t>
            </a:r>
            <a:r>
              <a:rPr lang="es-MX" sz="2400" dirty="0" err="1" smtClean="0"/>
              <a:t>curriculum</a:t>
            </a:r>
            <a:r>
              <a:rPr lang="es-MX" sz="2400" dirty="0" smtClean="0"/>
              <a:t> detallado puede llegar a ser de 20 a 30 páginas</a:t>
            </a:r>
            <a:endParaRPr lang="es-MX" sz="2400" dirty="0"/>
          </a:p>
          <a:p>
            <a:pPr algn="just"/>
            <a:r>
              <a:rPr lang="es-MX" sz="2400" b="0" dirty="0" smtClean="0"/>
              <a:t> </a:t>
            </a:r>
            <a:endParaRPr lang="es-MX" sz="2400" b="0" dirty="0"/>
          </a:p>
          <a:p>
            <a:pPr algn="just"/>
            <a:endParaRPr lang="es-MX" sz="2400" dirty="0"/>
          </a:p>
        </p:txBody>
      </p:sp>
      <p:pic>
        <p:nvPicPr>
          <p:cNvPr id="5" name="Imagen 4" descr="http://www.multiversidad.com.mx/eLearning/theme/afterburner/images/multii_plataforma.png"/>
          <p:cNvPicPr>
            <a:picLocks noChangeAspect="1" noChangeArrowheads="1"/>
          </p:cNvPicPr>
          <p:nvPr/>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rot="19078572">
            <a:off x="7317314" y="5473900"/>
            <a:ext cx="1599600" cy="973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35142472"/>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solidFill>
                  <a:schemeClr val="accent3">
                    <a:lumMod val="60000"/>
                    <a:lumOff val="40000"/>
                  </a:schemeClr>
                </a:solidFill>
              </a:rPr>
              <a:t>Características internas</a:t>
            </a:r>
            <a:endParaRPr lang="es-MX" dirty="0">
              <a:solidFill>
                <a:schemeClr val="accent3">
                  <a:lumMod val="60000"/>
                  <a:lumOff val="40000"/>
                </a:schemeClr>
              </a:solidFill>
            </a:endParaRPr>
          </a:p>
        </p:txBody>
      </p:sp>
      <p:sp>
        <p:nvSpPr>
          <p:cNvPr id="3" name="Marcador de contenido 2"/>
          <p:cNvSpPr>
            <a:spLocks noGrp="1"/>
          </p:cNvSpPr>
          <p:nvPr>
            <p:ph idx="1"/>
          </p:nvPr>
        </p:nvSpPr>
        <p:spPr>
          <a:xfrm>
            <a:off x="251520" y="934245"/>
            <a:ext cx="8784976" cy="2854796"/>
          </a:xfrm>
        </p:spPr>
        <p:txBody>
          <a:bodyPr>
            <a:noAutofit/>
          </a:bodyPr>
          <a:lstStyle/>
          <a:p>
            <a:r>
              <a:rPr lang="es-MX" sz="2000" dirty="0" smtClean="0"/>
              <a:t>Se refieren a su contenido, al lenguaje utilizado y al prototipo al que pertenece, estas características deben corresponder a la intención comunicativa del texto </a:t>
            </a:r>
          </a:p>
          <a:p>
            <a:pPr algn="just"/>
            <a:r>
              <a:rPr lang="es-MX" sz="2000" dirty="0"/>
              <a:t>EJEMPLO:</a:t>
            </a:r>
          </a:p>
          <a:p>
            <a:pPr algn="just"/>
            <a:r>
              <a:rPr lang="es-MX" sz="2000" u="sng" dirty="0" err="1">
                <a:solidFill>
                  <a:srgbClr val="FF0000"/>
                </a:solidFill>
                <a:effectLst>
                  <a:outerShdw blurRad="38100" dist="38100" dir="2700000" algn="tl">
                    <a:srgbClr val="000000">
                      <a:alpha val="43137"/>
                    </a:srgbClr>
                  </a:outerShdw>
                </a:effectLst>
              </a:rPr>
              <a:t>Curriculum</a:t>
            </a:r>
            <a:r>
              <a:rPr lang="es-MX" sz="2000" u="sng" dirty="0">
                <a:solidFill>
                  <a:srgbClr val="FF0000"/>
                </a:solidFill>
                <a:effectLst>
                  <a:outerShdw blurRad="38100" dist="38100" dir="2700000" algn="tl">
                    <a:srgbClr val="000000">
                      <a:alpha val="43137"/>
                    </a:srgbClr>
                  </a:outerShdw>
                </a:effectLst>
              </a:rPr>
              <a:t> Vitae </a:t>
            </a:r>
          </a:p>
          <a:p>
            <a:r>
              <a:rPr lang="es-MX" sz="2000" dirty="0" smtClean="0">
                <a:solidFill>
                  <a:srgbClr val="FF0000"/>
                </a:solidFill>
              </a:rPr>
              <a:t>Contenido</a:t>
            </a:r>
            <a:r>
              <a:rPr lang="es-MX" sz="2000" dirty="0" smtClean="0"/>
              <a:t>: además de los datos personales debe presentar una reseña de la trayectoria académica, laboral y profesional de la persona que lo elabora</a:t>
            </a:r>
          </a:p>
          <a:p>
            <a:endParaRPr lang="es-MX" sz="2000" dirty="0" smtClean="0"/>
          </a:p>
          <a:p>
            <a:r>
              <a:rPr lang="es-MX" sz="2000" dirty="0" smtClean="0">
                <a:solidFill>
                  <a:srgbClr val="FF0000"/>
                </a:solidFill>
              </a:rPr>
              <a:t>Lenguaje</a:t>
            </a:r>
            <a:r>
              <a:rPr lang="es-MX" sz="2000" dirty="0" smtClean="0"/>
              <a:t>: debe ser escueto, preciso y sin adornos, </a:t>
            </a:r>
          </a:p>
          <a:p>
            <a:r>
              <a:rPr lang="es-MX" sz="2000" dirty="0" smtClean="0"/>
              <a:t>. </a:t>
            </a:r>
          </a:p>
          <a:p>
            <a:r>
              <a:rPr lang="es-MX" sz="2000" dirty="0" smtClean="0">
                <a:solidFill>
                  <a:srgbClr val="FF0000"/>
                </a:solidFill>
              </a:rPr>
              <a:t>Prototipo</a:t>
            </a:r>
            <a:r>
              <a:rPr lang="es-MX" sz="2000" dirty="0" smtClean="0"/>
              <a:t>: descriptivo </a:t>
            </a:r>
            <a:endParaRPr lang="es-MX" sz="2000" dirty="0"/>
          </a:p>
        </p:txBody>
      </p:sp>
      <p:pic>
        <p:nvPicPr>
          <p:cNvPr id="4" name="Imagen 3" descr="http://www.multiversidad.com.mx/eLearning/theme/afterburner/images/multii_plataforma.png"/>
          <p:cNvPicPr>
            <a:picLocks noChangeAspect="1" noChangeArrowheads="1"/>
          </p:cNvPicPr>
          <p:nvPr/>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rot="19078572">
            <a:off x="7317314" y="5473900"/>
            <a:ext cx="1599600" cy="973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16689787"/>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http://www.multiversidad.com.mx/eLearning/theme/afterburner/images/multii_plataforma.png"/>
          <p:cNvPicPr>
            <a:picLocks noChangeAspect="1" noChangeArrowheads="1"/>
          </p:cNvPicPr>
          <p:nvPr/>
        </p:nvPicPr>
        <p:blipFill>
          <a:blip r:embed="rId2" cstate="print">
            <a:duotone>
              <a:prstClr val="black"/>
              <a:schemeClr val="accent3">
                <a:tint val="45000"/>
                <a:satMod val="400000"/>
              </a:schemeClr>
            </a:duotone>
            <a:extLst>
              <a:ext uri="{28A0092B-C50C-407E-A947-70E740481C1C}">
                <a14:useLocalDpi xmlns:a14="http://schemas.microsoft.com/office/drawing/2010/main" val="0"/>
              </a:ext>
            </a:extLst>
          </a:blip>
          <a:srcRect/>
          <a:stretch>
            <a:fillRect/>
          </a:stretch>
        </p:blipFill>
        <p:spPr bwMode="auto">
          <a:xfrm rot="19078572">
            <a:off x="7317314" y="5473900"/>
            <a:ext cx="1599600" cy="9738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http://image.slidesharecdn.com/unidad4apstrofexxi-coherenciaycohesintextuales-111130004807-phpapp01/95/unidad-4-apstrofe-xxi-coherencia-y-cohesin-textuales-1-728.jpg?cb=132263718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340" y="44624"/>
            <a:ext cx="9123660" cy="6813376"/>
          </a:xfrm>
          <a:prstGeom prst="rect">
            <a:avLst/>
          </a:prstGeom>
          <a:noFill/>
          <a:extLst>
            <a:ext uri="{909E8E84-426E-40DD-AFC4-6F175D3DCCD1}">
              <a14:hiddenFill xmlns:a14="http://schemas.microsoft.com/office/drawing/2010/main">
                <a:solidFill>
                  <a:srgbClr val="FFFFFF"/>
                </a:solidFill>
              </a14:hiddenFill>
            </a:ext>
          </a:extLst>
        </p:spPr>
      </p:pic>
      <p:sp>
        <p:nvSpPr>
          <p:cNvPr id="8" name="CuadroTexto 7"/>
          <p:cNvSpPr txBox="1"/>
          <p:nvPr/>
        </p:nvSpPr>
        <p:spPr>
          <a:xfrm>
            <a:off x="28972" y="151472"/>
            <a:ext cx="9123660" cy="1508105"/>
          </a:xfrm>
          <a:prstGeom prst="rect">
            <a:avLst/>
          </a:prstGeom>
          <a:solidFill>
            <a:schemeClr val="accent2">
              <a:lumMod val="75000"/>
            </a:schemeClr>
          </a:solidFill>
        </p:spPr>
        <p:style>
          <a:lnRef idx="2">
            <a:schemeClr val="accent2">
              <a:shade val="50000"/>
            </a:schemeClr>
          </a:lnRef>
          <a:fillRef idx="1">
            <a:schemeClr val="accent2"/>
          </a:fillRef>
          <a:effectRef idx="0">
            <a:schemeClr val="accent2"/>
          </a:effectRef>
          <a:fontRef idx="minor">
            <a:schemeClr val="lt1"/>
          </a:fontRef>
        </p:style>
        <p:txBody>
          <a:bodyPr wrap="square" rtlCol="0">
            <a:spAutoFit/>
          </a:bodyPr>
          <a:lstStyle/>
          <a:p>
            <a:pPr algn="ctr"/>
            <a:r>
              <a:rPr lang="es-MX" sz="2800" b="1" dirty="0" smtClean="0">
                <a:effectLst>
                  <a:outerShdw blurRad="38100" dist="38100" dir="2700000" algn="tl">
                    <a:srgbClr val="000000">
                      <a:alpha val="43137"/>
                    </a:srgbClr>
                  </a:outerShdw>
                </a:effectLst>
              </a:rPr>
              <a:t>USO ADECUADO  DE LA ADECUACIÓN, COHERENCIA Y COHESION </a:t>
            </a:r>
          </a:p>
          <a:p>
            <a:endParaRPr lang="es-MX" dirty="0" smtClean="0"/>
          </a:p>
          <a:p>
            <a:endParaRPr lang="es-MX" dirty="0"/>
          </a:p>
        </p:txBody>
      </p:sp>
    </p:spTree>
    <p:extLst>
      <p:ext uri="{BB962C8B-B14F-4D97-AF65-F5344CB8AC3E}">
        <p14:creationId xmlns:p14="http://schemas.microsoft.com/office/powerpoint/2010/main" val="3638243328"/>
      </p:ext>
    </p:extLst>
  </p:cSld>
  <p:clrMapOvr>
    <a:masterClrMapping/>
  </p:clrMapOvr>
  <mc:AlternateContent xmlns:mc="http://schemas.openxmlformats.org/markup-compatibility/2006" xmlns:p14="http://schemas.microsoft.com/office/powerpoint/2010/main">
    <mc:Choice Requires="p14">
      <p:transition spd="slow" p14:dur="125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7504" y="404664"/>
            <a:ext cx="9036496" cy="4680520"/>
          </a:xfrm>
        </p:spPr>
        <p:txBody>
          <a:bodyPr/>
          <a:lstStyle/>
          <a:p>
            <a:pPr marL="457200" indent="-457200">
              <a:buAutoNum type="arabicParenR"/>
            </a:pPr>
            <a:r>
              <a:rPr lang="es-MX" sz="2400" dirty="0" smtClean="0">
                <a:solidFill>
                  <a:srgbClr val="FF0000"/>
                </a:solidFill>
              </a:rPr>
              <a:t>Sustituye </a:t>
            </a:r>
            <a:r>
              <a:rPr lang="es-MX" sz="2400" dirty="0">
                <a:solidFill>
                  <a:srgbClr val="FF0000"/>
                </a:solidFill>
              </a:rPr>
              <a:t>el verbo HACER por otro de significado más preciso: </a:t>
            </a:r>
            <a:r>
              <a:rPr lang="es-MX" sz="2400" dirty="0"/>
              <a:t>- </a:t>
            </a:r>
            <a:endParaRPr lang="es-MX" sz="2400" dirty="0" smtClean="0"/>
          </a:p>
          <a:p>
            <a:pPr marL="0" indent="0"/>
            <a:endParaRPr lang="es-MX" sz="2400" dirty="0" smtClean="0"/>
          </a:p>
          <a:p>
            <a:r>
              <a:rPr lang="es-MX" sz="2400" dirty="0" smtClean="0"/>
              <a:t>-   -El </a:t>
            </a:r>
            <a:r>
              <a:rPr lang="es-MX" sz="2400" dirty="0"/>
              <a:t>huracán hizo estragos en Nueva York. </a:t>
            </a:r>
            <a:endParaRPr lang="es-MX" sz="2400" dirty="0" smtClean="0"/>
          </a:p>
          <a:p>
            <a:pPr>
              <a:buFontTx/>
              <a:buChar char="-"/>
            </a:pPr>
            <a:r>
              <a:rPr lang="es-MX" sz="2400" dirty="0" smtClean="0"/>
              <a:t>-Mañana </a:t>
            </a:r>
            <a:r>
              <a:rPr lang="es-MX" sz="2400" dirty="0"/>
              <a:t>haremos una fiesta para despedirte. </a:t>
            </a:r>
            <a:endParaRPr lang="es-MX" sz="2400" dirty="0" smtClean="0"/>
          </a:p>
          <a:p>
            <a:pPr>
              <a:buFontTx/>
              <a:buChar char="-"/>
            </a:pPr>
            <a:r>
              <a:rPr lang="es-MX" sz="2400" dirty="0" smtClean="0"/>
              <a:t>- </a:t>
            </a:r>
            <a:r>
              <a:rPr lang="es-MX" sz="2400" dirty="0"/>
              <a:t>Todos desean hacer una carrera interesante. </a:t>
            </a:r>
            <a:endParaRPr lang="es-MX" sz="2400" dirty="0" smtClean="0"/>
          </a:p>
          <a:p>
            <a:pPr>
              <a:buFontTx/>
              <a:buChar char="-"/>
            </a:pPr>
            <a:r>
              <a:rPr lang="es-MX" sz="2400" dirty="0" smtClean="0"/>
              <a:t>- </a:t>
            </a:r>
            <a:r>
              <a:rPr lang="es-MX" sz="2400" dirty="0"/>
              <a:t>No te hagas ilusiones. Esto no es para ti. </a:t>
            </a:r>
            <a:endParaRPr lang="es-MX" sz="2400" dirty="0" smtClean="0"/>
          </a:p>
          <a:p>
            <a:pPr>
              <a:buFontTx/>
              <a:buChar char="-"/>
            </a:pPr>
            <a:r>
              <a:rPr lang="es-MX" sz="2400" dirty="0" smtClean="0"/>
              <a:t>- </a:t>
            </a:r>
            <a:r>
              <a:rPr lang="es-MX" sz="2400" dirty="0"/>
              <a:t>Le hicieron un homenaje por su jubilación. </a:t>
            </a:r>
            <a:endParaRPr lang="es-MX" sz="2400" dirty="0" smtClean="0"/>
          </a:p>
          <a:p>
            <a:pPr>
              <a:buFontTx/>
              <a:buChar char="-"/>
            </a:pPr>
            <a:r>
              <a:rPr lang="es-MX" sz="2400" dirty="0" smtClean="0"/>
              <a:t>- </a:t>
            </a:r>
            <a:r>
              <a:rPr lang="es-MX" sz="2400" dirty="0"/>
              <a:t>Juan hace amistad con todo el mundo. </a:t>
            </a:r>
            <a:endParaRPr lang="es-MX" sz="2400" dirty="0" smtClean="0"/>
          </a:p>
          <a:p>
            <a:pPr>
              <a:buFontTx/>
              <a:buChar char="-"/>
            </a:pPr>
            <a:r>
              <a:rPr lang="es-MX" sz="2400" dirty="0" smtClean="0"/>
              <a:t>- </a:t>
            </a:r>
            <a:r>
              <a:rPr lang="es-MX" sz="2400" dirty="0"/>
              <a:t>Hicieron un túnel para acortar la distancia. </a:t>
            </a:r>
            <a:endParaRPr lang="es-MX" sz="2400" dirty="0" smtClean="0"/>
          </a:p>
          <a:p>
            <a:pPr>
              <a:buFontTx/>
              <a:buChar char="-"/>
            </a:pPr>
            <a:r>
              <a:rPr lang="es-MX" sz="2400" dirty="0" smtClean="0"/>
              <a:t>- </a:t>
            </a:r>
            <a:r>
              <a:rPr lang="es-MX" sz="2400" dirty="0"/>
              <a:t>Dicen que se ha hecho un chalet en la sierra</a:t>
            </a:r>
            <a:r>
              <a:rPr lang="es-MX" dirty="0"/>
              <a:t>. </a:t>
            </a:r>
          </a:p>
        </p:txBody>
      </p:sp>
    </p:spTree>
    <p:extLst>
      <p:ext uri="{BB962C8B-B14F-4D97-AF65-F5344CB8AC3E}">
        <p14:creationId xmlns:p14="http://schemas.microsoft.com/office/powerpoint/2010/main" val="1841343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7504" y="260648"/>
            <a:ext cx="8928992" cy="4752528"/>
          </a:xfrm>
        </p:spPr>
        <p:txBody>
          <a:bodyPr>
            <a:normAutofit/>
          </a:bodyPr>
          <a:lstStyle/>
          <a:p>
            <a:r>
              <a:rPr lang="es-ES" sz="2400" dirty="0" smtClean="0">
                <a:solidFill>
                  <a:srgbClr val="FF0000"/>
                </a:solidFill>
              </a:rPr>
              <a:t>2) A </a:t>
            </a:r>
            <a:r>
              <a:rPr lang="es-ES" sz="2400" dirty="0">
                <a:solidFill>
                  <a:srgbClr val="FF0000"/>
                </a:solidFill>
              </a:rPr>
              <a:t>partir de la siguiente secuencia de oraciones construye un párrafo coherente, usando los procedimientos de cohesión necesarios</a:t>
            </a:r>
            <a:endParaRPr lang="es-MX" sz="2400" dirty="0">
              <a:solidFill>
                <a:srgbClr val="FF0000"/>
              </a:solidFill>
            </a:endParaRPr>
          </a:p>
          <a:p>
            <a:r>
              <a:rPr lang="es-ES" sz="2400" dirty="0"/>
              <a:t> </a:t>
            </a:r>
            <a:endParaRPr lang="es-MX" sz="2400" dirty="0"/>
          </a:p>
          <a:p>
            <a:r>
              <a:rPr lang="es-ES" sz="2400" dirty="0"/>
              <a:t>Comenzó la asignatura Español. En Español escribirá innumerables trabajos. En noveno año le hicieron escribir trabajos. Un día, en noveno año, le hicieron escribir una descripción. La descripción se destacó por ser la mejor. La descripción fue mostrada al director. El director corrigió una palabra de la descripción. El alumno pensó que esa corrección le servía de modelo. Seguramente el alumno siempre recordaría esa palabra. No volvería a escribirla mal.</a:t>
            </a:r>
            <a:endParaRPr lang="es-MX" sz="2400" dirty="0"/>
          </a:p>
          <a:p>
            <a:endParaRPr lang="es-MX" dirty="0"/>
          </a:p>
        </p:txBody>
      </p:sp>
    </p:spTree>
    <p:extLst>
      <p:ext uri="{BB962C8B-B14F-4D97-AF65-F5344CB8AC3E}">
        <p14:creationId xmlns:p14="http://schemas.microsoft.com/office/powerpoint/2010/main" val="399070172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07504" y="332656"/>
            <a:ext cx="9036496" cy="4248472"/>
          </a:xfrm>
        </p:spPr>
        <p:txBody>
          <a:bodyPr>
            <a:normAutofit fontScale="70000" lnSpcReduction="20000"/>
          </a:bodyPr>
          <a:lstStyle/>
          <a:p>
            <a:r>
              <a:rPr lang="es-MX" sz="2900" b="0" dirty="0">
                <a:solidFill>
                  <a:srgbClr val="FF0000"/>
                </a:solidFill>
              </a:rPr>
              <a:t>Instrucciones: lee la siguiente carta.</a:t>
            </a:r>
          </a:p>
          <a:p>
            <a:pPr algn="just"/>
            <a:r>
              <a:rPr lang="es-MX" sz="2600" i="1" dirty="0"/>
              <a:t>Querido amigo Sebastián</a:t>
            </a:r>
            <a:r>
              <a:rPr lang="es-MX" sz="2600" i="1" dirty="0" smtClean="0"/>
              <a:t>:</a:t>
            </a:r>
          </a:p>
          <a:p>
            <a:pPr algn="just"/>
            <a:endParaRPr lang="es-MX" b="0" dirty="0"/>
          </a:p>
          <a:p>
            <a:pPr algn="just"/>
            <a:r>
              <a:rPr lang="es-MX" sz="2100" b="0" dirty="0">
                <a:latin typeface="Arial" panose="020B0604020202020204" pitchFamily="34" charset="0"/>
                <a:cs typeface="Arial" panose="020B0604020202020204" pitchFamily="34" charset="0"/>
              </a:rPr>
              <a:t>Más que un amigo, eres para mí un hermano, y nunca voy a tener palabras suficientes que puedan</a:t>
            </a:r>
          </a:p>
          <a:p>
            <a:pPr algn="just"/>
            <a:r>
              <a:rPr lang="es-MX" sz="2100" b="0" dirty="0">
                <a:latin typeface="Arial" panose="020B0604020202020204" pitchFamily="34" charset="0"/>
                <a:cs typeface="Arial" panose="020B0604020202020204" pitchFamily="34" charset="0"/>
              </a:rPr>
              <a:t>explicar lo agradecida que estoy de haber sido bendecida con tu amistad.</a:t>
            </a:r>
          </a:p>
          <a:p>
            <a:pPr algn="just"/>
            <a:r>
              <a:rPr lang="es-MX" sz="2100" b="0" dirty="0">
                <a:latin typeface="Arial" panose="020B0604020202020204" pitchFamily="34" charset="0"/>
                <a:cs typeface="Arial" panose="020B0604020202020204" pitchFamily="34" charset="0"/>
              </a:rPr>
              <a:t>En un momento dado me encontré atrapada debido a mis problemas familiares. En ése mismo</a:t>
            </a:r>
          </a:p>
          <a:p>
            <a:pPr algn="just"/>
            <a:r>
              <a:rPr lang="es-MX" sz="2100" b="0" dirty="0">
                <a:latin typeface="Arial" panose="020B0604020202020204" pitchFamily="34" charset="0"/>
                <a:cs typeface="Arial" panose="020B0604020202020204" pitchFamily="34" charset="0"/>
              </a:rPr>
              <a:t>instante apareciste tú y aquella inmensa balsa llamada amistad, me recogiste del mar frío y supiste</a:t>
            </a:r>
          </a:p>
          <a:p>
            <a:pPr algn="just"/>
            <a:r>
              <a:rPr lang="es-MX" sz="2100" b="0" dirty="0">
                <a:latin typeface="Arial" panose="020B0604020202020204" pitchFamily="34" charset="0"/>
                <a:cs typeface="Arial" panose="020B0604020202020204" pitchFamily="34" charset="0"/>
              </a:rPr>
              <a:t>darme agua y pan</a:t>
            </a:r>
            <a:r>
              <a:rPr lang="es-MX" sz="2100" b="0" dirty="0" smtClean="0">
                <a:latin typeface="Arial" panose="020B0604020202020204" pitchFamily="34" charset="0"/>
                <a:cs typeface="Arial" panose="020B0604020202020204" pitchFamily="34" charset="0"/>
              </a:rPr>
              <a:t>.</a:t>
            </a:r>
          </a:p>
          <a:p>
            <a:pPr algn="just"/>
            <a:endParaRPr lang="es-MX" sz="2100" b="0" dirty="0">
              <a:latin typeface="Arial" panose="020B0604020202020204" pitchFamily="34" charset="0"/>
              <a:cs typeface="Arial" panose="020B0604020202020204" pitchFamily="34" charset="0"/>
            </a:endParaRPr>
          </a:p>
          <a:p>
            <a:pPr algn="just"/>
            <a:r>
              <a:rPr lang="es-MX" sz="2100" b="0" dirty="0">
                <a:latin typeface="Arial" panose="020B0604020202020204" pitchFamily="34" charset="0"/>
                <a:cs typeface="Arial" panose="020B0604020202020204" pitchFamily="34" charset="0"/>
              </a:rPr>
              <a:t>Me aferré a ti como una desesperada, sin delicadezas; estaba como una loca y sólo quería salvarme.</a:t>
            </a:r>
          </a:p>
          <a:p>
            <a:pPr algn="just"/>
            <a:r>
              <a:rPr lang="es-MX" sz="2100" b="0" dirty="0">
                <a:latin typeface="Arial" panose="020B0604020202020204" pitchFamily="34" charset="0"/>
                <a:cs typeface="Arial" panose="020B0604020202020204" pitchFamily="34" charset="0"/>
              </a:rPr>
              <a:t>Sólo tiempo más tarde pude agradecerte y retribuirte por la increíble muestra de nobleza y de amistad</a:t>
            </a:r>
          </a:p>
          <a:p>
            <a:pPr algn="just"/>
            <a:r>
              <a:rPr lang="es-MX" sz="2100" b="0" dirty="0">
                <a:latin typeface="Arial" panose="020B0604020202020204" pitchFamily="34" charset="0"/>
                <a:cs typeface="Arial" panose="020B0604020202020204" pitchFamily="34" charset="0"/>
              </a:rPr>
              <a:t>que tuviste conmigo. La verdad es que no sé que hubiera hecho sin ti, sin tus consejos y sin tu apoyo.</a:t>
            </a:r>
          </a:p>
          <a:p>
            <a:pPr algn="just"/>
            <a:r>
              <a:rPr lang="es-MX" sz="2100" b="0" dirty="0">
                <a:latin typeface="Arial" panose="020B0604020202020204" pitchFamily="34" charset="0"/>
                <a:cs typeface="Arial" panose="020B0604020202020204" pitchFamily="34" charset="0"/>
              </a:rPr>
              <a:t>Con tu ayuda y tu amor he logrado salir adelante y volver a reír y a disfrutar de las </a:t>
            </a:r>
            <a:r>
              <a:rPr lang="es-MX" sz="2100" b="0" dirty="0" smtClean="0">
                <a:latin typeface="Arial" panose="020B0604020202020204" pitchFamily="34" charset="0"/>
                <a:cs typeface="Arial" panose="020B0604020202020204" pitchFamily="34" charset="0"/>
              </a:rPr>
              <a:t>cosas</a:t>
            </a:r>
          </a:p>
          <a:p>
            <a:pPr algn="just"/>
            <a:endParaRPr lang="es-MX" dirty="0"/>
          </a:p>
        </p:txBody>
      </p:sp>
    </p:spTree>
    <p:extLst>
      <p:ext uri="{BB962C8B-B14F-4D97-AF65-F5344CB8AC3E}">
        <p14:creationId xmlns:p14="http://schemas.microsoft.com/office/powerpoint/2010/main" val="29918798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29344" y="476672"/>
            <a:ext cx="9144000" cy="6048672"/>
          </a:xfrm>
        </p:spPr>
        <p:txBody>
          <a:bodyPr>
            <a:normAutofit/>
          </a:bodyPr>
          <a:lstStyle/>
          <a:p>
            <a:r>
              <a:rPr lang="es-MX" b="0" i="1" dirty="0"/>
              <a:t>Tu amistad, amigo mío, fue una gran lección que aprendí de golpe, pero fue el conocimiento más</a:t>
            </a:r>
          </a:p>
          <a:p>
            <a:r>
              <a:rPr lang="es-MX" b="0" i="1" dirty="0"/>
              <a:t>profundo y más maravilloso que jamás ha entrado en mi vida. Ayudar al que está caído es un</a:t>
            </a:r>
          </a:p>
          <a:p>
            <a:r>
              <a:rPr lang="es-MX" b="0" i="1" dirty="0"/>
              <a:t>sentimiento noble y puro en este mundo de indiferencia y horror, y eso fue exactamente lo que tú</a:t>
            </a:r>
          </a:p>
          <a:p>
            <a:r>
              <a:rPr lang="es-MX" b="0" i="1" dirty="0"/>
              <a:t>hiciste conmigo, me levantaste, y no sólo me levantaste, sino que además me enseñaste a volver </a:t>
            </a:r>
            <a:r>
              <a:rPr lang="es-MX" b="0" i="1" dirty="0" smtClean="0"/>
              <a:t>a caminar</a:t>
            </a:r>
            <a:r>
              <a:rPr lang="es-MX" b="0" i="1" dirty="0"/>
              <a:t>.</a:t>
            </a:r>
          </a:p>
          <a:p>
            <a:r>
              <a:rPr lang="es-MX" b="0" i="1" dirty="0"/>
              <a:t>Aun diciendo todo esto, ni siquiera logré expresar la mitad de lo que siento por ti, mi amigo, pero</a:t>
            </a:r>
          </a:p>
          <a:p>
            <a:r>
              <a:rPr lang="es-MX" b="0" i="1" dirty="0"/>
              <a:t>ensayo estas palabras a falta de otra forma de demostrarlo. Nunca había conocido a un amigo </a:t>
            </a:r>
            <a:r>
              <a:rPr lang="es-MX" b="0" i="1" dirty="0" smtClean="0"/>
              <a:t>como tú</a:t>
            </a:r>
            <a:r>
              <a:rPr lang="es-MX" b="0" i="1" dirty="0"/>
              <a:t>. Espero que la carta logre su cometido.</a:t>
            </a:r>
          </a:p>
          <a:p>
            <a:r>
              <a:rPr lang="es-MX" b="0" i="1" dirty="0"/>
              <a:t>Eternamente agradecida,</a:t>
            </a:r>
          </a:p>
          <a:p>
            <a:r>
              <a:rPr lang="es-MX" b="0" i="1" dirty="0"/>
              <a:t>Ana </a:t>
            </a:r>
            <a:r>
              <a:rPr lang="es-MX" b="0" i="1" dirty="0" smtClean="0"/>
              <a:t>María</a:t>
            </a:r>
          </a:p>
          <a:p>
            <a:r>
              <a:rPr lang="es-MX" b="0" dirty="0"/>
              <a:t>Con base en el texto anterior, contesta brevemente las siguientes preguntas:</a:t>
            </a:r>
          </a:p>
          <a:p>
            <a:r>
              <a:rPr lang="es-MX" b="0" dirty="0"/>
              <a:t>• ¿Quién es el emisor?</a:t>
            </a:r>
          </a:p>
          <a:p>
            <a:r>
              <a:rPr lang="es-MX" b="0" dirty="0"/>
              <a:t>• ¿Quién es el receptor?</a:t>
            </a:r>
          </a:p>
          <a:p>
            <a:r>
              <a:rPr lang="es-MX" b="0" dirty="0"/>
              <a:t>• ¿Cuál es el mensaje </a:t>
            </a:r>
            <a:r>
              <a:rPr lang="es-MX" b="0" dirty="0" smtClean="0"/>
              <a:t>de la carta? </a:t>
            </a:r>
            <a:endParaRPr lang="es-MX" dirty="0"/>
          </a:p>
        </p:txBody>
      </p:sp>
    </p:spTree>
    <p:extLst>
      <p:ext uri="{BB962C8B-B14F-4D97-AF65-F5344CB8AC3E}">
        <p14:creationId xmlns:p14="http://schemas.microsoft.com/office/powerpoint/2010/main" val="20321702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endParaRPr lang="es-MX"/>
          </a:p>
        </p:txBody>
      </p:sp>
      <p:graphicFrame>
        <p:nvGraphicFramePr>
          <p:cNvPr id="4" name="Marcador de contenido 3"/>
          <p:cNvGraphicFramePr>
            <a:graphicFrameLocks noGrp="1"/>
          </p:cNvGraphicFramePr>
          <p:nvPr>
            <p:ph idx="1"/>
            <p:extLst>
              <p:ext uri="{D42A27DB-BD31-4B8C-83A1-F6EECF244321}">
                <p14:modId xmlns:p14="http://schemas.microsoft.com/office/powerpoint/2010/main" val="1479003958"/>
              </p:ext>
            </p:extLst>
          </p:nvPr>
        </p:nvGraphicFramePr>
        <p:xfrm>
          <a:off x="-372" y="-2040"/>
          <a:ext cx="9144000" cy="6815416"/>
        </p:xfrm>
        <a:graphic>
          <a:graphicData uri="http://schemas.openxmlformats.org/drawingml/2006/table">
            <a:tbl>
              <a:tblPr firstRow="1" bandRow="1">
                <a:tableStyleId>{F5AB1C69-6EDB-4FF4-983F-18BD219EF322}</a:tableStyleId>
              </a:tblPr>
              <a:tblGrid>
                <a:gridCol w="1828800"/>
                <a:gridCol w="1663080"/>
                <a:gridCol w="1994520"/>
                <a:gridCol w="1828800"/>
                <a:gridCol w="1828800"/>
              </a:tblGrid>
              <a:tr h="1905738">
                <a:tc>
                  <a:txBody>
                    <a:bodyPr/>
                    <a:lstStyle/>
                    <a:p>
                      <a:pPr algn="ctr"/>
                      <a:endParaRPr lang="es-MX" dirty="0" smtClean="0"/>
                    </a:p>
                    <a:p>
                      <a:pPr algn="ctr"/>
                      <a:endParaRPr lang="es-MX" dirty="0" smtClean="0"/>
                    </a:p>
                    <a:p>
                      <a:pPr algn="ctr"/>
                      <a:endParaRPr lang="es-MX" dirty="0" smtClean="0"/>
                    </a:p>
                    <a:p>
                      <a:pPr algn="ctr"/>
                      <a:r>
                        <a:rPr lang="es-MX" smtClean="0"/>
                        <a:t>TEXTOS</a:t>
                      </a:r>
                      <a:r>
                        <a:rPr lang="es-MX" baseline="0" smtClean="0"/>
                        <a:t> FUNCIONALES</a:t>
                      </a:r>
                      <a:endParaRPr lang="es-MX" dirty="0"/>
                    </a:p>
                  </a:txBody>
                  <a:tcPr/>
                </a:tc>
                <a:tc>
                  <a:txBody>
                    <a:bodyPr/>
                    <a:lstStyle/>
                    <a:p>
                      <a:pPr algn="ctr"/>
                      <a:endParaRPr lang="es-MX" dirty="0" smtClean="0"/>
                    </a:p>
                    <a:p>
                      <a:pPr algn="ctr"/>
                      <a:endParaRPr lang="es-MX" dirty="0" smtClean="0"/>
                    </a:p>
                    <a:p>
                      <a:pPr algn="ctr"/>
                      <a:endParaRPr lang="es-MX" dirty="0" smtClean="0"/>
                    </a:p>
                    <a:p>
                      <a:pPr algn="ctr"/>
                      <a:endParaRPr lang="es-MX" dirty="0" smtClean="0"/>
                    </a:p>
                    <a:p>
                      <a:pPr algn="ctr"/>
                      <a:r>
                        <a:rPr lang="es-MX" dirty="0" smtClean="0"/>
                        <a:t>DEFINICIÓN</a:t>
                      </a:r>
                      <a:endParaRPr lang="es-MX" dirty="0"/>
                    </a:p>
                  </a:txBody>
                  <a:tcPr/>
                </a:tc>
                <a:tc>
                  <a:txBody>
                    <a:bodyPr/>
                    <a:lstStyle/>
                    <a:p>
                      <a:pPr algn="ctr"/>
                      <a:endParaRPr lang="es-MX" dirty="0" smtClean="0"/>
                    </a:p>
                    <a:p>
                      <a:pPr algn="ctr"/>
                      <a:endParaRPr lang="es-MX" dirty="0" smtClean="0"/>
                    </a:p>
                    <a:p>
                      <a:pPr algn="ctr"/>
                      <a:endParaRPr lang="es-MX" dirty="0" smtClean="0"/>
                    </a:p>
                    <a:p>
                      <a:pPr algn="ctr"/>
                      <a:r>
                        <a:rPr lang="es-MX" dirty="0" smtClean="0"/>
                        <a:t>CARACTERÍSTICAS GENERALES</a:t>
                      </a:r>
                      <a:endParaRPr lang="es-MX" dirty="0"/>
                    </a:p>
                  </a:txBody>
                  <a:tcPr/>
                </a:tc>
                <a:tc>
                  <a:txBody>
                    <a:bodyPr/>
                    <a:lstStyle/>
                    <a:p>
                      <a:pPr algn="ctr"/>
                      <a:endParaRPr lang="es-MX" dirty="0" smtClean="0"/>
                    </a:p>
                    <a:p>
                      <a:pPr algn="ctr"/>
                      <a:endParaRPr lang="es-MX" dirty="0" smtClean="0"/>
                    </a:p>
                    <a:p>
                      <a:pPr algn="ctr"/>
                      <a:endParaRPr lang="es-MX" dirty="0" smtClean="0"/>
                    </a:p>
                    <a:p>
                      <a:pPr algn="ctr"/>
                      <a:endParaRPr lang="es-MX" dirty="0" smtClean="0"/>
                    </a:p>
                    <a:p>
                      <a:pPr algn="ctr"/>
                      <a:r>
                        <a:rPr lang="es-MX" dirty="0" smtClean="0"/>
                        <a:t>LENGUAJE </a:t>
                      </a:r>
                      <a:endParaRPr lang="es-MX" dirty="0"/>
                    </a:p>
                  </a:txBody>
                  <a:tcPr/>
                </a:tc>
                <a:tc>
                  <a:txBody>
                    <a:bodyPr/>
                    <a:lstStyle/>
                    <a:p>
                      <a:pPr algn="ctr"/>
                      <a:endParaRPr lang="es-MX" dirty="0" smtClean="0"/>
                    </a:p>
                    <a:p>
                      <a:pPr algn="ctr"/>
                      <a:endParaRPr lang="es-MX" dirty="0" smtClean="0"/>
                    </a:p>
                    <a:p>
                      <a:pPr algn="ctr"/>
                      <a:endParaRPr lang="es-MX" dirty="0" smtClean="0"/>
                    </a:p>
                    <a:p>
                      <a:pPr algn="ctr"/>
                      <a:endParaRPr lang="es-MX" dirty="0" smtClean="0"/>
                    </a:p>
                    <a:p>
                      <a:pPr algn="ctr"/>
                      <a:r>
                        <a:rPr lang="es-MX" dirty="0" smtClean="0"/>
                        <a:t>CONTEXTO </a:t>
                      </a:r>
                      <a:r>
                        <a:rPr lang="es-MX" baseline="0" dirty="0" smtClean="0"/>
                        <a:t> (personas y lugares)</a:t>
                      </a:r>
                      <a:endParaRPr lang="es-MX" dirty="0"/>
                    </a:p>
                  </a:txBody>
                  <a:tcPr/>
                </a:tc>
              </a:tr>
              <a:tr h="583714">
                <a:tc>
                  <a:txBody>
                    <a:bodyPr/>
                    <a:lstStyle/>
                    <a:p>
                      <a:r>
                        <a:rPr lang="es-MX" sz="2400" b="1" dirty="0" smtClean="0">
                          <a:solidFill>
                            <a:schemeClr val="accent3">
                              <a:lumMod val="50000"/>
                            </a:schemeClr>
                          </a:solidFill>
                          <a:effectLst>
                            <a:outerShdw blurRad="38100" dist="38100" dir="2700000" algn="tl">
                              <a:srgbClr val="000000">
                                <a:alpha val="43137"/>
                              </a:srgbClr>
                            </a:outerShdw>
                          </a:effectLst>
                        </a:rPr>
                        <a:t>Memorando</a:t>
                      </a:r>
                      <a:endParaRPr lang="es-MX" sz="2400" b="1" dirty="0">
                        <a:solidFill>
                          <a:schemeClr val="accent3">
                            <a:lumMod val="50000"/>
                          </a:schemeClr>
                        </a:solidFill>
                        <a:effectLst>
                          <a:outerShdw blurRad="38100" dist="38100" dir="2700000" algn="tl">
                            <a:srgbClr val="000000">
                              <a:alpha val="43137"/>
                            </a:srgbClr>
                          </a:outerShdw>
                        </a:effectLst>
                      </a:endParaRPr>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tr>
              <a:tr h="779620">
                <a:tc>
                  <a:txBody>
                    <a:bodyPr/>
                    <a:lstStyle/>
                    <a:p>
                      <a:r>
                        <a:rPr lang="es-MX" sz="2400" b="1" dirty="0" smtClean="0">
                          <a:solidFill>
                            <a:schemeClr val="accent2">
                              <a:lumMod val="75000"/>
                            </a:schemeClr>
                          </a:solidFill>
                          <a:effectLst>
                            <a:outerShdw blurRad="38100" dist="38100" dir="2700000" algn="tl">
                              <a:srgbClr val="000000">
                                <a:alpha val="43137"/>
                              </a:srgbClr>
                            </a:outerShdw>
                          </a:effectLst>
                        </a:rPr>
                        <a:t>Currículum vítae</a:t>
                      </a:r>
                      <a:endParaRPr lang="es-MX" sz="2400" b="1" dirty="0">
                        <a:solidFill>
                          <a:schemeClr val="accent2">
                            <a:lumMod val="75000"/>
                          </a:schemeClr>
                        </a:solidFill>
                        <a:effectLst>
                          <a:outerShdw blurRad="38100" dist="38100" dir="2700000" algn="tl">
                            <a:srgbClr val="000000">
                              <a:alpha val="43137"/>
                            </a:srgbClr>
                          </a:outerShdw>
                        </a:effectLst>
                      </a:endParaRPr>
                    </a:p>
                  </a:txBody>
                  <a:tcPr/>
                </a:tc>
                <a:tc>
                  <a:txBody>
                    <a:bodyPr/>
                    <a:lstStyle/>
                    <a:p>
                      <a:endParaRPr lang="es-MX" dirty="0"/>
                    </a:p>
                  </a:txBody>
                  <a:tcPr/>
                </a:tc>
                <a:tc>
                  <a:txBody>
                    <a:bodyPr/>
                    <a:lstStyle/>
                    <a:p>
                      <a:endParaRPr lang="es-MX"/>
                    </a:p>
                  </a:txBody>
                  <a:tcPr/>
                </a:tc>
                <a:tc>
                  <a:txBody>
                    <a:bodyPr/>
                    <a:lstStyle/>
                    <a:p>
                      <a:endParaRPr lang="es-MX" dirty="0"/>
                    </a:p>
                  </a:txBody>
                  <a:tcPr/>
                </a:tc>
                <a:tc>
                  <a:txBody>
                    <a:bodyPr/>
                    <a:lstStyle/>
                    <a:p>
                      <a:endParaRPr lang="es-MX" dirty="0"/>
                    </a:p>
                  </a:txBody>
                  <a:tcPr/>
                </a:tc>
              </a:tr>
              <a:tr h="583714">
                <a:tc>
                  <a:txBody>
                    <a:bodyPr/>
                    <a:lstStyle/>
                    <a:p>
                      <a:r>
                        <a:rPr lang="es-MX" sz="2400" b="1" dirty="0" smtClean="0">
                          <a:solidFill>
                            <a:srgbClr val="00B050"/>
                          </a:solidFill>
                          <a:effectLst>
                            <a:outerShdw blurRad="38100" dist="38100" dir="2700000" algn="tl">
                              <a:srgbClr val="000000">
                                <a:alpha val="43137"/>
                              </a:srgbClr>
                            </a:outerShdw>
                          </a:effectLst>
                        </a:rPr>
                        <a:t>Resumen</a:t>
                      </a:r>
                      <a:r>
                        <a:rPr lang="es-MX" sz="2400" b="1" dirty="0" smtClean="0">
                          <a:solidFill>
                            <a:schemeClr val="accent3">
                              <a:lumMod val="50000"/>
                            </a:schemeClr>
                          </a:solidFill>
                          <a:effectLst>
                            <a:outerShdw blurRad="38100" dist="38100" dir="2700000" algn="tl">
                              <a:srgbClr val="000000">
                                <a:alpha val="43137"/>
                              </a:srgbClr>
                            </a:outerShdw>
                          </a:effectLst>
                        </a:rPr>
                        <a:t> </a:t>
                      </a:r>
                      <a:endParaRPr lang="es-MX" sz="2400" b="1" dirty="0">
                        <a:solidFill>
                          <a:schemeClr val="accent3">
                            <a:lumMod val="50000"/>
                          </a:schemeClr>
                        </a:solidFill>
                        <a:effectLst>
                          <a:outerShdw blurRad="38100" dist="38100" dir="2700000" algn="tl">
                            <a:srgbClr val="000000">
                              <a:alpha val="43137"/>
                            </a:srgbClr>
                          </a:outerShdw>
                        </a:effectLst>
                      </a:endParaRPr>
                    </a:p>
                  </a:txBody>
                  <a:tcPr/>
                </a:tc>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dirty="0"/>
                    </a:p>
                  </a:txBody>
                  <a:tcPr/>
                </a:tc>
              </a:tr>
              <a:tr h="583714">
                <a:tc>
                  <a:txBody>
                    <a:bodyPr/>
                    <a:lstStyle/>
                    <a:p>
                      <a:r>
                        <a:rPr lang="es-MX" sz="2400" b="1" dirty="0" smtClean="0">
                          <a:solidFill>
                            <a:srgbClr val="7030A0"/>
                          </a:solidFill>
                          <a:effectLst>
                            <a:outerShdw blurRad="38100" dist="38100" dir="2700000" algn="tl">
                              <a:srgbClr val="000000">
                                <a:alpha val="43137"/>
                              </a:srgbClr>
                            </a:outerShdw>
                          </a:effectLst>
                        </a:rPr>
                        <a:t>Solicitud</a:t>
                      </a:r>
                      <a:r>
                        <a:rPr lang="es-MX" sz="2400" b="1" dirty="0" smtClean="0">
                          <a:solidFill>
                            <a:schemeClr val="accent3">
                              <a:lumMod val="50000"/>
                            </a:schemeClr>
                          </a:solidFill>
                          <a:effectLst>
                            <a:outerShdw blurRad="38100" dist="38100" dir="2700000" algn="tl">
                              <a:srgbClr val="000000">
                                <a:alpha val="43137"/>
                              </a:srgbClr>
                            </a:outerShdw>
                          </a:effectLst>
                        </a:rPr>
                        <a:t> </a:t>
                      </a:r>
                      <a:endParaRPr lang="es-MX" sz="2400" b="1" dirty="0">
                        <a:solidFill>
                          <a:schemeClr val="accent3">
                            <a:lumMod val="50000"/>
                          </a:schemeClr>
                        </a:solidFill>
                        <a:effectLst>
                          <a:outerShdw blurRad="38100" dist="38100" dir="2700000" algn="tl">
                            <a:srgbClr val="000000">
                              <a:alpha val="43137"/>
                            </a:srgbClr>
                          </a:outerShdw>
                        </a:effectLst>
                      </a:endParaRPr>
                    </a:p>
                  </a:txBody>
                  <a:tcPr/>
                </a:tc>
                <a:tc>
                  <a:txBody>
                    <a:bodyPr/>
                    <a:lstStyle/>
                    <a:p>
                      <a:endParaRPr lang="es-MX"/>
                    </a:p>
                  </a:txBody>
                  <a:tcPr/>
                </a:tc>
                <a:tc>
                  <a:txBody>
                    <a:bodyPr/>
                    <a:lstStyle/>
                    <a:p>
                      <a:endParaRPr lang="es-MX"/>
                    </a:p>
                  </a:txBody>
                  <a:tcPr/>
                </a:tc>
                <a:tc>
                  <a:txBody>
                    <a:bodyPr/>
                    <a:lstStyle/>
                    <a:p>
                      <a:endParaRPr lang="es-MX"/>
                    </a:p>
                  </a:txBody>
                  <a:tcPr/>
                </a:tc>
                <a:tc>
                  <a:txBody>
                    <a:bodyPr/>
                    <a:lstStyle/>
                    <a:p>
                      <a:endParaRPr lang="es-MX" dirty="0"/>
                    </a:p>
                  </a:txBody>
                  <a:tcPr/>
                </a:tc>
              </a:tr>
              <a:tr h="779620">
                <a:tc>
                  <a:txBody>
                    <a:bodyPr/>
                    <a:lstStyle/>
                    <a:p>
                      <a:r>
                        <a:rPr lang="es-MX" sz="2400" b="1" dirty="0" smtClean="0">
                          <a:solidFill>
                            <a:srgbClr val="FF0000"/>
                          </a:solidFill>
                          <a:effectLst>
                            <a:outerShdw blurRad="38100" dist="38100" dir="2700000" algn="tl">
                              <a:srgbClr val="000000">
                                <a:alpha val="43137"/>
                              </a:srgbClr>
                            </a:outerShdw>
                          </a:effectLst>
                        </a:rPr>
                        <a:t>Cuadro sinóptico</a:t>
                      </a:r>
                      <a:endParaRPr lang="es-MX" sz="2400" b="1" dirty="0">
                        <a:solidFill>
                          <a:srgbClr val="FF0000"/>
                        </a:solidFill>
                        <a:effectLst>
                          <a:outerShdw blurRad="38100" dist="38100" dir="2700000" algn="tl">
                            <a:srgbClr val="000000">
                              <a:alpha val="43137"/>
                            </a:srgbClr>
                          </a:outerShdw>
                        </a:effectLst>
                      </a:endParaRPr>
                    </a:p>
                  </a:txBody>
                  <a:tcPr/>
                </a:tc>
                <a:tc>
                  <a:txBody>
                    <a:bodyPr/>
                    <a:lstStyle/>
                    <a:p>
                      <a:endParaRPr lang="es-MX" dirty="0"/>
                    </a:p>
                  </a:txBody>
                  <a:tcPr/>
                </a:tc>
                <a:tc>
                  <a:txBody>
                    <a:bodyPr/>
                    <a:lstStyle/>
                    <a:p>
                      <a:endParaRPr lang="es-MX"/>
                    </a:p>
                  </a:txBody>
                  <a:tcPr/>
                </a:tc>
                <a:tc>
                  <a:txBody>
                    <a:bodyPr/>
                    <a:lstStyle/>
                    <a:p>
                      <a:endParaRPr lang="es-MX"/>
                    </a:p>
                  </a:txBody>
                  <a:tcPr/>
                </a:tc>
                <a:tc>
                  <a:txBody>
                    <a:bodyPr/>
                    <a:lstStyle/>
                    <a:p>
                      <a:endParaRPr lang="es-MX"/>
                    </a:p>
                  </a:txBody>
                  <a:tcPr/>
                </a:tc>
              </a:tr>
              <a:tr h="583714">
                <a:tc>
                  <a:txBody>
                    <a:bodyPr/>
                    <a:lstStyle/>
                    <a:p>
                      <a:r>
                        <a:rPr lang="es-MX" sz="2400" b="1" dirty="0" smtClean="0">
                          <a:solidFill>
                            <a:srgbClr val="0070C0"/>
                          </a:solidFill>
                          <a:effectLst>
                            <a:outerShdw blurRad="38100" dist="38100" dir="2700000" algn="tl">
                              <a:srgbClr val="000000">
                                <a:alpha val="43137"/>
                              </a:srgbClr>
                            </a:outerShdw>
                          </a:effectLst>
                        </a:rPr>
                        <a:t>Oficio </a:t>
                      </a:r>
                      <a:endParaRPr lang="es-MX" sz="2400" b="1" dirty="0">
                        <a:solidFill>
                          <a:srgbClr val="0070C0"/>
                        </a:solidFill>
                        <a:effectLst>
                          <a:outerShdw blurRad="38100" dist="38100" dir="2700000" algn="tl">
                            <a:srgbClr val="000000">
                              <a:alpha val="43137"/>
                            </a:srgbClr>
                          </a:outerShdw>
                        </a:effectLst>
                      </a:endParaRPr>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tr>
              <a:tr h="779620">
                <a:tc>
                  <a:txBody>
                    <a:bodyPr/>
                    <a:lstStyle/>
                    <a:p>
                      <a:r>
                        <a:rPr lang="es-MX" sz="2400" b="1" dirty="0" smtClean="0">
                          <a:solidFill>
                            <a:srgbClr val="492931"/>
                          </a:solidFill>
                          <a:effectLst>
                            <a:outerShdw blurRad="38100" dist="38100" dir="2700000" algn="tl">
                              <a:srgbClr val="000000">
                                <a:alpha val="43137"/>
                              </a:srgbClr>
                            </a:outerShdw>
                          </a:effectLst>
                        </a:rPr>
                        <a:t>Mapa mental</a:t>
                      </a:r>
                      <a:endParaRPr lang="es-MX" sz="2400" b="1" dirty="0">
                        <a:solidFill>
                          <a:srgbClr val="492931"/>
                        </a:solidFill>
                        <a:effectLst>
                          <a:outerShdw blurRad="38100" dist="38100" dir="2700000" algn="tl">
                            <a:srgbClr val="000000">
                              <a:alpha val="43137"/>
                            </a:srgbClr>
                          </a:outerShdw>
                        </a:effectLst>
                      </a:endParaRPr>
                    </a:p>
                  </a:txBody>
                  <a:tcPr/>
                </a:tc>
                <a:tc>
                  <a:txBody>
                    <a:bodyPr/>
                    <a:lstStyle/>
                    <a:p>
                      <a:endParaRPr lang="es-MX" dirty="0"/>
                    </a:p>
                  </a:txBody>
                  <a:tcPr/>
                </a:tc>
                <a:tc>
                  <a:txBody>
                    <a:bodyPr/>
                    <a:lstStyle/>
                    <a:p>
                      <a:endParaRPr lang="es-MX" dirty="0"/>
                    </a:p>
                  </a:txBody>
                  <a:tcPr/>
                </a:tc>
                <a:tc>
                  <a:txBody>
                    <a:bodyPr/>
                    <a:lstStyle/>
                    <a:p>
                      <a:endParaRPr lang="es-MX" dirty="0"/>
                    </a:p>
                  </a:txBody>
                  <a:tcPr/>
                </a:tc>
                <a:tc>
                  <a:txBody>
                    <a:bodyPr/>
                    <a:lstStyle/>
                    <a:p>
                      <a:endParaRPr lang="es-MX" dirty="0"/>
                    </a:p>
                  </a:txBody>
                  <a:tcPr/>
                </a:tc>
              </a:tr>
            </a:tbl>
          </a:graphicData>
        </a:graphic>
      </p:graphicFrame>
    </p:spTree>
    <p:extLst>
      <p:ext uri="{BB962C8B-B14F-4D97-AF65-F5344CB8AC3E}">
        <p14:creationId xmlns:p14="http://schemas.microsoft.com/office/powerpoint/2010/main" val="282036522"/>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Ángulos">
  <a:themeElements>
    <a:clrScheme name="Ángulos">
      <a:dk1>
        <a:srgbClr val="000000"/>
      </a:dk1>
      <a:lt1>
        <a:srgbClr val="FFFFFF"/>
      </a:lt1>
      <a:dk2>
        <a:srgbClr val="434342"/>
      </a:dk2>
      <a:lt2>
        <a:srgbClr val="CDD7D9"/>
      </a:lt2>
      <a:accent1>
        <a:srgbClr val="797B7E"/>
      </a:accent1>
      <a:accent2>
        <a:srgbClr val="F96A1B"/>
      </a:accent2>
      <a:accent3>
        <a:srgbClr val="08A1D9"/>
      </a:accent3>
      <a:accent4>
        <a:srgbClr val="7C984A"/>
      </a:accent4>
      <a:accent5>
        <a:srgbClr val="C2AD8D"/>
      </a:accent5>
      <a:accent6>
        <a:srgbClr val="506E94"/>
      </a:accent6>
      <a:hlink>
        <a:srgbClr val="5F5F5F"/>
      </a:hlink>
      <a:folHlink>
        <a:srgbClr val="969696"/>
      </a:folHlink>
    </a:clrScheme>
    <a:fontScheme name="Ángulo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Ángulo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344</TotalTime>
  <Words>727</Words>
  <Application>Microsoft Office PowerPoint</Application>
  <PresentationFormat>Presentación en pantalla (4:3)</PresentationFormat>
  <Paragraphs>96</Paragraphs>
  <Slides>9</Slides>
  <Notes>0</Notes>
  <HiddenSlides>0</HiddenSlides>
  <MMClips>0</MMClips>
  <ScaleCrop>false</ScaleCrop>
  <HeadingPairs>
    <vt:vector size="6" baseType="variant">
      <vt:variant>
        <vt:lpstr>Fuentes usadas</vt:lpstr>
      </vt:variant>
      <vt:variant>
        <vt:i4>6</vt:i4>
      </vt:variant>
      <vt:variant>
        <vt:lpstr>Tema</vt:lpstr>
      </vt:variant>
      <vt:variant>
        <vt:i4>1</vt:i4>
      </vt:variant>
      <vt:variant>
        <vt:lpstr>Títulos de diapositiva</vt:lpstr>
      </vt:variant>
      <vt:variant>
        <vt:i4>9</vt:i4>
      </vt:variant>
    </vt:vector>
  </HeadingPairs>
  <TitlesOfParts>
    <vt:vector size="16" baseType="lpstr">
      <vt:lpstr>Arial</vt:lpstr>
      <vt:lpstr>Candara</vt:lpstr>
      <vt:lpstr>Franklin Gothic Book</vt:lpstr>
      <vt:lpstr>Franklin Gothic Medium</vt:lpstr>
      <vt:lpstr>Tunga</vt:lpstr>
      <vt:lpstr>Wingdings</vt:lpstr>
      <vt:lpstr>Ángulos</vt:lpstr>
      <vt:lpstr>Textos Funcionales.</vt:lpstr>
      <vt:lpstr>CARACTERÍSTICAS DE LOS TEXTOS FUNCIONALES.</vt:lpstr>
      <vt:lpstr>Características internas</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Textos Funcionales</dc:title>
  <dc:creator>LEX_IUS</dc:creator>
  <cp:lastModifiedBy>Propietario</cp:lastModifiedBy>
  <cp:revision>32</cp:revision>
  <dcterms:created xsi:type="dcterms:W3CDTF">2012-02-03T04:04:44Z</dcterms:created>
  <dcterms:modified xsi:type="dcterms:W3CDTF">2015-02-28T21:54:56Z</dcterms:modified>
</cp:coreProperties>
</file>