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57" r:id="rId4"/>
    <p:sldId id="258" r:id="rId5"/>
    <p:sldId id="259" r:id="rId6"/>
    <p:sldId id="260" r:id="rId7"/>
    <p:sldId id="261" r:id="rId8"/>
    <p:sldId id="266" r:id="rId9"/>
    <p:sldId id="262" r:id="rId10"/>
    <p:sldId id="263" r:id="rId11"/>
    <p:sldId id="267" r:id="rId12"/>
    <p:sldId id="264"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Subtítulo"/>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17" name="16 Marcador de pie de página"/>
          <p:cNvSpPr>
            <a:spLocks noGrp="1"/>
          </p:cNvSpPr>
          <p:nvPr>
            <p:ph type="ftr" sz="quarter" idx="11"/>
          </p:nvPr>
        </p:nvSpPr>
        <p:spPr/>
        <p:txBody>
          <a:bodyPr/>
          <a:lstStyle/>
          <a:p>
            <a:endParaRPr lang="es-ES"/>
          </a:p>
        </p:txBody>
      </p:sp>
      <p:sp>
        <p:nvSpPr>
          <p:cNvPr id="7" name="6 Conector recto"/>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00CB1BF-2B10-4D9B-8EB8-87E1761A953E}" type="slidenum">
              <a:rPr lang="es-ES" smtClean="0"/>
              <a:pPr/>
              <a:t>‹Nº›</a:t>
            </a:fld>
            <a:endParaRPr lang="es-ES"/>
          </a:p>
        </p:txBody>
      </p:sp>
      <p:sp>
        <p:nvSpPr>
          <p:cNvPr id="8" name="7 Título"/>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solidFill>
                  <a:schemeClr val="accent3">
                    <a:shade val="75000"/>
                  </a:schemeClr>
                </a:solidFill>
              </a:defRPr>
            </a:lvl1p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a:xfrm>
            <a:off x="4361688" y="1026372"/>
            <a:ext cx="457200" cy="441325"/>
          </a:xfrm>
        </p:spPr>
        <p:txBody>
          <a:bodyPr/>
          <a:lstStyle/>
          <a:p>
            <a:fld id="{B00CB1BF-2B10-4D9B-8EB8-87E1761A953E}" type="slidenum">
              <a:rPr lang="es-ES" smtClean="0"/>
              <a:pPr/>
              <a:t>‹Nº›</a:t>
            </a:fld>
            <a:endParaRPr lang="es-ES"/>
          </a:p>
        </p:txBody>
      </p:sp>
      <p:sp>
        <p:nvSpPr>
          <p:cNvPr id="8" name="7 Marcador de contenido"/>
          <p:cNvSpPr>
            <a:spLocks noGrp="1"/>
          </p:cNvSpPr>
          <p:nvPr>
            <p:ph sz="quarter" idx="1"/>
          </p:nvPr>
        </p:nvSpPr>
        <p:spPr>
          <a:xfrm>
            <a:off x="301752" y="1527048"/>
            <a:ext cx="850392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3" name="12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Marcador de pie de página"/>
          <p:cNvSpPr>
            <a:spLocks noGrp="1"/>
          </p:cNvSpPr>
          <p:nvPr>
            <p:ph type="ftr" sz="quarter" idx="11"/>
          </p:nvPr>
        </p:nvSpPr>
        <p:spPr/>
        <p:txBody>
          <a:bodyPr/>
          <a:lstStyle/>
          <a:p>
            <a:endParaRPr lang="es-ES"/>
          </a:p>
        </p:txBody>
      </p:sp>
      <p:sp>
        <p:nvSpPr>
          <p:cNvPr id="4" name="3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8" name="7 Conector recto"/>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00CB1BF-2B10-4D9B-8EB8-87E1761A953E}" type="slidenum">
              <a:rPr lang="es-ES" smtClean="0"/>
              <a:pPr/>
              <a:t>‹Nº›</a:t>
            </a:fld>
            <a:endParaRPr lang="es-ES"/>
          </a:p>
        </p:txBody>
      </p:sp>
      <p:sp>
        <p:nvSpPr>
          <p:cNvPr id="2" name="1 Título"/>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758952"/>
          </a:xfrm>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a:xfrm>
            <a:off x="5791200" y="6409944"/>
            <a:ext cx="3044952" cy="365760"/>
          </a:xfrm>
        </p:spPr>
        <p:txBody>
          <a:bodyPr/>
          <a:lstStyle/>
          <a:p>
            <a:fld id="{DF9F644E-3D9F-46FC-8E65-1EA7B2441E2B}" type="datetimeFigureOut">
              <a:rPr lang="es-ES" smtClean="0"/>
              <a:pPr/>
              <a:t>04/02/2015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00CB1BF-2B10-4D9B-8EB8-87E1761A953E}" type="slidenum">
              <a:rPr lang="es-ES" smtClean="0"/>
              <a:pPr/>
              <a:t>‹Nº›</a:t>
            </a:fld>
            <a:endParaRPr lang="es-ES"/>
          </a:p>
        </p:txBody>
      </p:sp>
      <p:sp>
        <p:nvSpPr>
          <p:cNvPr id="8" name="7 Conector recto"/>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Marcador de contenido"/>
          <p:cNvSpPr>
            <a:spLocks noGrp="1"/>
          </p:cNvSpPr>
          <p:nvPr>
            <p:ph sz="half" idx="1"/>
          </p:nvPr>
        </p:nvSpPr>
        <p:spPr>
          <a:xfrm>
            <a:off x="301752"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contenido"/>
          <p:cNvSpPr>
            <a:spLocks noGrp="1"/>
          </p:cNvSpPr>
          <p:nvPr>
            <p:ph sz="half" idx="2"/>
          </p:nvPr>
        </p:nvSpPr>
        <p:spPr>
          <a:xfrm>
            <a:off x="4800600"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1">
        <a:schemeClr val="bg2"/>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Rectángulo"/>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8" name="7 Marcador de pie de página"/>
          <p:cNvSpPr>
            <a:spLocks noGrp="1"/>
          </p:cNvSpPr>
          <p:nvPr>
            <p:ph type="ftr" sz="quarter" idx="11"/>
          </p:nvPr>
        </p:nvSpPr>
        <p:spPr>
          <a:xfrm>
            <a:off x="304800" y="6409944"/>
            <a:ext cx="3581400" cy="365760"/>
          </a:xfrm>
        </p:spPr>
        <p:txBody>
          <a:bodyPr/>
          <a:lstStyle/>
          <a:p>
            <a:endParaRPr lang="es-ES"/>
          </a:p>
        </p:txBody>
      </p:sp>
      <p:sp>
        <p:nvSpPr>
          <p:cNvPr id="15" name="14 Conector recto"/>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Marcador de contenido"/>
          <p:cNvSpPr>
            <a:spLocks noGrp="1"/>
          </p:cNvSpPr>
          <p:nvPr>
            <p:ph sz="quarter" idx="2"/>
          </p:nvPr>
        </p:nvSpPr>
        <p:spPr>
          <a:xfrm>
            <a:off x="301752" y="2471383"/>
            <a:ext cx="4041648" cy="3818404"/>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6" name="25 Marcador de contenido"/>
          <p:cNvSpPr>
            <a:spLocks noGrp="1"/>
          </p:cNvSpPr>
          <p:nvPr>
            <p:ph sz="quarter" idx="4"/>
          </p:nvPr>
        </p:nvSpPr>
        <p:spPr>
          <a:xfrm>
            <a:off x="4800600" y="2471383"/>
            <a:ext cx="4038600" cy="382219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Marcador de número de diapositiva"/>
          <p:cNvSpPr>
            <a:spLocks noGrp="1"/>
          </p:cNvSpPr>
          <p:nvPr>
            <p:ph type="sldNum" sz="quarter" idx="12"/>
          </p:nvPr>
        </p:nvSpPr>
        <p:spPr>
          <a:xfrm>
            <a:off x="4343400" y="1042416"/>
            <a:ext cx="457200" cy="441325"/>
          </a:xfrm>
        </p:spPr>
        <p:txBody>
          <a:bodyPr/>
          <a:lstStyle>
            <a:lvl1pPr algn="ctr">
              <a:defRPr/>
            </a:lvl1pPr>
          </a:lstStyle>
          <a:p>
            <a:fld id="{B00CB1BF-2B10-4D9B-8EB8-87E1761A953E}" type="slidenum">
              <a:rPr lang="es-ES" smtClean="0"/>
              <a:pPr/>
              <a:t>‹Nº›</a:t>
            </a:fld>
            <a:endParaRPr lang="es-ES"/>
          </a:p>
        </p:txBody>
      </p:sp>
      <p:sp>
        <p:nvSpPr>
          <p:cNvPr id="23" name="22 Título"/>
          <p:cNvSpPr>
            <a:spLocks noGrp="1"/>
          </p:cNvSpPr>
          <p:nvPr>
            <p:ph type="title"/>
          </p:nvPr>
        </p:nvSpPr>
        <p:spPr/>
        <p:txBody>
          <a:bodyPr rtlCol="0" anchor="b" anchorCtr="0"/>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a:xfrm>
            <a:off x="4343400" y="1036020"/>
            <a:ext cx="457200" cy="441325"/>
          </a:xfrm>
        </p:spPr>
        <p:txBody>
          <a:bodyPr/>
          <a:lstStyle/>
          <a:p>
            <a:fld id="{B00CB1BF-2B10-4D9B-8EB8-87E1761A953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Rectángulo"/>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a:xfrm>
            <a:off x="4267200" y="6324600"/>
            <a:ext cx="609600" cy="441324"/>
          </a:xfrm>
        </p:spPr>
        <p:txBody>
          <a:bodyPr/>
          <a:lstStyle>
            <a:lvl1pPr>
              <a:defRPr>
                <a:solidFill>
                  <a:srgbClr val="FFFFFF"/>
                </a:solidFill>
              </a:defRPr>
            </a:lvl1pPr>
          </a:lstStyle>
          <a:p>
            <a:fld id="{B00CB1BF-2B10-4D9B-8EB8-87E1761A953E}"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9" name="18 Rectángulo"/>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Marcador de contenido"/>
          <p:cNvSpPr>
            <a:spLocks noGrp="1"/>
          </p:cNvSpPr>
          <p:nvPr>
            <p:ph sz="quarter" idx="1"/>
          </p:nvPr>
        </p:nvSpPr>
        <p:spPr>
          <a:xfrm>
            <a:off x="3124200" y="685800"/>
            <a:ext cx="5638800" cy="5410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00CB1BF-2B10-4D9B-8EB8-87E1761A953E}" type="slidenum">
              <a:rPr lang="es-ES" smtClean="0"/>
              <a:pPr/>
              <a:t>‹Nº›</a:t>
            </a:fld>
            <a:endParaRPr lang="es-ES"/>
          </a:p>
        </p:txBody>
      </p:sp>
      <p:sp>
        <p:nvSpPr>
          <p:cNvPr id="21" name="20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6" name="5 Marcador de pie de página"/>
          <p:cNvSpPr>
            <a:spLocks noGrp="1"/>
          </p:cNvSpPr>
          <p:nvPr>
            <p:ph type="ftr" sz="quarter" idx="11"/>
          </p:nvPr>
        </p:nvSpPr>
        <p:spPr>
          <a:xfrm>
            <a:off x="301752" y="6410848"/>
            <a:ext cx="3383280" cy="365760"/>
          </a:xfrm>
        </p:spPr>
        <p:txBody>
          <a:bodyPr/>
          <a:lstStyle/>
          <a:p>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1" name="20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Rectángulo"/>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p>
            <a:fld id="{B00CB1BF-2B10-4D9B-8EB8-87E1761A953E}" type="slidenum">
              <a:rPr lang="es-ES" smtClean="0"/>
              <a:pPr/>
              <a:t>‹Nº›</a:t>
            </a:fld>
            <a:endParaRPr lang="es-ES"/>
          </a:p>
        </p:txBody>
      </p:sp>
      <p:sp>
        <p:nvSpPr>
          <p:cNvPr id="2" name="1 Título"/>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000375" y="609600"/>
            <a:ext cx="5867400" cy="4267200"/>
          </a:xfrm>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22" name="21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a:xfrm>
            <a:off x="5788152" y="6404984"/>
            <a:ext cx="3044952" cy="365760"/>
          </a:xfrm>
        </p:spPr>
        <p:txBody>
          <a:bodyPr/>
          <a:lstStyle/>
          <a:p>
            <a:fld id="{DF9F644E-3D9F-46FC-8E65-1EA7B2441E2B}" type="datetimeFigureOut">
              <a:rPr lang="es-ES" smtClean="0"/>
              <a:pPr/>
              <a:t>04/02/2015</a:t>
            </a:fld>
            <a:endParaRPr lang="es-ES"/>
          </a:p>
        </p:txBody>
      </p:sp>
      <p:sp>
        <p:nvSpPr>
          <p:cNvPr id="6" name="5 Marcador de pie de página"/>
          <p:cNvSpPr>
            <a:spLocks noGrp="1"/>
          </p:cNvSpPr>
          <p:nvPr>
            <p:ph type="ftr" sz="quarter" idx="11"/>
          </p:nvPr>
        </p:nvSpPr>
        <p:spPr>
          <a:xfrm>
            <a:off x="301752" y="6410848"/>
            <a:ext cx="3584448" cy="365760"/>
          </a:xfrm>
        </p:spPr>
        <p:txBody>
          <a:bodyPr/>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00CB1BF-2B10-4D9B-8EB8-87E1761A953E}"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2"/>
      </p:bgRef>
    </p:bg>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Conector recto"/>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Elipse"/>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6915912" y="3009901"/>
            <a:ext cx="457200" cy="441325"/>
          </a:xfrm>
        </p:spPr>
        <p:txBody>
          <a:bodyPr/>
          <a:lstStyle/>
          <a:p>
            <a:fld id="{B00CB1BF-2B10-4D9B-8EB8-87E1761A953E}" type="slidenum">
              <a:rPr lang="es-ES" smtClean="0"/>
              <a:pPr/>
              <a:t>‹Nº›</a:t>
            </a:fld>
            <a:endParaRPr lang="es-ES"/>
          </a:p>
        </p:txBody>
      </p:sp>
      <p:sp>
        <p:nvSpPr>
          <p:cNvPr id="3" name="2 Marcador de texto vertical"/>
          <p:cNvSpPr>
            <a:spLocks noGrp="1"/>
          </p:cNvSpPr>
          <p:nvPr>
            <p:ph type="body" orient="vert" idx="1"/>
          </p:nvPr>
        </p:nvSpPr>
        <p:spPr>
          <a:xfrm>
            <a:off x="304800" y="304800"/>
            <a:ext cx="6553200" cy="582136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F9F644E-3D9F-46FC-8E65-1EA7B2441E2B}" type="datetimeFigureOut">
              <a:rPr lang="es-ES" smtClean="0"/>
              <a:pPr/>
              <a:t>04/02/2015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2" name="1 Título vertical"/>
          <p:cNvSpPr>
            <a:spLocks noGrp="1"/>
          </p:cNvSpPr>
          <p:nvPr>
            <p:ph type="title" orient="vert"/>
          </p:nvPr>
        </p:nvSpPr>
        <p:spPr>
          <a:xfrm>
            <a:off x="7391400" y="304801"/>
            <a:ext cx="1447800" cy="5851525"/>
          </a:xfrm>
        </p:spPr>
        <p:txBody>
          <a:bodyPr vert="eaVert"/>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Marcador de fecha"/>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DF9F644E-3D9F-46FC-8E65-1EA7B2441E2B}" type="datetimeFigureOut">
              <a:rPr lang="es-ES" smtClean="0"/>
              <a:pPr/>
              <a:t>04/02/2015</a:t>
            </a:fld>
            <a:endParaRPr lang="es-ES"/>
          </a:p>
        </p:txBody>
      </p:sp>
      <p:sp>
        <p:nvSpPr>
          <p:cNvPr id="3" name="2 Marcador de pie de página"/>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s-ES"/>
          </a:p>
        </p:txBody>
      </p:sp>
      <p:sp>
        <p:nvSpPr>
          <p:cNvPr id="8" name="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Conector recto"/>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00CB1BF-2B10-4D9B-8EB8-87E1761A953E}" type="slidenum">
              <a:rPr lang="es-ES" smtClean="0"/>
              <a:pPr/>
              <a:t>‹Nº›</a:t>
            </a:fld>
            <a:endParaRPr lang="es-ES"/>
          </a:p>
        </p:txBody>
      </p:sp>
      <p:sp>
        <p:nvSpPr>
          <p:cNvPr id="22" name="21 Marcador de título"/>
          <p:cNvSpPr>
            <a:spLocks noGrp="1"/>
          </p:cNvSpPr>
          <p:nvPr>
            <p:ph type="title"/>
          </p:nvPr>
        </p:nvSpPr>
        <p:spPr>
          <a:xfrm>
            <a:off x="301752" y="228600"/>
            <a:ext cx="8534400" cy="758952"/>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physicscience.files.wordpress.com/2013/03/mitos-sobre-el-cerebro-3.jpg"/>
          <p:cNvPicPr>
            <a:picLocks noChangeAspect="1" noChangeArrowheads="1"/>
          </p:cNvPicPr>
          <p:nvPr/>
        </p:nvPicPr>
        <p:blipFill>
          <a:blip r:embed="rId2" cstate="print"/>
          <a:srcRect/>
          <a:stretch>
            <a:fillRect/>
          </a:stretch>
        </p:blipFill>
        <p:spPr bwMode="auto">
          <a:xfrm>
            <a:off x="1357290" y="1071546"/>
            <a:ext cx="6345251" cy="4758939"/>
          </a:xfrm>
          <a:prstGeom prst="rect">
            <a:avLst/>
          </a:prstGeom>
          <a:noFill/>
        </p:spPr>
      </p:pic>
      <p:sp>
        <p:nvSpPr>
          <p:cNvPr id="3" name="2 Subtítulo"/>
          <p:cNvSpPr>
            <a:spLocks noGrp="1"/>
          </p:cNvSpPr>
          <p:nvPr>
            <p:ph type="subTitle" idx="1"/>
          </p:nvPr>
        </p:nvSpPr>
        <p:spPr>
          <a:xfrm>
            <a:off x="1317772" y="5877272"/>
            <a:ext cx="7286676" cy="823906"/>
          </a:xfrm>
        </p:spPr>
        <p:txBody>
          <a:bodyPr>
            <a:normAutofit fontScale="70000" lnSpcReduction="20000"/>
          </a:bodyPr>
          <a:lstStyle/>
          <a:p>
            <a:pPr algn="l"/>
            <a:r>
              <a:rPr lang="es-MX" sz="2400" dirty="0" smtClean="0">
                <a:solidFill>
                  <a:schemeClr val="tx1">
                    <a:lumMod val="75000"/>
                    <a:lumOff val="25000"/>
                  </a:schemeClr>
                </a:solidFill>
              </a:rPr>
              <a:t>PROFESORA:RUTH GARCÍA SOTO.</a:t>
            </a:r>
          </a:p>
          <a:p>
            <a:pPr algn="l"/>
            <a:r>
              <a:rPr lang="es-MX" sz="2400" dirty="0" smtClean="0">
                <a:solidFill>
                  <a:schemeClr val="tx1">
                    <a:lumMod val="75000"/>
                    <a:lumOff val="25000"/>
                  </a:schemeClr>
                </a:solidFill>
              </a:rPr>
              <a:t>MATERIA: TALLER DE LECTURA Y REDACCIÓN </a:t>
            </a:r>
            <a:endParaRPr lang="es-ES" sz="2400" dirty="0">
              <a:solidFill>
                <a:schemeClr val="tx1">
                  <a:lumMod val="75000"/>
                  <a:lumOff val="25000"/>
                </a:schemeClr>
              </a:solidFill>
            </a:endParaRPr>
          </a:p>
        </p:txBody>
      </p:sp>
      <p:sp>
        <p:nvSpPr>
          <p:cNvPr id="2" name="1 Título"/>
          <p:cNvSpPr>
            <a:spLocks noGrp="1"/>
          </p:cNvSpPr>
          <p:nvPr>
            <p:ph type="ctrTitle"/>
          </p:nvPr>
        </p:nvSpPr>
        <p:spPr>
          <a:xfrm>
            <a:off x="611560" y="44624"/>
            <a:ext cx="8280920" cy="1071570"/>
          </a:xfrm>
        </p:spPr>
        <p:txBody>
          <a:bodyPr>
            <a:normAutofit fontScale="90000"/>
          </a:bodyPr>
          <a:lstStyle/>
          <a:p>
            <a:r>
              <a:rPr lang="es-MX" sz="2800" b="1" dirty="0" smtClean="0">
                <a:solidFill>
                  <a:schemeClr val="accent1">
                    <a:lumMod val="75000"/>
                  </a:schemeClr>
                </a:solidFill>
              </a:rPr>
              <a:t>10 CURIOSIDADES </a:t>
            </a:r>
            <a:r>
              <a:rPr lang="es-MX" sz="2800" b="1" dirty="0" smtClean="0">
                <a:solidFill>
                  <a:schemeClr val="accent1">
                    <a:lumMod val="75000"/>
                  </a:schemeClr>
                </a:solidFill>
              </a:rPr>
              <a:t>DEL CEREBRO HUMANO.</a:t>
            </a:r>
            <a:br>
              <a:rPr lang="es-MX" sz="2800" b="1" dirty="0" smtClean="0">
                <a:solidFill>
                  <a:schemeClr val="accent1">
                    <a:lumMod val="75000"/>
                  </a:schemeClr>
                </a:solidFill>
              </a:rPr>
            </a:br>
            <a:r>
              <a:rPr lang="es-MX" sz="2800" b="1" dirty="0" smtClean="0">
                <a:solidFill>
                  <a:schemeClr val="accent1">
                    <a:lumMod val="75000"/>
                  </a:schemeClr>
                </a:solidFill>
              </a:rPr>
              <a:t>MULTIVERSIDAD VERACRUZ</a:t>
            </a:r>
            <a:endParaRPr lang="es-ES" sz="2800" b="1" dirty="0">
              <a:solidFill>
                <a:schemeClr val="accent1">
                  <a:lumMod val="75000"/>
                </a:schemeClr>
              </a:solidFill>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395536" y="1474101"/>
          <a:ext cx="8424936" cy="5267267"/>
        </p:xfrm>
        <a:graphic>
          <a:graphicData uri="http://schemas.openxmlformats.org/drawingml/2006/table">
            <a:tbl>
              <a:tblPr/>
              <a:tblGrid>
                <a:gridCol w="2432411"/>
                <a:gridCol w="5992525"/>
              </a:tblGrid>
              <a:tr h="231886">
                <a:tc>
                  <a:txBody>
                    <a:bodyPr/>
                    <a:lstStyle/>
                    <a:p>
                      <a:pPr algn="ctr">
                        <a:lnSpc>
                          <a:spcPct val="115000"/>
                        </a:lnSpc>
                        <a:spcAft>
                          <a:spcPts val="0"/>
                        </a:spcAft>
                      </a:pPr>
                      <a:r>
                        <a:rPr lang="es-ES" sz="2000" b="1" dirty="0" smtClean="0">
                          <a:solidFill>
                            <a:srgbClr val="17365D"/>
                          </a:solidFill>
                          <a:latin typeface="Century Gothic"/>
                          <a:ea typeface="Calibri"/>
                          <a:cs typeface="Times New Roman"/>
                        </a:rPr>
                        <a:t>ASIGNATURA</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400" b="1" dirty="0" smtClean="0">
                          <a:latin typeface="Century Gothic" pitchFamily="34" charset="0"/>
                          <a:ea typeface="Calibri"/>
                          <a:cs typeface="Times New Roman"/>
                        </a:rPr>
                        <a:t>TALLER</a:t>
                      </a:r>
                      <a:r>
                        <a:rPr lang="es-ES" sz="2400" b="1" baseline="0" dirty="0" smtClean="0">
                          <a:latin typeface="Century Gothic" pitchFamily="34" charset="0"/>
                          <a:ea typeface="Calibri"/>
                          <a:cs typeface="Times New Roman"/>
                        </a:rPr>
                        <a:t> DE LECTURA Y REDACCIÓN I</a:t>
                      </a:r>
                      <a:endParaRPr lang="es-ES" sz="2400" b="1" dirty="0">
                        <a:latin typeface="Century Gothic" pitchFamily="34" charset="0"/>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1886">
                <a:tc>
                  <a:txBody>
                    <a:bodyPr/>
                    <a:lstStyle/>
                    <a:p>
                      <a:pPr algn="ctr">
                        <a:lnSpc>
                          <a:spcPct val="115000"/>
                        </a:lnSpc>
                        <a:spcAft>
                          <a:spcPts val="0"/>
                        </a:spcAft>
                      </a:pPr>
                      <a:r>
                        <a:rPr lang="es-ES" sz="2000" b="1" dirty="0" smtClean="0">
                          <a:solidFill>
                            <a:srgbClr val="17365D"/>
                          </a:solidFill>
                          <a:latin typeface="Century Gothic"/>
                          <a:ea typeface="Calibri"/>
                          <a:cs typeface="Times New Roman"/>
                        </a:rPr>
                        <a:t>GRADO</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400" b="1" dirty="0" smtClean="0">
                          <a:latin typeface="Century Gothic" pitchFamily="34" charset="0"/>
                          <a:ea typeface="Calibri"/>
                          <a:cs typeface="Times New Roman"/>
                        </a:rPr>
                        <a:t>Primer</a:t>
                      </a:r>
                      <a:r>
                        <a:rPr lang="es-ES" sz="2400" b="1" baseline="0" dirty="0" smtClean="0">
                          <a:latin typeface="Century Gothic" pitchFamily="34" charset="0"/>
                          <a:ea typeface="Calibri"/>
                          <a:cs typeface="Times New Roman"/>
                        </a:rPr>
                        <a:t> semestre</a:t>
                      </a:r>
                      <a:endParaRPr lang="es-ES" sz="2400" b="1" dirty="0">
                        <a:latin typeface="Century Gothic" pitchFamily="34" charset="0"/>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129">
                <a:tc>
                  <a:txBody>
                    <a:bodyPr/>
                    <a:lstStyle/>
                    <a:p>
                      <a:pPr algn="ctr">
                        <a:lnSpc>
                          <a:spcPct val="115000"/>
                        </a:lnSpc>
                        <a:spcAft>
                          <a:spcPts val="0"/>
                        </a:spcAft>
                      </a:pPr>
                      <a:r>
                        <a:rPr lang="es-ES" sz="2000" b="1" dirty="0" smtClean="0">
                          <a:solidFill>
                            <a:srgbClr val="17365D"/>
                          </a:solidFill>
                          <a:latin typeface="Century Gothic"/>
                          <a:ea typeface="Calibri"/>
                          <a:cs typeface="Times New Roman"/>
                        </a:rPr>
                        <a:t>BLOQUE</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400" b="1" dirty="0" smtClean="0">
                          <a:latin typeface="Century Gothic" pitchFamily="34" charset="0"/>
                          <a:ea typeface="Calibri"/>
                          <a:cs typeface="Times New Roman"/>
                        </a:rPr>
                        <a:t>II. Comprensión lectora</a:t>
                      </a:r>
                      <a:endParaRPr lang="es-ES" sz="2400" b="1" dirty="0">
                        <a:latin typeface="Century Gothic" pitchFamily="34" charset="0"/>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129">
                <a:tc>
                  <a:txBody>
                    <a:bodyPr/>
                    <a:lstStyle/>
                    <a:p>
                      <a:pPr algn="ctr">
                        <a:lnSpc>
                          <a:spcPct val="115000"/>
                        </a:lnSpc>
                        <a:spcAft>
                          <a:spcPts val="0"/>
                        </a:spcAft>
                      </a:pPr>
                      <a:endParaRPr lang="es-ES" sz="2000" b="1" dirty="0" smtClean="0">
                        <a:solidFill>
                          <a:srgbClr val="17365D"/>
                        </a:solidFill>
                        <a:latin typeface="Century Gothic"/>
                        <a:ea typeface="Calibri"/>
                        <a:cs typeface="Times New Roman"/>
                      </a:endParaRPr>
                    </a:p>
                    <a:p>
                      <a:pPr algn="ctr">
                        <a:lnSpc>
                          <a:spcPct val="115000"/>
                        </a:lnSpc>
                        <a:spcAft>
                          <a:spcPts val="0"/>
                        </a:spcAft>
                      </a:pPr>
                      <a:r>
                        <a:rPr lang="es-ES" sz="2000" b="1" dirty="0" smtClean="0">
                          <a:solidFill>
                            <a:srgbClr val="17365D"/>
                          </a:solidFill>
                          <a:latin typeface="Century Gothic"/>
                          <a:ea typeface="Calibri"/>
                          <a:cs typeface="Times New Roman"/>
                        </a:rPr>
                        <a:t>SABER </a:t>
                      </a:r>
                      <a:r>
                        <a:rPr lang="es-ES" sz="2000" b="1" dirty="0" smtClean="0">
                          <a:solidFill>
                            <a:srgbClr val="17365D"/>
                          </a:solidFill>
                          <a:latin typeface="Century Gothic"/>
                          <a:ea typeface="Calibri"/>
                          <a:cs typeface="Times New Roman"/>
                        </a:rPr>
                        <a:t>DECLARA-TIVO</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lvl="0"/>
                      <a:r>
                        <a:rPr kumimoji="0" lang="es-MX" sz="2400" b="1" kern="1200" dirty="0" smtClean="0">
                          <a:solidFill>
                            <a:schemeClr val="tx1"/>
                          </a:solidFill>
                          <a:latin typeface="Century Gothic" pitchFamily="34" charset="0"/>
                          <a:ea typeface="+mn-ea"/>
                          <a:cs typeface="+mn-cs"/>
                        </a:rPr>
                        <a:t>Reconoce que la organización de las ideas del texto apoya la comprensión que se obtiene de la lectura de éste.</a:t>
                      </a:r>
                      <a:endParaRPr kumimoji="0" lang="es-ES" sz="2400" b="1" kern="1200" dirty="0">
                        <a:solidFill>
                          <a:schemeClr val="tx1"/>
                        </a:solidFill>
                        <a:latin typeface="Century Gothic" pitchFamily="34" charset="0"/>
                        <a:ea typeface="+mn-ea"/>
                        <a:cs typeface="+mn-cs"/>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8298">
                <a:tc>
                  <a:txBody>
                    <a:bodyPr/>
                    <a:lstStyle/>
                    <a:p>
                      <a:pPr algn="ctr">
                        <a:lnSpc>
                          <a:spcPct val="115000"/>
                        </a:lnSpc>
                        <a:spcAft>
                          <a:spcPts val="0"/>
                        </a:spcAft>
                      </a:pPr>
                      <a:endParaRPr lang="es-ES" sz="2400" dirty="0">
                        <a:latin typeface="Calibri"/>
                        <a:ea typeface="Calibri"/>
                        <a:cs typeface="Times New Roman"/>
                      </a:endParaRPr>
                    </a:p>
                    <a:p>
                      <a:pPr algn="ctr">
                        <a:lnSpc>
                          <a:spcPct val="115000"/>
                        </a:lnSpc>
                        <a:spcAft>
                          <a:spcPts val="0"/>
                        </a:spcAft>
                      </a:pPr>
                      <a:endParaRPr lang="es-ES" sz="2000" b="1" dirty="0" smtClean="0">
                        <a:solidFill>
                          <a:srgbClr val="17365D"/>
                        </a:solidFill>
                        <a:latin typeface="Century Gothic"/>
                        <a:ea typeface="Calibri"/>
                        <a:cs typeface="Times New Roman"/>
                      </a:endParaRPr>
                    </a:p>
                    <a:p>
                      <a:pPr algn="ctr">
                        <a:lnSpc>
                          <a:spcPct val="115000"/>
                        </a:lnSpc>
                        <a:spcAft>
                          <a:spcPts val="0"/>
                        </a:spcAft>
                      </a:pPr>
                      <a:endParaRPr lang="es-ES" sz="2000" b="1" dirty="0" smtClean="0">
                        <a:solidFill>
                          <a:srgbClr val="17365D"/>
                        </a:solidFill>
                        <a:latin typeface="Century Gothic"/>
                        <a:ea typeface="Calibri"/>
                        <a:cs typeface="Times New Roman"/>
                      </a:endParaRPr>
                    </a:p>
                    <a:p>
                      <a:pPr algn="ctr">
                        <a:lnSpc>
                          <a:spcPct val="115000"/>
                        </a:lnSpc>
                        <a:spcAft>
                          <a:spcPts val="0"/>
                        </a:spcAft>
                      </a:pPr>
                      <a:r>
                        <a:rPr lang="es-ES" sz="2000" b="1" dirty="0" smtClean="0">
                          <a:solidFill>
                            <a:srgbClr val="17365D"/>
                          </a:solidFill>
                          <a:latin typeface="Century Gothic"/>
                          <a:ea typeface="Calibri"/>
                          <a:cs typeface="Times New Roman"/>
                        </a:rPr>
                        <a:t>PROPÓSITO</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itchFamily="34" charset="0"/>
                        <a:buNone/>
                        <a:tabLst/>
                        <a:defRPr/>
                      </a:pPr>
                      <a:r>
                        <a:rPr kumimoji="0" lang="es-MX" sz="2400" b="1" kern="1200" dirty="0" smtClean="0">
                          <a:solidFill>
                            <a:schemeClr val="tx1"/>
                          </a:solidFill>
                          <a:latin typeface="Century Gothic" pitchFamily="34" charset="0"/>
                          <a:ea typeface="+mn-ea"/>
                          <a:cs typeface="+mn-cs"/>
                        </a:rPr>
                        <a:t>Aplica la identificación y la organización de la información obtenida de la comprensión de un texto para redactar reportes, resúmenes, síntesis y diferentes tipos de documentos que den cuenta de la comprensión de un texto.</a:t>
                      </a:r>
                      <a:endParaRPr kumimoji="0" lang="es-ES" sz="2400" b="1" kern="1200" dirty="0" smtClean="0">
                        <a:solidFill>
                          <a:schemeClr val="tx1"/>
                        </a:solidFill>
                        <a:latin typeface="Century Gothic" pitchFamily="34" charset="0"/>
                        <a:ea typeface="+mn-ea"/>
                        <a:cs typeface="+mn-cs"/>
                      </a:endParaRPr>
                    </a:p>
                    <a:p>
                      <a:pPr lvl="0" algn="just">
                        <a:buFont typeface="Arial" pitchFamily="34" charset="0"/>
                        <a:buNone/>
                      </a:pPr>
                      <a:endParaRPr lang="es-ES" sz="2400" b="1" dirty="0">
                        <a:latin typeface="Century Gothic" pitchFamily="34" charset="0"/>
                        <a:ea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b="1" dirty="0" smtClean="0"/>
              <a:t>1. El cerebro no siente dolor</a:t>
            </a:r>
            <a:endParaRPr lang="es-ES" dirty="0"/>
          </a:p>
        </p:txBody>
      </p:sp>
      <p:sp>
        <p:nvSpPr>
          <p:cNvPr id="3" name="2 Marcador de contenido"/>
          <p:cNvSpPr>
            <a:spLocks noGrp="1"/>
          </p:cNvSpPr>
          <p:nvPr>
            <p:ph sz="quarter" idx="1"/>
          </p:nvPr>
        </p:nvSpPr>
        <p:spPr>
          <a:xfrm>
            <a:off x="251520" y="1196752"/>
            <a:ext cx="8503920" cy="4572000"/>
          </a:xfrm>
        </p:spPr>
        <p:txBody>
          <a:bodyPr/>
          <a:lstStyle/>
          <a:p>
            <a:pPr algn="just">
              <a:buNone/>
            </a:pPr>
            <a:r>
              <a:rPr lang="es-MX" dirty="0" smtClean="0"/>
              <a:t> </a:t>
            </a:r>
            <a:br>
              <a:rPr lang="es-MX" dirty="0" smtClean="0"/>
            </a:br>
            <a:r>
              <a:rPr lang="es-MX" dirty="0" smtClean="0"/>
              <a:t>A pesar de que es el encargado de procesar las señales de dolor procedentes de otras partes del organismo, el propio cerebro, paradójicamente, no </a:t>
            </a:r>
            <a:r>
              <a:rPr lang="es-MX" dirty="0" smtClean="0"/>
              <a:t>experimenta dolor.</a:t>
            </a:r>
          </a:p>
          <a:p>
            <a:pPr algn="just">
              <a:buNone/>
            </a:pPr>
            <a:r>
              <a:rPr lang="es-MX" dirty="0" smtClean="0"/>
              <a:t/>
            </a:r>
            <a:br>
              <a:rPr lang="es-MX" dirty="0" smtClean="0"/>
            </a:br>
            <a:r>
              <a:rPr lang="es-MX" dirty="0" smtClean="0"/>
              <a:t/>
            </a:r>
            <a:br>
              <a:rPr lang="es-MX" dirty="0" smtClean="0"/>
            </a:br>
            <a:endParaRPr lang="es-ES" dirty="0"/>
          </a:p>
        </p:txBody>
      </p:sp>
      <p:pic>
        <p:nvPicPr>
          <p:cNvPr id="4" name="3 Imagen" descr="1262645957.jpg"/>
          <p:cNvPicPr>
            <a:picLocks noChangeAspect="1"/>
          </p:cNvPicPr>
          <p:nvPr/>
        </p:nvPicPr>
        <p:blipFill>
          <a:blip r:embed="rId2" cstate="print"/>
          <a:stretch>
            <a:fillRect/>
          </a:stretch>
        </p:blipFill>
        <p:spPr>
          <a:xfrm>
            <a:off x="4000496" y="3140968"/>
            <a:ext cx="4468826" cy="2971769"/>
          </a:xfrm>
          <a:prstGeom prst="rect">
            <a:avLst/>
          </a:prstGeom>
        </p:spPr>
      </p:pic>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1057260"/>
          </a:xfrm>
        </p:spPr>
        <p:txBody>
          <a:bodyPr>
            <a:normAutofit fontScale="90000"/>
          </a:bodyPr>
          <a:lstStyle/>
          <a:p>
            <a:r>
              <a:rPr lang="es-MX" b="1" dirty="0" smtClean="0"/>
              <a:t>2. El estrés disminuye el tamaño del cerebro</a:t>
            </a:r>
            <a:endParaRPr lang="es-ES" dirty="0"/>
          </a:p>
        </p:txBody>
      </p:sp>
      <p:sp>
        <p:nvSpPr>
          <p:cNvPr id="3" name="2 Marcador de contenido"/>
          <p:cNvSpPr>
            <a:spLocks noGrp="1"/>
          </p:cNvSpPr>
          <p:nvPr>
            <p:ph sz="quarter" idx="1"/>
          </p:nvPr>
        </p:nvSpPr>
        <p:spPr>
          <a:xfrm>
            <a:off x="301752" y="1785926"/>
            <a:ext cx="8503920" cy="4313122"/>
          </a:xfrm>
        </p:spPr>
        <p:txBody>
          <a:bodyPr/>
          <a:lstStyle/>
          <a:p>
            <a:pPr algn="just">
              <a:buNone/>
            </a:pPr>
            <a:r>
              <a:rPr lang="es-MX" dirty="0" smtClean="0"/>
              <a:t>Diferentes estudios han llegado a la conclusión de que el estrés afecta negativamente a nuestro cerebro, haciéndolo más pequeño</a:t>
            </a:r>
            <a:r>
              <a:rPr lang="es-MX" dirty="0" smtClean="0"/>
              <a:t>.</a:t>
            </a:r>
          </a:p>
          <a:p>
            <a:pPr algn="just">
              <a:buNone/>
            </a:pPr>
            <a:r>
              <a:rPr lang="es-MX" dirty="0" smtClean="0"/>
              <a:t/>
            </a:r>
            <a:br>
              <a:rPr lang="es-MX" dirty="0" smtClean="0"/>
            </a:br>
            <a:r>
              <a:rPr lang="es-MX" dirty="0" smtClean="0"/>
              <a:t/>
            </a:r>
            <a:br>
              <a:rPr lang="es-MX" dirty="0" smtClean="0"/>
            </a:br>
            <a:r>
              <a:rPr lang="es-MX" dirty="0" smtClean="0"/>
              <a:t/>
            </a:r>
            <a:br>
              <a:rPr lang="es-MX" dirty="0" smtClean="0"/>
            </a:br>
            <a:endParaRPr lang="es-ES" dirty="0"/>
          </a:p>
        </p:txBody>
      </p:sp>
      <p:pic>
        <p:nvPicPr>
          <p:cNvPr id="4" name="3 Imagen" descr="estres-trabajo.jpg"/>
          <p:cNvPicPr>
            <a:picLocks noChangeAspect="1"/>
          </p:cNvPicPr>
          <p:nvPr/>
        </p:nvPicPr>
        <p:blipFill>
          <a:blip r:embed="rId2" cstate="print"/>
          <a:stretch>
            <a:fillRect/>
          </a:stretch>
        </p:blipFill>
        <p:spPr>
          <a:xfrm>
            <a:off x="4671938" y="2736280"/>
            <a:ext cx="3500462" cy="3429024"/>
          </a:xfrm>
          <a:prstGeom prst="rect">
            <a:avLst/>
          </a:prstGeom>
        </p:spPr>
      </p:pic>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b="1" dirty="0" smtClean="0"/>
              <a:t>3. 15 vatios de potencia</a:t>
            </a:r>
            <a:endParaRPr lang="es-ES" dirty="0"/>
          </a:p>
        </p:txBody>
      </p:sp>
      <p:sp>
        <p:nvSpPr>
          <p:cNvPr id="3" name="2 Marcador de contenido"/>
          <p:cNvSpPr>
            <a:spLocks noGrp="1"/>
          </p:cNvSpPr>
          <p:nvPr>
            <p:ph sz="quarter" idx="1"/>
          </p:nvPr>
        </p:nvSpPr>
        <p:spPr/>
        <p:txBody>
          <a:bodyPr>
            <a:normAutofit fontScale="85000" lnSpcReduction="20000"/>
          </a:bodyPr>
          <a:lstStyle/>
          <a:p>
            <a:endParaRPr lang="es-MX" dirty="0" smtClean="0"/>
          </a:p>
          <a:p>
            <a:pPr algn="just">
              <a:buNone/>
            </a:pPr>
            <a:r>
              <a:rPr lang="es-MX" sz="3000" dirty="0" smtClean="0"/>
              <a:t>Un cerebro adulto consume en un día únicamente entre 250 y 300 kilocalorías, lo que supone una potencia de cerca de 15 vatios para un cerebro de unos 1.300 o 1.400 gramos (el peso medio del cerebro de un humano adulto). La energía que consume el cerebro equivale a dos plátanos grandes. Aunque esto no es mucho, en proporción a nuestro cuerpo sí lo es, ya que en total necesitamos 70 vatios para estar en pleno funcionamiento</a:t>
            </a:r>
            <a:r>
              <a:rPr lang="es-MX" sz="3000" dirty="0" smtClean="0"/>
              <a:t>.</a:t>
            </a:r>
          </a:p>
          <a:p>
            <a:pPr algn="just">
              <a:buNone/>
            </a:pPr>
            <a:r>
              <a:rPr lang="es-MX" dirty="0" smtClean="0"/>
              <a:t/>
            </a:r>
            <a:br>
              <a:rPr lang="es-MX" dirty="0" smtClean="0"/>
            </a:br>
            <a:r>
              <a:rPr lang="es-MX" dirty="0" smtClean="0"/>
              <a:t/>
            </a:r>
            <a:br>
              <a:rPr lang="es-MX" dirty="0" smtClean="0"/>
            </a:br>
            <a:r>
              <a:rPr lang="es-MX" dirty="0" smtClean="0"/>
              <a:t/>
            </a:r>
            <a:br>
              <a:rPr lang="es-MX" dirty="0" smtClean="0"/>
            </a:br>
            <a:endParaRPr lang="es-ES" dirty="0"/>
          </a:p>
        </p:txBody>
      </p:sp>
    </p:spTree>
  </p:cSld>
  <p:clrMapOvr>
    <a:masterClrMapping/>
  </p:clrMapOvr>
  <p:transition>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914384"/>
          </a:xfrm>
        </p:spPr>
        <p:txBody>
          <a:bodyPr>
            <a:normAutofit fontScale="90000"/>
          </a:bodyPr>
          <a:lstStyle/>
          <a:p>
            <a:r>
              <a:rPr lang="es-MX" b="1" dirty="0" smtClean="0"/>
              <a:t>4. Mil kilómetros de neuronas y neurogénesis eterna</a:t>
            </a:r>
            <a:endParaRPr lang="es-ES" dirty="0"/>
          </a:p>
        </p:txBody>
      </p:sp>
      <p:sp>
        <p:nvSpPr>
          <p:cNvPr id="3" name="2 Marcador de contenido"/>
          <p:cNvSpPr>
            <a:spLocks noGrp="1"/>
          </p:cNvSpPr>
          <p:nvPr>
            <p:ph sz="quarter" idx="1"/>
          </p:nvPr>
        </p:nvSpPr>
        <p:spPr>
          <a:xfrm>
            <a:off x="251520" y="1412776"/>
            <a:ext cx="8503920" cy="5142312"/>
          </a:xfrm>
        </p:spPr>
        <p:txBody>
          <a:bodyPr>
            <a:normAutofit/>
          </a:bodyPr>
          <a:lstStyle/>
          <a:p>
            <a:pPr algn="just">
              <a:buNone/>
            </a:pPr>
            <a:r>
              <a:rPr lang="es-MX" dirty="0" smtClean="0"/>
              <a:t>Se </a:t>
            </a:r>
            <a:r>
              <a:rPr lang="es-MX" dirty="0" smtClean="0"/>
              <a:t>estima que el cerebro humano contiene casi 100.000 millones de neuronas. Si las colocáramos en fila india, formarían una línea que mediría la friolera de 1.000 kilómetros. </a:t>
            </a:r>
            <a:endParaRPr lang="es-MX" dirty="0" smtClean="0"/>
          </a:p>
          <a:p>
            <a:pPr algn="just">
              <a:buNone/>
            </a:pPr>
            <a:r>
              <a:rPr lang="es-MX" dirty="0" smtClean="0"/>
              <a:t>Además</a:t>
            </a:r>
            <a:r>
              <a:rPr lang="es-MX" dirty="0" smtClean="0"/>
              <a:t>, se sabe que el cerebro sigue generando neuronas hasta el día de nuestra muerte. El ejercicio físico estimula la creación de neuronas</a:t>
            </a:r>
            <a:r>
              <a:rPr lang="es-MX" dirty="0" smtClean="0"/>
              <a:t>.</a:t>
            </a:r>
            <a:br>
              <a:rPr lang="es-MX" dirty="0" smtClean="0"/>
            </a:br>
            <a:r>
              <a:rPr lang="es-MX" dirty="0" smtClean="0"/>
              <a:t/>
            </a:r>
            <a:br>
              <a:rPr lang="es-MX" dirty="0" smtClean="0"/>
            </a:br>
            <a:r>
              <a:rPr lang="es-MX" dirty="0" smtClean="0"/>
              <a:t/>
            </a:r>
            <a:br>
              <a:rPr lang="es-MX" dirty="0" smtClean="0"/>
            </a:br>
            <a:endParaRPr lang="es-ES" dirty="0"/>
          </a:p>
        </p:txBody>
      </p:sp>
      <p:pic>
        <p:nvPicPr>
          <p:cNvPr id="4" name="3 Imagen" descr="descarga (3).jpg"/>
          <p:cNvPicPr>
            <a:picLocks noChangeAspect="1"/>
          </p:cNvPicPr>
          <p:nvPr/>
        </p:nvPicPr>
        <p:blipFill>
          <a:blip r:embed="rId2" cstate="print"/>
          <a:stretch>
            <a:fillRect/>
          </a:stretch>
        </p:blipFill>
        <p:spPr>
          <a:xfrm>
            <a:off x="2771800" y="4509120"/>
            <a:ext cx="4039958" cy="1919858"/>
          </a:xfrm>
          <a:prstGeom prst="rect">
            <a:avLst/>
          </a:prstGeom>
        </p:spPr>
      </p:pic>
    </p:spTree>
  </p:cSld>
  <p:clrMapOvr>
    <a:masterClrMapping/>
  </p:clrMapOvr>
  <p:transition>
    <p:pull dir="l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b="1" dirty="0" smtClean="0"/>
              <a:t>5. Desconexión y transformación</a:t>
            </a:r>
            <a:endParaRPr lang="es-ES" dirty="0"/>
          </a:p>
        </p:txBody>
      </p:sp>
      <p:sp>
        <p:nvSpPr>
          <p:cNvPr id="3" name="2 Marcador de contenido"/>
          <p:cNvSpPr>
            <a:spLocks noGrp="1"/>
          </p:cNvSpPr>
          <p:nvPr>
            <p:ph sz="quarter" idx="1"/>
          </p:nvPr>
        </p:nvSpPr>
        <p:spPr>
          <a:xfrm>
            <a:off x="301752" y="1527048"/>
            <a:ext cx="8503920" cy="5116662"/>
          </a:xfrm>
        </p:spPr>
        <p:txBody>
          <a:bodyPr>
            <a:noAutofit/>
          </a:bodyPr>
          <a:lstStyle/>
          <a:p>
            <a:pPr algn="just">
              <a:buNone/>
            </a:pPr>
            <a:r>
              <a:rPr lang="es-MX" sz="2400" dirty="0" smtClean="0"/>
              <a:t>Los </a:t>
            </a:r>
            <a:r>
              <a:rPr lang="es-MX" sz="2400" dirty="0" smtClean="0"/>
              <a:t>bebés desconectan los enlaces neuronales que no necesitan, es decir, desechan aquellas conexiones que no utilizan en sus dos primeros años de vida.</a:t>
            </a:r>
            <a:br>
              <a:rPr lang="es-MX" sz="2400" dirty="0" smtClean="0"/>
            </a:br>
            <a:r>
              <a:rPr lang="es-MX" sz="2400" dirty="0" smtClean="0"/>
              <a:t>Mientras tanto, se sabe que durante la adolescencia el ser humano cambia no </a:t>
            </a:r>
            <a:r>
              <a:rPr lang="es-MX" sz="2400" dirty="0" smtClean="0"/>
              <a:t>sólo </a:t>
            </a:r>
            <a:r>
              <a:rPr lang="es-MX" sz="2400" dirty="0" smtClean="0"/>
              <a:t>de aspecto físico, sino también de forma de pensar, porque la estructura del cerebro cambia por completo.</a:t>
            </a:r>
          </a:p>
          <a:p>
            <a:pPr algn="just" fontAlgn="base"/>
            <a:endParaRPr lang="es-MX" sz="1800" b="1" dirty="0" smtClean="0"/>
          </a:p>
          <a:p>
            <a:pPr algn="just" fontAlgn="base">
              <a:buNone/>
            </a:pPr>
            <a:r>
              <a:rPr lang="es-MX" sz="1800" dirty="0" smtClean="0"/>
              <a:t/>
            </a:r>
            <a:br>
              <a:rPr lang="es-MX" sz="1800" dirty="0" smtClean="0"/>
            </a:br>
            <a:r>
              <a:rPr lang="es-MX" sz="1800" dirty="0" smtClean="0"/>
              <a:t/>
            </a:r>
            <a:br>
              <a:rPr lang="es-MX" sz="1800" dirty="0" smtClean="0"/>
            </a:br>
            <a:r>
              <a:rPr lang="es-MX" sz="1800" dirty="0" smtClean="0"/>
              <a:t/>
            </a:r>
            <a:br>
              <a:rPr lang="es-MX" sz="1800" dirty="0" smtClean="0"/>
            </a:br>
            <a:endParaRPr lang="es-ES" sz="1800" dirty="0"/>
          </a:p>
        </p:txBody>
      </p:sp>
      <p:pic>
        <p:nvPicPr>
          <p:cNvPr id="7170" name="Picture 2" descr="http://img.bebesymas.com/mente%20beb%C3%A9.jpg"/>
          <p:cNvPicPr>
            <a:picLocks noChangeAspect="1" noChangeArrowheads="1"/>
          </p:cNvPicPr>
          <p:nvPr/>
        </p:nvPicPr>
        <p:blipFill>
          <a:blip r:embed="rId2" cstate="print"/>
          <a:srcRect/>
          <a:stretch>
            <a:fillRect/>
          </a:stretch>
        </p:blipFill>
        <p:spPr bwMode="auto">
          <a:xfrm>
            <a:off x="3347864" y="3933056"/>
            <a:ext cx="2448272" cy="2679702"/>
          </a:xfrm>
          <a:prstGeom prst="rect">
            <a:avLst/>
          </a:prstGeom>
          <a:noFill/>
        </p:spPr>
      </p:pic>
    </p:spTree>
  </p:cSld>
  <p:clrMapOvr>
    <a:masterClrMapping/>
  </p:clrMapOvr>
  <p:transition>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534400" cy="758952"/>
          </a:xfrm>
        </p:spPr>
        <p:txBody>
          <a:bodyPr>
            <a:normAutofit fontScale="90000"/>
          </a:bodyPr>
          <a:lstStyle/>
          <a:p>
            <a:r>
              <a:rPr lang="es-MX" sz="3600" b="1" dirty="0" smtClean="0"/>
              <a:t>6. Activo por la noche y creativo cuando está </a:t>
            </a:r>
            <a:r>
              <a:rPr lang="es-MX" sz="3600" b="1" dirty="0" smtClean="0"/>
              <a:t>cansado</a:t>
            </a:r>
            <a:endParaRPr lang="es-ES" dirty="0"/>
          </a:p>
        </p:txBody>
      </p:sp>
      <p:sp>
        <p:nvSpPr>
          <p:cNvPr id="3" name="2 Marcador de contenido"/>
          <p:cNvSpPr>
            <a:spLocks noGrp="1"/>
          </p:cNvSpPr>
          <p:nvPr>
            <p:ph sz="quarter" idx="1"/>
          </p:nvPr>
        </p:nvSpPr>
        <p:spPr/>
        <p:txBody>
          <a:bodyPr>
            <a:normAutofit fontScale="92500" lnSpcReduction="20000"/>
          </a:bodyPr>
          <a:lstStyle/>
          <a:p>
            <a:pPr algn="just" fontAlgn="base">
              <a:buNone/>
            </a:pPr>
            <a:r>
              <a:rPr lang="es-MX" sz="2800" dirty="0" smtClean="0"/>
              <a:t>Cuando </a:t>
            </a:r>
            <a:r>
              <a:rPr lang="es-MX" sz="2800" dirty="0" smtClean="0"/>
              <a:t>el resto del cuerpo disminuye su actividad, que alcanza un nivel mínimo durante las horas de sueño, el cerebro incrementa la suya, de manera que incluso es mayor cuando dormimos que cuando estamos despiertos. Eso sí, la actividad desarrollada durante la vigilia y la que tiene lugar durante el sueño se origina en lugares distintos del </a:t>
            </a:r>
            <a:r>
              <a:rPr lang="es-MX" sz="2800" dirty="0" smtClean="0"/>
              <a:t>cerebro.</a:t>
            </a:r>
          </a:p>
          <a:p>
            <a:pPr algn="just" fontAlgn="base">
              <a:buNone/>
            </a:pPr>
            <a:endParaRPr lang="es-MX" sz="2800" dirty="0" smtClean="0"/>
          </a:p>
          <a:p>
            <a:pPr algn="just" fontAlgn="base">
              <a:buNone/>
            </a:pPr>
            <a:r>
              <a:rPr lang="es-MX" sz="2800" dirty="0" smtClean="0"/>
              <a:t>Y </a:t>
            </a:r>
            <a:r>
              <a:rPr lang="es-MX" sz="2800" dirty="0" smtClean="0"/>
              <a:t>lo que es más sorprendente: el cerebro es más creativo cuando está cansado</a:t>
            </a:r>
            <a:r>
              <a:rPr lang="es-MX" sz="2800" dirty="0" smtClean="0"/>
              <a:t>.</a:t>
            </a:r>
          </a:p>
          <a:p>
            <a:pPr algn="just" fontAlgn="base">
              <a:buNone/>
            </a:pPr>
            <a:r>
              <a:rPr lang="es-MX" sz="2800" dirty="0" smtClean="0"/>
              <a:t/>
            </a:r>
            <a:br>
              <a:rPr lang="es-MX" sz="2800" dirty="0" smtClean="0"/>
            </a:br>
            <a:r>
              <a:rPr lang="es-MX" sz="2800" dirty="0" smtClean="0"/>
              <a:t/>
            </a:r>
            <a:br>
              <a:rPr lang="es-MX" sz="2800" dirty="0" smtClean="0"/>
            </a:br>
            <a:endParaRPr lang="es-E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erebro_genero.jpg"/>
          <p:cNvPicPr>
            <a:picLocks noChangeAspect="1"/>
          </p:cNvPicPr>
          <p:nvPr/>
        </p:nvPicPr>
        <p:blipFill>
          <a:blip r:embed="rId2" cstate="print"/>
          <a:stretch>
            <a:fillRect/>
          </a:stretch>
        </p:blipFill>
        <p:spPr>
          <a:xfrm>
            <a:off x="5580112" y="1556792"/>
            <a:ext cx="2929182" cy="4376542"/>
          </a:xfrm>
          <a:prstGeom prst="rect">
            <a:avLst/>
          </a:prstGeom>
        </p:spPr>
      </p:pic>
      <p:sp>
        <p:nvSpPr>
          <p:cNvPr id="2" name="1 Título"/>
          <p:cNvSpPr>
            <a:spLocks noGrp="1"/>
          </p:cNvSpPr>
          <p:nvPr>
            <p:ph type="title"/>
          </p:nvPr>
        </p:nvSpPr>
        <p:spPr/>
        <p:txBody>
          <a:bodyPr>
            <a:normAutofit/>
          </a:bodyPr>
          <a:lstStyle/>
          <a:p>
            <a:r>
              <a:rPr lang="es-MX" b="1" dirty="0" smtClean="0"/>
              <a:t>7. Tiene género</a:t>
            </a:r>
            <a:endParaRPr lang="es-ES" dirty="0"/>
          </a:p>
        </p:txBody>
      </p:sp>
      <p:sp>
        <p:nvSpPr>
          <p:cNvPr id="3" name="2 Marcador de contenido"/>
          <p:cNvSpPr>
            <a:spLocks noGrp="1"/>
          </p:cNvSpPr>
          <p:nvPr>
            <p:ph sz="quarter" idx="1"/>
          </p:nvPr>
        </p:nvSpPr>
        <p:spPr>
          <a:xfrm>
            <a:off x="107504" y="1412776"/>
            <a:ext cx="5112568" cy="5256584"/>
          </a:xfrm>
        </p:spPr>
        <p:txBody>
          <a:bodyPr>
            <a:normAutofit fontScale="62500" lnSpcReduction="20000"/>
          </a:bodyPr>
          <a:lstStyle/>
          <a:p>
            <a:pPr algn="just">
              <a:buNone/>
            </a:pPr>
            <a:r>
              <a:rPr lang="es-MX" sz="3800" dirty="0" smtClean="0"/>
              <a:t>No </a:t>
            </a:r>
            <a:r>
              <a:rPr lang="es-MX" sz="3800" dirty="0" smtClean="0"/>
              <a:t>es ningún secreto que hombres y mujeres somos diferentes, pero los cerebros masculinos y femeninos también funcionan de manera distinta</a:t>
            </a:r>
            <a:r>
              <a:rPr lang="es-MX" sz="3800" dirty="0" smtClean="0"/>
              <a:t>.</a:t>
            </a:r>
          </a:p>
          <a:p>
            <a:pPr algn="just">
              <a:buNone/>
            </a:pPr>
            <a:r>
              <a:rPr lang="es-MX" sz="3800" dirty="0" smtClean="0"/>
              <a:t>De </a:t>
            </a:r>
            <a:r>
              <a:rPr lang="es-MX" sz="3800" dirty="0" smtClean="0"/>
              <a:t>hecho, hombres y mujeres se orientan de manera distinta en el espacio, y una mujer necesita más referencias en un trayecto. Por ejemplo, mientras que la mayoría de hombres hablarán de girar a la derecha a 500 metros y a la izquierda a los 1.000, en general las mujeres preferirán girar a la derecha a la altura de la casa roja y a la izquierda donde hay un puesto de flores</a:t>
            </a:r>
            <a:r>
              <a:rPr lang="es-MX" sz="3800" dirty="0" smtClean="0"/>
              <a:t>.</a:t>
            </a:r>
            <a:endParaRPr lang="es-ES" dirty="0"/>
          </a:p>
        </p:txBody>
      </p:sp>
    </p:spTree>
  </p:cSld>
  <p:clrMapOvr>
    <a:masterClrMapping/>
  </p:clrMapOvr>
  <p:transition>
    <p:pull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914384"/>
          </a:xfrm>
        </p:spPr>
        <p:txBody>
          <a:bodyPr>
            <a:normAutofit fontScale="90000"/>
          </a:bodyPr>
          <a:lstStyle/>
          <a:p>
            <a:r>
              <a:rPr lang="es-MX" b="1" dirty="0" smtClean="0"/>
              <a:t>8. La información viaja a distinta velocidad</a:t>
            </a:r>
            <a:endParaRPr lang="es-ES" dirty="0"/>
          </a:p>
        </p:txBody>
      </p:sp>
      <p:sp>
        <p:nvSpPr>
          <p:cNvPr id="3" name="2 Marcador de contenido"/>
          <p:cNvSpPr>
            <a:spLocks noGrp="1"/>
          </p:cNvSpPr>
          <p:nvPr>
            <p:ph sz="quarter" idx="1"/>
          </p:nvPr>
        </p:nvSpPr>
        <p:spPr/>
        <p:txBody>
          <a:bodyPr>
            <a:normAutofit lnSpcReduction="10000"/>
          </a:bodyPr>
          <a:lstStyle/>
          <a:p>
            <a:pPr algn="just" fontAlgn="base">
              <a:buNone/>
            </a:pPr>
            <a:r>
              <a:rPr lang="es-MX" dirty="0" smtClean="0"/>
              <a:t>Las neuronas en el cerebro están dispuestas de varias formas diferentes, y la información viaja a través de ellas a distintas velocidades. Esta es la razón por la que a veces podemos acceder instantáneamente a algo almacenado en el cerebro, mientras que en otras ocasiones necesitamos un poco más de tiempo para recordar</a:t>
            </a:r>
            <a:r>
              <a:rPr lang="es-MX" dirty="0" smtClean="0"/>
              <a:t>.</a:t>
            </a:r>
          </a:p>
          <a:p>
            <a:pPr algn="just" fontAlgn="base">
              <a:buNone/>
            </a:pPr>
            <a:r>
              <a:rPr lang="es-MX" dirty="0" smtClean="0"/>
              <a:t/>
            </a:r>
            <a:br>
              <a:rPr lang="es-MX" dirty="0" smtClean="0"/>
            </a:br>
            <a:endParaRPr lang="es-MX" dirty="0" smtClean="0"/>
          </a:p>
          <a:p>
            <a:pPr fontAlgn="base">
              <a:buNone/>
            </a:pPr>
            <a:r>
              <a:rPr lang="es-MX" dirty="0" smtClean="0"/>
              <a:t/>
            </a:r>
            <a:br>
              <a:rPr lang="es-MX" dirty="0" smtClean="0"/>
            </a:br>
            <a:endParaRPr lang="es-ES" dirty="0"/>
          </a:p>
        </p:txBody>
      </p:sp>
      <p:sp>
        <p:nvSpPr>
          <p:cNvPr id="5122" name="AutoShape 2" descr="data:image/jpeg;base64,/9j/4AAQSkZJRgABAQAAAQABAAD/2wCEAAkGBxISEhQUExQWFRUXGBYXGBgVFBgXGBoaFxoWGBkaGhoYHCggHBolHBQVITEhJSkrLi4uHSAzODMsNygtLisBCgoKDg0OGxAQGywkICQ0LCwvLCwsLCwsLC0sLCwsLCwvNDcsLCwsLCwsLCwsLCwsLCwsLCwsLCwsLCwsLCwsLP/AABEIANgA6QMBIgACEQEDEQH/xAAbAAEAAwEBAQEAAAAAAAAAAAAABAUGAwECB//EAEIQAAEDAgMEBwQHBgYDAQAAAAEAAhEDIQQSMQVBUWEGEyIycYGRQqGxwSNSYnLR4fAUFSRDgpIHM1Oy4vE0k8IW/8QAGQEBAAMBAQAAAAAAAAAAAAAAAAIDBAEF/8QAKBEAAgICAgICAQMFAAAAAAAAAAECEQMSITEEQRNRIhQyYXGRobHR/9oADAMBAAIRAxEAPwD8NREQBERAEREAREQBERAEREARF7CA8RWOy9i18Qfo2SPrGzR57/JX+G6PYSnPXVesLQS5tOzRyJG/lIPJSjFy6ONpdmPUmjgKr+7Te77rHH4BamttlmHcW0cNTbGjj2iRuM6+9cqnSCvUAisKeojKAJ11g7vBXR8abI7oo27CxR/kVP7CPivl+xcSNaFX/wBbj8ArN20cburOf9xwd8F80tuYtroNV4N7O47tQp/pJfZ3dFHVouaYc0tPMEfFc1tNi9Ia1SoynVLXteYJcwWsYJi0THvV3X6M0KvfpNY761M5QZ0MaT5KD8XIuUrIvLFOmz8wRavaHQ14k0HipHsmGvHyPuWYr0XMcWuaWuGoIg+hVDTXDJpp9HNERcOhERAEREAREQBERAEREAREQBERAERdMPQc9wawFziYAG9AeUqZcQ1oJJsABJPgtds7o5ToNFTFXdqKQP8Au4+Gnirno/sWjhGF1So0ViBJ1idzR89654lj6j3ZnZg0GOVon4Ld43iPJzLoy5vIUOEMe2rkmsOoogdlrHCXDcGgfOyzuJxYLYYAxm5sTfeSYuYt5rptXEPeKbS4mLX3RYT5KnrVZ8Ny3OMYKoorx3Llk+oS6mDLZYcpNoymY3WgyFwpDMCBUbMSAWxccyI0nVWvRDAjEVhROlSx+IPkVI6X9Fqmzq7Q+CLEEaEHX3SsSzx+TRnpPxqhsjP02XE1mNP9WvAlrfyU7APeHR+0U27jnLnNndfKbeCpn0yHFu8Ej0QncNFoujM4po21DGU5AzMe4HVgiXcpsQtNgNv5j1TmNZMAG8SF+fdFaIfWBd3Kf0jjMQG7p5yrnHbao1aplzgJ740tpH5q+Mt1yefkx6y4tn1tnCOc7M1zmPDiGkTM843L5c11VuTGUw8bqrCA9viNT5eigdKcbUztLS5rco0Jud5PCYlUBxD/AKzv7iq80IS7RfgU1Hsl7c6PPw/bHbpHR43ToHDd46KlIWi2TtmpSMO+kY7vMdcEaWnQrzb2xGhvX4e9E6jfTPA8vgvKyY9GbVdGdRekLxVHQiIgCIiAIiIAiIgCIiAIiID0BbDA0RgaIe4A4mqOyD7DeJ5/9biq7ongGlzq9X/KojN4u3D5+nFc9oYx1ao6o7U7uA3BX4ceztlc5Uidgq9SoXE9oC7tAbmPVXA2jFNxcBlaMpjvTzWbwuIyNcd5sOWsn3he7OeXCrT1zsJ82gn5levHLSRhli2ssDtPDVGnO1zXCe1uINhpoVWVdlhwzUageOEQQq+q7cPM8T+C5seQZBg8lXLLfaNMcWv7WWmxce/D1WvFnNMrYdMNunHUA91yy3kfzlYX9tzf5jcx+sLO89x+PNW+waoJczvNcPLmORv7ljn4ylPdHoY/K1hq1yVGKMw/6zYP3h2SfSD5phNn1ak5GOdGsCY8VOr7PdFSmLupuzAA3LXQDb+w+qk4LpBUw1GpQpOH0gioQJ/pB+J3+V7su6S1RTh+OTezIYq9W00gZmTUI3wDDRxAufEqGRBXlMySeR/D5r7NxO8WPy/BTi/szySTdFo/G9ZSDH9ogdk6Ogd5k7x7QnSOarP2Y5o14c5uI8ZCUp3agyP16LWbL2SAG1a006YEge2RwaDoODo0tB1Ucs6XBb48E3z0WfQz/DurixnJDWDeeP5Lnt52H2dUNBgNWTFUz2Y0IDdN/ny0UzF/4l1GUTRw7RTZECBeOe+/FfnmJxhqVMzzJJkzyufgvNhHJOdyPRyKMYNPr6/6ffSXZAoPDmXo1LsPDi0+CpFquj9cV2PwlU2fLqZ+q/U/j68VmsTQcxzmOEOaSCOYScNXRgOSIigAiIgCIiAIiIAiIgC9AXit+imE63E0wdAc58G3+MBAXO2B1FClhhrHWVObjoPWfQKiWk2lXwNWoX1HYgOdvZ1bmRoDcTFtFDGwDUk4eqysOAOSp/a7f5r1McNYpGWUrdlS86D9XUnYtMurU4iczRfQ5jBHpKku6N4z/QePHKPSTdQsThqtJwYWua/WIMyeHG0ac12SdcEoa3ycNq4A0Kr6btWOc0wZ0MfJQoVntGi/NLgQXAEyCLkCdecrkNn1Mubq35RvymPWFxRlXJZKcb46IMKXgXuY5rm3dIgcb/oea59WrHCYFznim2zyIJ+o0d7zM++N67FOyLmq5NMzCh1RtXKCyowhx1OhGW3P5LPYvYVcVCxrC5vsk2t4ngt90Z2a6nSbTcCWg5s8Q2/6CtOkOFmnnZ7MAe4fmtbS6Zgjlkm3E/Jamzn0y4ObHZPPhwUnY+xa1fuN7BMFzjA9fwWoFIOzZtY/D8V9YbF5GdW6wbdp04yDHjKj8SslLyJV0fWC2RhsE01HOFWoPbI+jbO5rfadNhKyu0tuOxFWXEhh0E3H2yfrfKy5bY2scS6AcrB/lt0038JPuVbiBH9QB9QDA81nnT4XRrwbR/KXf+j7xLzJdoQYPje/gYXzTplwOUdog25DUgfLx8vA+2bhZw4jd+HounUuzg05MRB4Rx81xRLXJvs44cPa4OYDmaQRAOoV30zwwd1WJaIFQAO++PyEeS0mxWGuwZnkPsxzoBAm4gHW4Tbuy/4atS1yAOaRvLAJifA+pUfKwrTZeijHmbnq0fmaIi8w1BERAEREARF7CA8RfTGEmACTwFyrLD9H8U/u0KkcXNyj1dC6k30cbS7KtaXoiMlPFVvq08oPN0/gFGPRXEjUMHjVZ+KtcPs91HA4hry2XvYJDg4QC3ePNWQxy2Vo5vF9MoKZzNLd7RLfAd4el/IrnSqFpkGCNCLG/wCivW5qbgYIIgiRH6CmbawYYWvZenUGZvKfZ8rr0tWVWro5UhUrEF5e9rbmSXQ0XOuik4fpFiactZUIbJIEnszuHAclKwW16mGwj6bY/iQZkXyNMA8pIP8Aas9Kjjc7dl2SGPVVybfB9MqoYw1AH94TlEiI48iFYf8A7k7wHjgW/msJSdNMjg4H+4R/8hdqAnXT9WV6ZinjRrjX2fWLXGk6jUOmUiCeKtKexaGHpvdRlznNu52okrAVakmVYbM2tVackktNoPNSTplUoto/Qv3o1tJjAATGs2suv71ZUpFrLnRwOoNv15LH4VriLaXudBOscVIwP0DnuYZJEfirni4syLIlKiW7CEGZG8QoOMwpykm/D9cFaVsS0ATqb+Ci4sZW5pMFdSK3OXZ+f/u2oDdpjW1/gvcQbAmTMyCIvr5a+iu6vSdoALaIJ0kmNOIGqju251gOajTdAkCCDqBqDzWPTGumerDJmf7of5KrD1GzZoE65iSI3/qCp2Bw1StUc2ctMDM53da1uodbfw/7XlGpRfmOR1MAXIeIE7hLZJ1svHY1r2imM7WjQAgknidJPLxhEi1tv0W+Ix9Jz6dGgHZAIDie9EyeZKl7M2kz9obRbmykOa+XEguibDyhUGAqMY4EGo7UicoEwfG6nbJrNFemQ03eBOc77XEc13I28bRSoJTT5Mti6OR72fVc5voSPkuKs+ktPLiqw+2T63+arF4puCIiAIi+qbC4gASSQAOJOgQH1Qoue4NaC5xsABJK1mE6N0aDQ/GPvr1TD/ucPgPVTKFJmzqV4diXi5F8s+w358T5La7C6EMAdUxbmuqBuepm7QpyJDWtNibi/Fa8eJLvsy5c9ddGa2DUq4kuZgKDKbG2dUIgDkTq48rrridgYnOTXxEUxqW2J5CbDxPop+w+kH7NislIjIS6Wnu/kStn0mwNCvTY4jsvaHROn6utijq6Zjnlado/NthdGaeOrGiyWOFy99Yns/WAtK69JujbsHh6lAAk5muBJnNdozcN25R6Gz3jHMp4Wo5rps4atHteUKdtupVq08TTqPFTq4AeBF2nMR7lHJGnf9C7HJ7cMyGB2bUcWtqMzMk3Dmy2eBnkLFbU7EoMwjc4zFumaIkctN40lYRjXtu0nyM/BazDUM9KlUJlsRDj7W+Bwla40V5XIqcbsUVILQc0AATbw5b1VY7Y4ox1uVhOjRUa93jlYTHnC1O2n/QzTeA54IgG40III8Cs3gdhVKhzPm95Jkn4qrIq5L/Gm5cSZzwNGi7M1rajiRxAFiDz5qazCsmMmW0DMSTflOq2fQfA4ajVHW5AN5Jn3CYVR/iXtDDuxMYYzpJAiSNwGsLzv1E/l1rg9b4Mbg3ZRudTpAgubP2YJ9G6eaj/ALyaB3I8XEn0EKKXscYjtga6ieW4woRbvd+ZXoLI6PLlgi3yanow7r3uzaCN9h8ty0JwrC4hs23zZUH+Hgz1agI7AZJHqvvpftfJ9FTMEwXRuG4eJV8J0rZiz4nKWkDvtOtBAEXIaOJJ0Hipmym9ezKDmBFov6LO7O2rTqinTqjK5r2va7cXAzB4Too+xdq1cDiDOgPaHLcR6hcllV8dEsfjvWn2is2tgn0ajmPaWwbTwXxg6UmXWZoT47hxK/U9vvw20cG6oyDUbDrWdzC/K3vLyBoNABoP1xWdxpm3HPZUzvinSANBJIG7hc/W4lRgIPNSavacRxgj0+am0tj1DR691qQOXNvnWBxPL4KMpxj2WxhKfRwwgJktubAjzufCAbqbstrRXpgXOds/V13cfFVz8VlaQwANJHMuiZzHzFtyndHaebF0iLic3hDZg+oXZyqLK1HkrulR/i633vkFUqZtirnr1XcajyPCTHuUNeQaAiIgC03QzDtaamJf3aQ7M/XdMegn1CzQX6F0b2WHtwtBw+jP8RX+7Ihp8ey3zKtxRuRXldRJ2yNhGsBWrNBq1e1TFSQyjSH81/2nHujh4q/6J4JrTiX16zhQcw08zjJe6QSWA7hESpW3toDE0qppkANlpyiIgWAjguNfZVPEYWnNSAxjYYHQTa/zXpxhUaPLlkcnyZw4FtXEtw+EByucCTq4tBmXFWXTvF1aVRraT+zSaG8iRr5TK6dDctEVC2cxL25jqADET4L3pBRFWm7jdWU7Obck3YmEGEwVXGVP/IqiBaMoOgA95PgqLZOIYcPkPerVHuM8MpHwlKu031sJ9J/LGT00To9h2h1HrB2Q13kSDHxVc4WmWQlq7M1VwbGHt6zF53GLAXXfF4rKzJmLg2wbMAX/ABlffSDC9XX6zcWl4+82B8S0qmrOsRr3R52n3qyOS4pk3j55O+Gx+R4LqYLJ7WsxyM6qdi6pBy9YToWHcWkSDbjwi11SRG+Oe/8ApG/xUqlVe5uTKZHdk3IkktncZJIHiuZHZbjjq7R3FOoJvHGDPuF/VVe1a0vdltMZnHwFvy1XZhMSQRuFxPkVxxj6od2gHjdIDv8AkFTGKTNPySfbOOBeA63DU67vRR8pJPiVPwNSkXXpuaYuWPsLi+V4P+4Lx2GpmclYE3kVGGmfIy5vqQpLs42afojiWYbCYiu72iKbOJIE/NY3E1XPc5zjLnEk+audrU3soYenBytaajiBLc1Qk94Ws0D1VMGypyfFFMFy5HmCH0lP77fiFb7ap73CXU3upOHEAu6txjdE+i6dHNlPdVp1MksBDiTvg7h4jVStrUXHE1SWEsqQHNbruII3SDceiioy1s5LIt0voqNi7Xq0avWN7QjK5nslv1eQ4Ky2lsZp/iMPL6D5sLupuM9hwHPQjVfVHo3kDqmJqBtFumXV3COZ4XK+MF0jNB00abW0u6WOv1jd+c+HpO9cVxVSG6k7gV7qbWDt3cPYaf8Ae7lcwL+CjYvHVHAAuOXUNFmg6GArjH7Mp1Qa2Du0XfRJ+kp8YHtM5hUr6UscB7JzD7roB9Oz6lRlXsvxOS5RwL4A8yfWPktD0ZdkFevEdXSA5FzgCPO3vWbqnTwC0O1T1GBp0tH1iHvH2WgR8G+9U55VEkjLErxEWAmEREB2wlA1HsYNXOa31ML9HOLyCu5muZlMD7LAYjzd7liOi7ZxVLkSf7WuPyWnwVWH1Gu39oeI193wW3xF7MvkfRb7DxeWgabhlEl1Qutd2gjeVLwWPb1YEi1uG+3uhZ522BnAeMzQ0geO4njvXLE4lj+0DDuK3qSMbxl2x1T6fqmw0P1zRdwCi4fHV3NLXOawCxe75cSoOD225jHMIJBdmtxiFbbP2EyrTNfEVurbNqTe8Rz4Jsd1rs4YrHMNBuGoBziSS5xF3E8ANArXAdH8S+mwVajaTYA4utx4LphtrYeg09RTa37TruPqqXEbXqVH2c5zjuao0/Y/oTdq7NYabqDHmo5naBOpgyR4fksQ6uGSDdxuTFh4DjzWzwuDfmD3vawzNzJVJ0p2W0ONamWuY4meAdx8Dbz8VU/wdemaMTUl/KM917ZmSTzv8l63FXsb8pXEU3CZHz9VL2T2KrXEA5e1BHssuSfT3pJ8GqEVaTOuNq2HFolwg6ugz4aKPUrNOYE238vz5L7x+ONas6qQAXEuMCBeZ8ty54to1aOzOmsOm4Plpy81yL4tnZpKVLo+TWDeY3Tf32XzgcN11RrGmC47+GpM8hJXlIcgRvkwPgrSiRSw7qwHaqTTZbQe27w3SpxZVPhEfGY5/XOfTc5rQYaQYGVoytncRAFlIZtKi8tFek0uJEvpDqyQY7zRZ1xOgKq8PSeRNg37UBnnNj4K32J1fWRTBqVIJLzZjQNYm66nbITSjE3WxXUW0S60iwBvcaQOP4qDtatSdBDiH2cJbqRqOVlR4bpBRBayxbIzEdm+/U6c1cbf2zTw7g4NzSG5AOdzcrSpLuzz3CaVa8szvSKpVrktiAztMDXS1wOp+8NfCVQvou3CQLCL/BaOptujVOc4cufqwCpkcOG7tDlqqfG0cPNs9IkA9oZ2X8Ic28iIKzTScrs24U4xUaoh0nPpuDgXMI0IkHyK/R+h+waO02PL3tZWDSJAAzeIFp5j81+esw1T2HNcPs1G/AkH3KXs7G4qlUaG52vJgCInks3kY5Sj+LPR8fJGPDJlPo24Yt1Kp3aRJed0N/GPiqTpDtL9orueO73WfdGnrc+a0fS7azqdPqM2aq8A1nb43NkfqPFYlY5TcuzmRpy4CIigQCIiAnbGxnU1Wv3CQfMEfNaOpj2vdIBa9t7XHIysxs3Avr1G02CXOMeG8k8gJK/RqWEbRLerqFvZFN8sD2vyj6p0Gulgtvi3T+jNn1T/AJM5Uqtdd7YPFuh8lycaQ+sf6fxK0LdiF8mwaOGhPLkuWJ2YAtbTKFJFXsWvTdXaC0wL3iLK96QYsVXfRjKLABZquRTeHDdr4GxVjRqOMFsPHEX9eC5jf2Jrmz1lGk3vy48zAVhQ2k8CKNKByb81AeXE9wk+C4VK7ycuaOQ/JT6IVZLzw+cSHRwaYt4rQvwFGmycuRrxJY4uc4tIsSNAqfo7RHWNqVMxZTOZwIsSGuLRfm0Fc9pYh1dznFzjm7WsDWHDyPuhRktuGdXDtFVtTYrqcOpy5p7rgTYcD9rgT8QuNAdVh6stHW1MrZ3hkgn1MK92S+q0kEZmH2d3ku+1MIHg1Gguyi7IvbQAeCjCo8T/ALlzyOX7TDhjiLNtxy5Qdd9rLuXsaTq6e8BdvEGd53+KjYx73EGpLQdG3sOQ4c1Z7K2xSw4fFFtVz2ZWuqAHLukN0myhkeq/FWa8UVJ/m6IDME+rUDGky4gNkANvAEX+CtukGIoh7WMIcKIFNodIaMtnG3eJNzuUfo/Vg1cS7+Swlp4veC1o8pc7+lVApufLrADe4gc9+p32Uk3qVSSc/wCESHUKlYyIcBvkBrAeOgA+K6uxT2MdSpAtBnM4Xc8eIFm8lFqVdA0Q0buPEu4k+6yGkNR58vyRIOvZHyq42niTUZQdNhTynxacvvDQVBDncT6qXVdlpMkNdLn6i1g2dFNLgi3bRWueDqPT8FMZU6xpa8lxbdh9qPaBnW19dyi1Mu4Eec/JSdlYJ9V4FIEuF7js/wBR3A+9RfHZPsiuw5kAdqTAy3k8I1nktIyp+7qUudmxDx2acktpg7yNJ/6G8piMVRwOYU4q4g7zdtPlzI9fDRZPEYh1Rxc8lziZJOpWLNnviJNI8rVXOcXOMkmSTvJXNEWYkEREAXq8Vx0W2WMTiGMdZglz/ut3eZgea7FW6RxulbNd0B2T1VI1niH1eyydQzefM+4K02xSBqspNAtBcYudYHvK+No480qzXZJptgAN3AcAumErNq1XVRodF62OChHU82cnKWzLJzgxkcll9r47VWO2sZFlj8dXkrspHccfZFxFQuK64WkRcWPKxXKm1WuFoqCVlsnSI1Rrjq4nxJK4NxBpODmahXDsOq7EYaXNG9xA9THzXWiKZbYTG1WtcxzCwVGdY0TunLIn9aKZ+7uxLLkuLmx9rVpHuX10pxJOLbTpU3O6lmQw0kQR7R0AtMngF16P7Twza0VBWLhPaaz6MGN0ElxvaYCKa9hw9o+cJgzpcGRY6y6I+IUPE1Mleq4VIAeRM7hwG+Y0Vzjce2m2pWtIkNEyc5ENH9LYJ8uKwzHFzr3Kk5Lo4o+y9NOhjSesplj91Rmp4Zv0VT4vovUiaLm1miRLCJsTunXwKt8VXGEwxf8AzH9lnGTq7yF/RYfDYp9Myx7mni0kLJln8bqJpxNyVs0G1B1FGjQPZ/m1JGrniA2OLWa8C5VFaXQbwIAH1eXgrHD9LsQBD8lVu/O38F2Z0hwp7+DaOJY6PdAXF5S9os1oqqbF3aIViNrbP/0Ko8Hf8kdtvAju4d7vvPj5lWfqoUVPHJsriABm3fNTW7NrVqdIU2OPfvoLkbyvT0sa3/Jw1Jh3E9o+4BV+N6R4mrZ1QgcGdke6/vUJeX9IlHF9lqdj4ehfFVgXf6VIy7zOvw8VD2j0lcW9Vh2ihS4N7x8Tu/V1QErxZZ5JS7ZalR6vERQOhERAEREAUvZ2PfRfnYbwQeBB1CiIup1yGrNDQ2wahDS54JMbi2TpzhbHD03YcMa+Jc0m2kg6X5ELB9FqLH4qi15AGcG+8i7R5kAL9F6S0yMs6ZiAfEfkvQ8ecpJtmLOlFpIods1pKoHCSp+NqXgqLThWvs5HhHTC0VcUGQoNBwCk9cpIhJ2SKjgqvFVIe06wQfQypdyVB62akbgjEUXm0saa1V7mGWPLXEDQkCL+9fGPfDDL4jQN+Z+S5tphtwACeXx4qu2g8ucAotUSTI1aqS0NE5Rx1JOpUrY+HBOZxhrRLidABqvDQgAKL0ixnVsGHZqYdUPjdrfgT5KE5KCtk0t3SK/pBtU4irm0Y3ssbwbxPM6lVSIvNlJt2zWlSpBERcOhERAEREAREQBERAEREAREQBERAdKUSJ0kTHCbr9IqHCVqcUqtWQJbL3OYSNLOmPKF+aBb3omWUsMC4S55Lr8NB8Fr8V/lRn8hfjZXYgZhexUAWKs9rEZiWaFVlIEla32Ux6O1NxKscJSJTC4YLpjNoMot4ncF3rlkW74R7tGuKTPtGwVPs90uHioz6rqhzu1Og4BdtnH6QKG1snrqjSVtFV02ZqqtKhkKHhBDiVYypEk0u20cwsRtCsX1XuOpc4+9bd9WHtPMLEbQp5ar28HOHvMLJ5fo0eP7IyIixGoIiIAiIgCIiAIiIAiIgCIiAIiIAiIgPQtNszE9ZRa1veZYjluKzC+mPIMgkHiLKzHk0dkJw2VGkFF5OhUyhgnC+UrMM2nWGlV/9xXxVxtR3eqPd4uJ+JWn9Uvoq+F/ZosXi3NsIB8RPoqTrZdLjJUJpVttSg0OzN0N1xZXM7oocH1gRmJKU6kPtqvnAuhriuIfeVYpcEWuWakP7I8FDdXAXL9p7KrsTXU5ZKKowsssVidCqTbBDn5x7QE+It8gvXYiQotV8iFmyz2RfjjqzgiIspeEREAREQBERAEREAREQBERAEREAREQBERAEREAUjrzlg7tF4ilFnGjq2rZfOeyIrE2Ro7txNlHq1JRF1tnEjjmXhK8RVNkwvERcZ0IiLgCIiAIiIAiIgCIiAIiIAiIg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124" name="AutoShape 4" descr="data:image/jpeg;base64,/9j/4AAQSkZJRgABAQAAAQABAAD/2wCEAAkGBxISEhQUExQWFRUXGBYXGBgVFBgXGBoaFxoWGBkaGhoYHCggHBolHBQVITEhJSkrLi4uHSAzODMsNygtLisBCgoKDg0OGxAQGywkICQ0LCwvLCwsLCwsLC0sLCwsLCwvNDcsLCwsLCwsLCwsLCwsLCwsLCwsLCwsLCwsLCwsLP/AABEIANgA6QMBIgACEQEDEQH/xAAbAAEAAwEBAQEAAAAAAAAAAAAABAUGAwECB//EAEIQAAEDAgMEBwQHBgYDAQAAAAEAAhEDIQQSMQVBUWEGEyIycYGRQqGxwSNSYnLR4fAUFSRDgpIHM1Oy4vE0k8IW/8QAGQEBAAMBAQAAAAAAAAAAAAAAAAIDBAEF/8QAKBEAAgICAgICAQMFAAAAAAAAAAECEQMSITEEQRNRIhQyYXGRobHR/9oADAMBAAIRAxEAPwD8NREQBERAEREAREQBERAEREARF7CA8RWOy9i18Qfo2SPrGzR57/JX+G6PYSnPXVesLQS5tOzRyJG/lIPJSjFy6ONpdmPUmjgKr+7Te77rHH4BamttlmHcW0cNTbGjj2iRuM6+9cqnSCvUAisKeojKAJ11g7vBXR8abI7oo27CxR/kVP7CPivl+xcSNaFX/wBbj8ArN20cburOf9xwd8F80tuYtroNV4N7O47tQp/pJfZ3dFHVouaYc0tPMEfFc1tNi9Ia1SoynVLXteYJcwWsYJi0THvV3X6M0KvfpNY761M5QZ0MaT5KD8XIuUrIvLFOmz8wRavaHQ14k0HipHsmGvHyPuWYr0XMcWuaWuGoIg+hVDTXDJpp9HNERcOhERAEREAREQBERAEREAREQBERAERdMPQc9wawFziYAG9AeUqZcQ1oJJsABJPgtds7o5ToNFTFXdqKQP8Au4+Gnirno/sWjhGF1So0ViBJ1idzR89654lj6j3ZnZg0GOVon4Ld43iPJzLoy5vIUOEMe2rkmsOoogdlrHCXDcGgfOyzuJxYLYYAxm5sTfeSYuYt5rptXEPeKbS4mLX3RYT5KnrVZ8Ny3OMYKoorx3Llk+oS6mDLZYcpNoymY3WgyFwpDMCBUbMSAWxccyI0nVWvRDAjEVhROlSx+IPkVI6X9Fqmzq7Q+CLEEaEHX3SsSzx+TRnpPxqhsjP02XE1mNP9WvAlrfyU7APeHR+0U27jnLnNndfKbeCpn0yHFu8Ej0QncNFoujM4po21DGU5AzMe4HVgiXcpsQtNgNv5j1TmNZMAG8SF+fdFaIfWBd3Kf0jjMQG7p5yrnHbao1aplzgJ740tpH5q+Mt1yefkx6y4tn1tnCOc7M1zmPDiGkTM843L5c11VuTGUw8bqrCA9viNT5eigdKcbUztLS5rco0Jud5PCYlUBxD/AKzv7iq80IS7RfgU1Hsl7c6PPw/bHbpHR43ToHDd46KlIWi2TtmpSMO+kY7vMdcEaWnQrzb2xGhvX4e9E6jfTPA8vgvKyY9GbVdGdRekLxVHQiIgCIiAIiIAiIgCIiAIiID0BbDA0RgaIe4A4mqOyD7DeJ5/9biq7ongGlzq9X/KojN4u3D5+nFc9oYx1ao6o7U7uA3BX4ceztlc5Uidgq9SoXE9oC7tAbmPVXA2jFNxcBlaMpjvTzWbwuIyNcd5sOWsn3he7OeXCrT1zsJ82gn5levHLSRhli2ssDtPDVGnO1zXCe1uINhpoVWVdlhwzUageOEQQq+q7cPM8T+C5seQZBg8lXLLfaNMcWv7WWmxce/D1WvFnNMrYdMNunHUA91yy3kfzlYX9tzf5jcx+sLO89x+PNW+waoJczvNcPLmORv7ljn4ylPdHoY/K1hq1yVGKMw/6zYP3h2SfSD5phNn1ak5GOdGsCY8VOr7PdFSmLupuzAA3LXQDb+w+qk4LpBUw1GpQpOH0gioQJ/pB+J3+V7su6S1RTh+OTezIYq9W00gZmTUI3wDDRxAufEqGRBXlMySeR/D5r7NxO8WPy/BTi/szySTdFo/G9ZSDH9ogdk6Ogd5k7x7QnSOarP2Y5o14c5uI8ZCUp3agyP16LWbL2SAG1a006YEge2RwaDoODo0tB1Ucs6XBb48E3z0WfQz/DurixnJDWDeeP5Lnt52H2dUNBgNWTFUz2Y0IDdN/ny0UzF/4l1GUTRw7RTZECBeOe+/FfnmJxhqVMzzJJkzyufgvNhHJOdyPRyKMYNPr6/6ffSXZAoPDmXo1LsPDi0+CpFquj9cV2PwlU2fLqZ+q/U/j68VmsTQcxzmOEOaSCOYScNXRgOSIigAiIgCIiAIiIAiIgC9AXit+imE63E0wdAc58G3+MBAXO2B1FClhhrHWVObjoPWfQKiWk2lXwNWoX1HYgOdvZ1bmRoDcTFtFDGwDUk4eqysOAOSp/a7f5r1McNYpGWUrdlS86D9XUnYtMurU4iczRfQ5jBHpKku6N4z/QePHKPSTdQsThqtJwYWua/WIMyeHG0ac12SdcEoa3ycNq4A0Kr6btWOc0wZ0MfJQoVntGi/NLgQXAEyCLkCdecrkNn1Mubq35RvymPWFxRlXJZKcb46IMKXgXuY5rm3dIgcb/oea59WrHCYFznim2zyIJ+o0d7zM++N67FOyLmq5NMzCh1RtXKCyowhx1OhGW3P5LPYvYVcVCxrC5vsk2t4ngt90Z2a6nSbTcCWg5s8Q2/6CtOkOFmnnZ7MAe4fmtbS6Zgjlkm3E/Jamzn0y4ObHZPPhwUnY+xa1fuN7BMFzjA9fwWoFIOzZtY/D8V9YbF5GdW6wbdp04yDHjKj8SslLyJV0fWC2RhsE01HOFWoPbI+jbO5rfadNhKyu0tuOxFWXEhh0E3H2yfrfKy5bY2scS6AcrB/lt0038JPuVbiBH9QB9QDA81nnT4XRrwbR/KXf+j7xLzJdoQYPje/gYXzTplwOUdog25DUgfLx8vA+2bhZw4jd+HounUuzg05MRB4Rx81xRLXJvs44cPa4OYDmaQRAOoV30zwwd1WJaIFQAO++PyEeS0mxWGuwZnkPsxzoBAm4gHW4Tbuy/4atS1yAOaRvLAJifA+pUfKwrTZeijHmbnq0fmaIi8w1BERAEREARF7CA8RfTGEmACTwFyrLD9H8U/u0KkcXNyj1dC6k30cbS7KtaXoiMlPFVvq08oPN0/gFGPRXEjUMHjVZ+KtcPs91HA4hry2XvYJDg4QC3ePNWQxy2Vo5vF9MoKZzNLd7RLfAd4el/IrnSqFpkGCNCLG/wCivW5qbgYIIgiRH6CmbawYYWvZenUGZvKfZ8rr0tWVWro5UhUrEF5e9rbmSXQ0XOuik4fpFiactZUIbJIEnszuHAclKwW16mGwj6bY/iQZkXyNMA8pIP8Aas9Kjjc7dl2SGPVVybfB9MqoYw1AH94TlEiI48iFYf8A7k7wHjgW/msJSdNMjg4H+4R/8hdqAnXT9WV6ZinjRrjX2fWLXGk6jUOmUiCeKtKexaGHpvdRlznNu52okrAVakmVYbM2tVackktNoPNSTplUoto/Qv3o1tJjAATGs2suv71ZUpFrLnRwOoNv15LH4VriLaXudBOscVIwP0DnuYZJEfirni4syLIlKiW7CEGZG8QoOMwpykm/D9cFaVsS0ATqb+Ci4sZW5pMFdSK3OXZ+f/u2oDdpjW1/gvcQbAmTMyCIvr5a+iu6vSdoALaIJ0kmNOIGqju251gOajTdAkCCDqBqDzWPTGumerDJmf7of5KrD1GzZoE65iSI3/qCp2Bw1StUc2ctMDM53da1uodbfw/7XlGpRfmOR1MAXIeIE7hLZJ1svHY1r2imM7WjQAgknidJPLxhEi1tv0W+Ix9Jz6dGgHZAIDie9EyeZKl7M2kz9obRbmykOa+XEguibDyhUGAqMY4EGo7UicoEwfG6nbJrNFemQ03eBOc77XEc13I28bRSoJTT5Mti6OR72fVc5voSPkuKs+ktPLiqw+2T63+arF4puCIiAIi+qbC4gASSQAOJOgQH1Qoue4NaC5xsABJK1mE6N0aDQ/GPvr1TD/ucPgPVTKFJmzqV4diXi5F8s+w358T5La7C6EMAdUxbmuqBuepm7QpyJDWtNibi/Fa8eJLvsy5c9ddGa2DUq4kuZgKDKbG2dUIgDkTq48rrridgYnOTXxEUxqW2J5CbDxPop+w+kH7NislIjIS6Wnu/kStn0mwNCvTY4jsvaHROn6utijq6Zjnlado/NthdGaeOrGiyWOFy99Yns/WAtK69JujbsHh6lAAk5muBJnNdozcN25R6Gz3jHMp4Wo5rps4atHteUKdtupVq08TTqPFTq4AeBF2nMR7lHJGnf9C7HJ7cMyGB2bUcWtqMzMk3Dmy2eBnkLFbU7EoMwjc4zFumaIkctN40lYRjXtu0nyM/BazDUM9KlUJlsRDj7W+Bwla40V5XIqcbsUVILQc0AATbw5b1VY7Y4ox1uVhOjRUa93jlYTHnC1O2n/QzTeA54IgG40III8Cs3gdhVKhzPm95Jkn4qrIq5L/Gm5cSZzwNGi7M1rajiRxAFiDz5qazCsmMmW0DMSTflOq2fQfA4ajVHW5AN5Jn3CYVR/iXtDDuxMYYzpJAiSNwGsLzv1E/l1rg9b4Mbg3ZRudTpAgubP2YJ9G6eaj/ALyaB3I8XEn0EKKXscYjtga6ieW4woRbvd+ZXoLI6PLlgi3yanow7r3uzaCN9h8ty0JwrC4hs23zZUH+Hgz1agI7AZJHqvvpftfJ9FTMEwXRuG4eJV8J0rZiz4nKWkDvtOtBAEXIaOJJ0Hipmym9ezKDmBFov6LO7O2rTqinTqjK5r2va7cXAzB4Too+xdq1cDiDOgPaHLcR6hcllV8dEsfjvWn2is2tgn0ajmPaWwbTwXxg6UmXWZoT47hxK/U9vvw20cG6oyDUbDrWdzC/K3vLyBoNABoP1xWdxpm3HPZUzvinSANBJIG7hc/W4lRgIPNSavacRxgj0+am0tj1DR691qQOXNvnWBxPL4KMpxj2WxhKfRwwgJktubAjzufCAbqbstrRXpgXOds/V13cfFVz8VlaQwANJHMuiZzHzFtyndHaebF0iLic3hDZg+oXZyqLK1HkrulR/i633vkFUqZtirnr1XcajyPCTHuUNeQaAiIgC03QzDtaamJf3aQ7M/XdMegn1CzQX6F0b2WHtwtBw+jP8RX+7Ihp8ey3zKtxRuRXldRJ2yNhGsBWrNBq1e1TFSQyjSH81/2nHujh4q/6J4JrTiX16zhQcw08zjJe6QSWA7hESpW3toDE0qppkANlpyiIgWAjguNfZVPEYWnNSAxjYYHQTa/zXpxhUaPLlkcnyZw4FtXEtw+EByucCTq4tBmXFWXTvF1aVRraT+zSaG8iRr5TK6dDctEVC2cxL25jqADET4L3pBRFWm7jdWU7Obck3YmEGEwVXGVP/IqiBaMoOgA95PgqLZOIYcPkPerVHuM8MpHwlKu031sJ9J/LGT00To9h2h1HrB2Q13kSDHxVc4WmWQlq7M1VwbGHt6zF53GLAXXfF4rKzJmLg2wbMAX/ABlffSDC9XX6zcWl4+82B8S0qmrOsRr3R52n3qyOS4pk3j55O+Gx+R4LqYLJ7WsxyM6qdi6pBy9YToWHcWkSDbjwi11SRG+Oe/8ApG/xUqlVe5uTKZHdk3IkktncZJIHiuZHZbjjq7R3FOoJvHGDPuF/VVe1a0vdltMZnHwFvy1XZhMSQRuFxPkVxxj6od2gHjdIDv8AkFTGKTNPySfbOOBeA63DU67vRR8pJPiVPwNSkXXpuaYuWPsLi+V4P+4Lx2GpmclYE3kVGGmfIy5vqQpLs42afojiWYbCYiu72iKbOJIE/NY3E1XPc5zjLnEk+audrU3soYenBytaajiBLc1Qk94Ws0D1VMGypyfFFMFy5HmCH0lP77fiFb7ap73CXU3upOHEAu6txjdE+i6dHNlPdVp1MksBDiTvg7h4jVStrUXHE1SWEsqQHNbruII3SDceiioy1s5LIt0voqNi7Xq0avWN7QjK5nslv1eQ4Ky2lsZp/iMPL6D5sLupuM9hwHPQjVfVHo3kDqmJqBtFumXV3COZ4XK+MF0jNB00abW0u6WOv1jd+c+HpO9cVxVSG6k7gV7qbWDt3cPYaf8Ae7lcwL+CjYvHVHAAuOXUNFmg6GArjH7Mp1Qa2Du0XfRJ+kp8YHtM5hUr6UscB7JzD7roB9Oz6lRlXsvxOS5RwL4A8yfWPktD0ZdkFevEdXSA5FzgCPO3vWbqnTwC0O1T1GBp0tH1iHvH2WgR8G+9U55VEkjLErxEWAmEREB2wlA1HsYNXOa31ML9HOLyCu5muZlMD7LAYjzd7liOi7ZxVLkSf7WuPyWnwVWH1Gu39oeI193wW3xF7MvkfRb7DxeWgabhlEl1Qutd2gjeVLwWPb1YEi1uG+3uhZ522BnAeMzQ0geO4njvXLE4lj+0DDuK3qSMbxl2x1T6fqmw0P1zRdwCi4fHV3NLXOawCxe75cSoOD225jHMIJBdmtxiFbbP2EyrTNfEVurbNqTe8Rz4Jsd1rs4YrHMNBuGoBziSS5xF3E8ANArXAdH8S+mwVajaTYA4utx4LphtrYeg09RTa37TruPqqXEbXqVH2c5zjuao0/Y/oTdq7NYabqDHmo5naBOpgyR4fksQ6uGSDdxuTFh4DjzWzwuDfmD3vawzNzJVJ0p2W0ONamWuY4meAdx8Dbz8VU/wdemaMTUl/KM917ZmSTzv8l63FXsb8pXEU3CZHz9VL2T2KrXEA5e1BHssuSfT3pJ8GqEVaTOuNq2HFolwg6ugz4aKPUrNOYE238vz5L7x+ONas6qQAXEuMCBeZ8ty54to1aOzOmsOm4Plpy81yL4tnZpKVLo+TWDeY3Tf32XzgcN11RrGmC47+GpM8hJXlIcgRvkwPgrSiRSw7qwHaqTTZbQe27w3SpxZVPhEfGY5/XOfTc5rQYaQYGVoytncRAFlIZtKi8tFek0uJEvpDqyQY7zRZ1xOgKq8PSeRNg37UBnnNj4K32J1fWRTBqVIJLzZjQNYm66nbITSjE3WxXUW0S60iwBvcaQOP4qDtatSdBDiH2cJbqRqOVlR4bpBRBayxbIzEdm+/U6c1cbf2zTw7g4NzSG5AOdzcrSpLuzz3CaVa8szvSKpVrktiAztMDXS1wOp+8NfCVQvou3CQLCL/BaOptujVOc4cufqwCpkcOG7tDlqqfG0cPNs9IkA9oZ2X8Ic28iIKzTScrs24U4xUaoh0nPpuDgXMI0IkHyK/R+h+waO02PL3tZWDSJAAzeIFp5j81+esw1T2HNcPs1G/AkH3KXs7G4qlUaG52vJgCInks3kY5Sj+LPR8fJGPDJlPo24Yt1Kp3aRJed0N/GPiqTpDtL9orueO73WfdGnrc+a0fS7azqdPqM2aq8A1nb43NkfqPFYlY5TcuzmRpy4CIigQCIiAnbGxnU1Wv3CQfMEfNaOpj2vdIBa9t7XHIysxs3Avr1G02CXOMeG8k8gJK/RqWEbRLerqFvZFN8sD2vyj6p0Gulgtvi3T+jNn1T/AJM5Uqtdd7YPFuh8lycaQ+sf6fxK0LdiF8mwaOGhPLkuWJ2YAtbTKFJFXsWvTdXaC0wL3iLK96QYsVXfRjKLABZquRTeHDdr4GxVjRqOMFsPHEX9eC5jf2Jrmz1lGk3vy48zAVhQ2k8CKNKByb81AeXE9wk+C4VK7ycuaOQ/JT6IVZLzw+cSHRwaYt4rQvwFGmycuRrxJY4uc4tIsSNAqfo7RHWNqVMxZTOZwIsSGuLRfm0Fc9pYh1dznFzjm7WsDWHDyPuhRktuGdXDtFVtTYrqcOpy5p7rgTYcD9rgT8QuNAdVh6stHW1MrZ3hkgn1MK92S+q0kEZmH2d3ku+1MIHg1Gguyi7IvbQAeCjCo8T/ALlzyOX7TDhjiLNtxy5Qdd9rLuXsaTq6e8BdvEGd53+KjYx73EGpLQdG3sOQ4c1Z7K2xSw4fFFtVz2ZWuqAHLukN0myhkeq/FWa8UVJ/m6IDME+rUDGky4gNkANvAEX+CtukGIoh7WMIcKIFNodIaMtnG3eJNzuUfo/Vg1cS7+Swlp4veC1o8pc7+lVApufLrADe4gc9+p32Uk3qVSSc/wCESHUKlYyIcBvkBrAeOgA+K6uxT2MdSpAtBnM4Xc8eIFm8lFqVdA0Q0buPEu4k+6yGkNR58vyRIOvZHyq42niTUZQdNhTynxacvvDQVBDncT6qXVdlpMkNdLn6i1g2dFNLgi3bRWueDqPT8FMZU6xpa8lxbdh9qPaBnW19dyi1Mu4Eec/JSdlYJ9V4FIEuF7js/wBR3A+9RfHZPsiuw5kAdqTAy3k8I1nktIyp+7qUudmxDx2acktpg7yNJ/6G8piMVRwOYU4q4g7zdtPlzI9fDRZPEYh1Rxc8lziZJOpWLNnviJNI8rVXOcXOMkmSTvJXNEWYkEREAXq8Vx0W2WMTiGMdZglz/ut3eZgea7FW6RxulbNd0B2T1VI1niH1eyydQzefM+4K02xSBqspNAtBcYudYHvK+No480qzXZJptgAN3AcAumErNq1XVRodF62OChHU82cnKWzLJzgxkcll9r47VWO2sZFlj8dXkrspHccfZFxFQuK64WkRcWPKxXKm1WuFoqCVlsnSI1Rrjq4nxJK4NxBpODmahXDsOq7EYaXNG9xA9THzXWiKZbYTG1WtcxzCwVGdY0TunLIn9aKZ+7uxLLkuLmx9rVpHuX10pxJOLbTpU3O6lmQw0kQR7R0AtMngF16P7Twza0VBWLhPaaz6MGN0ElxvaYCKa9hw9o+cJgzpcGRY6y6I+IUPE1Mleq4VIAeRM7hwG+Y0Vzjce2m2pWtIkNEyc5ENH9LYJ8uKwzHFzr3Kk5Lo4o+y9NOhjSesplj91Rmp4Zv0VT4vovUiaLm1miRLCJsTunXwKt8VXGEwxf8AzH9lnGTq7yF/RYfDYp9Myx7mni0kLJln8bqJpxNyVs0G1B1FGjQPZ/m1JGrniA2OLWa8C5VFaXQbwIAH1eXgrHD9LsQBD8lVu/O38F2Z0hwp7+DaOJY6PdAXF5S9os1oqqbF3aIViNrbP/0Ko8Hf8kdtvAju4d7vvPj5lWfqoUVPHJsriABm3fNTW7NrVqdIU2OPfvoLkbyvT0sa3/Jw1Jh3E9o+4BV+N6R4mrZ1QgcGdke6/vUJeX9IlHF9lqdj4ehfFVgXf6VIy7zOvw8VD2j0lcW9Vh2ihS4N7x8Tu/V1QErxZZ5JS7ZalR6vERQOhERAEREAUvZ2PfRfnYbwQeBB1CiIup1yGrNDQ2wahDS54JMbi2TpzhbHD03YcMa+Jc0m2kg6X5ELB9FqLH4qi15AGcG+8i7R5kAL9F6S0yMs6ZiAfEfkvQ8ecpJtmLOlFpIods1pKoHCSp+NqXgqLThWvs5HhHTC0VcUGQoNBwCk9cpIhJ2SKjgqvFVIe06wQfQypdyVB62akbgjEUXm0saa1V7mGWPLXEDQkCL+9fGPfDDL4jQN+Z+S5tphtwACeXx4qu2g8ucAotUSTI1aqS0NE5Rx1JOpUrY+HBOZxhrRLidABqvDQgAKL0ixnVsGHZqYdUPjdrfgT5KE5KCtk0t3SK/pBtU4irm0Y3ssbwbxPM6lVSIvNlJt2zWlSpBERcOhERAEREAREQBERAEREAREQBERAdKUSJ0kTHCbr9IqHCVqcUqtWQJbL3OYSNLOmPKF+aBb3omWUsMC4S55Lr8NB8Fr8V/lRn8hfjZXYgZhexUAWKs9rEZiWaFVlIEla32Ux6O1NxKscJSJTC4YLpjNoMot4ncF3rlkW74R7tGuKTPtGwVPs90uHioz6rqhzu1Og4BdtnH6QKG1snrqjSVtFV02ZqqtKhkKHhBDiVYypEk0u20cwsRtCsX1XuOpc4+9bd9WHtPMLEbQp5ar28HOHvMLJ5fo0eP7IyIixGoIiIAiIgCIiAIiIAiIgCIiAIiIAiIgPQtNszE9ZRa1veZYjluKzC+mPIMgkHiLKzHk0dkJw2VGkFF5OhUyhgnC+UrMM2nWGlV/9xXxVxtR3eqPd4uJ+JWn9Uvoq+F/ZosXi3NsIB8RPoqTrZdLjJUJpVttSg0OzN0N1xZXM7oocH1gRmJKU6kPtqvnAuhriuIfeVYpcEWuWakP7I8FDdXAXL9p7KrsTXU5ZKKowsssVidCqTbBDn5x7QE+It8gvXYiQotV8iFmyz2RfjjqzgiIspeEREAREQBERAEREAREQBERAEREAREQBERAEREAUjrzlg7tF4ilFnGjq2rZfOeyIrE2Ro7txNlHq1JRF1tnEjjmXhK8RVNkwvERcZ0IiLgCIiAIiIAiIgCIiAIiIAiIg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126" name="Picture 6" descr="http://www.pediatriabasica.com/blog/wp-content/uploads/2014/03/neuronas.jpg"/>
          <p:cNvPicPr>
            <a:picLocks noChangeAspect="1" noChangeArrowheads="1"/>
          </p:cNvPicPr>
          <p:nvPr/>
        </p:nvPicPr>
        <p:blipFill>
          <a:blip r:embed="rId2" cstate="print"/>
          <a:srcRect/>
          <a:stretch>
            <a:fillRect/>
          </a:stretch>
        </p:blipFill>
        <p:spPr bwMode="auto">
          <a:xfrm>
            <a:off x="3203848" y="3933056"/>
            <a:ext cx="2787406" cy="2592288"/>
          </a:xfrm>
          <a:prstGeom prst="rect">
            <a:avLst/>
          </a:prstGeom>
          <a:noFill/>
        </p:spPr>
      </p:pic>
    </p:spTree>
  </p:cSld>
  <p:clrMapOvr>
    <a:masterClrMapping/>
  </p:clrMapOvr>
  <p:transition>
    <p:split orient="vert"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76672"/>
            <a:ext cx="8534400" cy="758952"/>
          </a:xfrm>
        </p:spPr>
        <p:txBody>
          <a:bodyPr>
            <a:normAutofit fontScale="90000"/>
          </a:bodyPr>
          <a:lstStyle/>
          <a:p>
            <a:r>
              <a:rPr lang="es-MX" b="1" dirty="0" smtClean="0"/>
              <a:t>9.  Más viejo y más feliz </a:t>
            </a:r>
            <a:br>
              <a:rPr lang="es-MX" b="1" dirty="0" smtClean="0"/>
            </a:br>
            <a:endParaRPr lang="es-ES" dirty="0"/>
          </a:p>
        </p:txBody>
      </p:sp>
      <p:sp>
        <p:nvSpPr>
          <p:cNvPr id="3" name="2 Marcador de contenido"/>
          <p:cNvSpPr>
            <a:spLocks noGrp="1"/>
          </p:cNvSpPr>
          <p:nvPr>
            <p:ph sz="quarter" idx="1"/>
          </p:nvPr>
        </p:nvSpPr>
        <p:spPr>
          <a:xfrm>
            <a:off x="4067944" y="1527048"/>
            <a:ext cx="4737728" cy="4572000"/>
          </a:xfrm>
        </p:spPr>
        <p:txBody>
          <a:bodyPr>
            <a:normAutofit/>
          </a:bodyPr>
          <a:lstStyle/>
          <a:p>
            <a:pPr algn="just">
              <a:buNone/>
            </a:pPr>
            <a:r>
              <a:rPr lang="es-MX" dirty="0" smtClean="0"/>
              <a:t>A </a:t>
            </a:r>
            <a:r>
              <a:rPr lang="es-MX" dirty="0" smtClean="0"/>
              <a:t>medida que el cerebro envejece, le resulta más fácil controlar las emociones y digiere mucho mejor los pensamientos negativos, por lo que con el paso del tiempo nos permite sentirnos más felices.    </a:t>
            </a:r>
            <a:br>
              <a:rPr lang="es-MX" dirty="0" smtClean="0"/>
            </a:br>
            <a:r>
              <a:rPr lang="es-MX" dirty="0" smtClean="0"/>
              <a:t/>
            </a:r>
            <a:br>
              <a:rPr lang="es-MX" dirty="0" smtClean="0"/>
            </a:br>
            <a:endParaRPr lang="es-ES" dirty="0" smtClean="0"/>
          </a:p>
          <a:p>
            <a:endParaRPr lang="es-ES" dirty="0"/>
          </a:p>
        </p:txBody>
      </p:sp>
      <p:pic>
        <p:nvPicPr>
          <p:cNvPr id="4" name="3 Imagen" descr="primer-de-un-viejo-hombre-jubilado-feliz-8773505.jpg"/>
          <p:cNvPicPr>
            <a:picLocks noChangeAspect="1"/>
          </p:cNvPicPr>
          <p:nvPr/>
        </p:nvPicPr>
        <p:blipFill>
          <a:blip r:embed="rId2" cstate="print"/>
          <a:stretch>
            <a:fillRect/>
          </a:stretch>
        </p:blipFill>
        <p:spPr>
          <a:xfrm>
            <a:off x="1115616" y="1916832"/>
            <a:ext cx="2448272" cy="367240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ueno_feliz.jpg"/>
          <p:cNvPicPr>
            <a:picLocks noChangeAspect="1"/>
          </p:cNvPicPr>
          <p:nvPr/>
        </p:nvPicPr>
        <p:blipFill>
          <a:blip r:embed="rId2" cstate="print"/>
          <a:stretch>
            <a:fillRect/>
          </a:stretch>
        </p:blipFill>
        <p:spPr>
          <a:xfrm>
            <a:off x="5286380" y="4000504"/>
            <a:ext cx="3505220" cy="2287156"/>
          </a:xfrm>
          <a:prstGeom prst="rect">
            <a:avLst/>
          </a:prstGeom>
        </p:spPr>
      </p:pic>
      <p:sp>
        <p:nvSpPr>
          <p:cNvPr id="2" name="1 Título"/>
          <p:cNvSpPr>
            <a:spLocks noGrp="1"/>
          </p:cNvSpPr>
          <p:nvPr>
            <p:ph type="title"/>
          </p:nvPr>
        </p:nvSpPr>
        <p:spPr/>
        <p:txBody>
          <a:bodyPr>
            <a:normAutofit/>
          </a:bodyPr>
          <a:lstStyle/>
          <a:p>
            <a:r>
              <a:rPr lang="es-MX" b="1" dirty="0" smtClean="0"/>
              <a:t>10. A mayor C.I., más sueños</a:t>
            </a:r>
            <a:endParaRPr lang="es-ES" dirty="0"/>
          </a:p>
        </p:txBody>
      </p:sp>
      <p:sp>
        <p:nvSpPr>
          <p:cNvPr id="3" name="2 Marcador de contenido"/>
          <p:cNvSpPr>
            <a:spLocks noGrp="1"/>
          </p:cNvSpPr>
          <p:nvPr>
            <p:ph sz="quarter" idx="1"/>
          </p:nvPr>
        </p:nvSpPr>
        <p:spPr>
          <a:xfrm>
            <a:off x="251520" y="1556792"/>
            <a:ext cx="8503920" cy="4313122"/>
          </a:xfrm>
        </p:spPr>
        <p:txBody>
          <a:bodyPr>
            <a:normAutofit fontScale="92500" lnSpcReduction="10000"/>
          </a:bodyPr>
          <a:lstStyle/>
          <a:p>
            <a:pPr algn="just">
              <a:buNone/>
            </a:pPr>
            <a:r>
              <a:rPr lang="es-MX" sz="3200" dirty="0" smtClean="0"/>
              <a:t>Cuanto más inteligente es una persona, más sueña. Un elevado cociente intelectual, además, puede incluso combatir las enfermedades mentales; e incluso existen casos de personas que son más inteligentes cuando duermen que cuando están despiertas</a:t>
            </a:r>
            <a:r>
              <a:rPr lang="es-MX" sz="3200" dirty="0" smtClean="0"/>
              <a:t>.</a:t>
            </a:r>
          </a:p>
          <a:p>
            <a:pPr algn="just">
              <a:buNone/>
            </a:pPr>
            <a:r>
              <a:rPr lang="es-MX" sz="3200" dirty="0" smtClean="0"/>
              <a:t/>
            </a:r>
            <a:br>
              <a:rPr lang="es-MX" sz="3200" dirty="0" smtClean="0"/>
            </a:br>
            <a:r>
              <a:rPr lang="es-MX" dirty="0" smtClean="0"/>
              <a:t/>
            </a:r>
            <a:br>
              <a:rPr lang="es-MX" dirty="0" smtClean="0"/>
            </a:br>
            <a:r>
              <a:rPr lang="es-MX" dirty="0" smtClean="0"/>
              <a:t/>
            </a:r>
            <a:br>
              <a:rPr lang="es-MX" dirty="0" smtClean="0"/>
            </a:br>
            <a:endParaRPr lang="es-ES" dirty="0"/>
          </a:p>
        </p:txBody>
      </p:sp>
    </p:spTree>
  </p:cSld>
  <p:clrMapOvr>
    <a:masterClrMapping/>
  </p:clrMapOvr>
  <p:transition>
    <p:wheel spokes="8"/>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98</TotalTime>
  <Words>609</Words>
  <Application>Microsoft Office PowerPoint</Application>
  <PresentationFormat>Presentación en pantalla (4:3)</PresentationFormat>
  <Paragraphs>51</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Civil</vt:lpstr>
      <vt:lpstr>10 CURIOSIDADES DEL CEREBRO HUMANO. MULTIVERSIDAD VERACRUZ</vt:lpstr>
      <vt:lpstr>Diapositiva 2</vt:lpstr>
      <vt:lpstr>1. El cerebro no siente dolor</vt:lpstr>
      <vt:lpstr>2. El estrés disminuye el tamaño del cerebro</vt:lpstr>
      <vt:lpstr>3. 15 vatios de potencia</vt:lpstr>
      <vt:lpstr>4. Mil kilómetros de neuronas y neurogénesis eterna</vt:lpstr>
      <vt:lpstr>5. Desconexión y transformación</vt:lpstr>
      <vt:lpstr>6. Activo por la noche y creativo cuando está cansado</vt:lpstr>
      <vt:lpstr>7. Tiene género</vt:lpstr>
      <vt:lpstr>8. La información viaja a distinta velocidad</vt:lpstr>
      <vt:lpstr>9.  Más viejo y más feliz  </vt:lpstr>
      <vt:lpstr>10. A mayor C.I., más sueños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 CURIOSIDADES DEL CEREBRO HUMANO.</dc:title>
  <dc:creator>pc</dc:creator>
  <cp:lastModifiedBy>usuario</cp:lastModifiedBy>
  <cp:revision>15</cp:revision>
  <dcterms:created xsi:type="dcterms:W3CDTF">2014-02-17T14:44:54Z</dcterms:created>
  <dcterms:modified xsi:type="dcterms:W3CDTF">2015-02-04T18:57:28Z</dcterms:modified>
</cp:coreProperties>
</file>