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7" r:id="rId3"/>
    <p:sldId id="269" r:id="rId4"/>
    <p:sldId id="270" r:id="rId5"/>
    <p:sldId id="271" r:id="rId6"/>
    <p:sldId id="272" r:id="rId7"/>
    <p:sldId id="273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98DA15-0717-4452-8EE4-FF54EF74318A}" type="datetimeFigureOut">
              <a:rPr lang="es-MX" smtClean="0"/>
              <a:t>26/07/2016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BE706D-D8B6-404D-924F-234BD3D1925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1311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BE706D-D8B6-404D-924F-234BD3D19258}" type="slidenum">
              <a:rPr lang="es-MX" smtClean="0"/>
              <a:t>5</a:t>
            </a:fld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1944216"/>
          </a:xfrm>
        </p:spPr>
        <p:txBody>
          <a:bodyPr>
            <a:normAutofit/>
          </a:bodyPr>
          <a:lstStyle/>
          <a:p>
            <a:pPr algn="ctr"/>
            <a:r>
              <a:rPr lang="es-MX" dirty="0" smtClean="0"/>
              <a:t>MULTIVERSIDAD</a:t>
            </a:r>
            <a:br>
              <a:rPr lang="es-MX" dirty="0" smtClean="0"/>
            </a:br>
            <a:r>
              <a:rPr lang="es-MX" dirty="0" smtClean="0"/>
              <a:t>VERACRUZ</a:t>
            </a: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3568" y="3068960"/>
            <a:ext cx="7772400" cy="2304256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es-MX" sz="3600" dirty="0" smtClean="0"/>
              <a:t>NIVELES DE PREVENCIÓN.</a:t>
            </a:r>
          </a:p>
          <a:p>
            <a:pPr algn="ctr"/>
            <a:r>
              <a:rPr lang="es-MX" sz="3600" dirty="0" err="1" smtClean="0"/>
              <a:t>Marissa</a:t>
            </a:r>
            <a:r>
              <a:rPr lang="es-MX" sz="3600" dirty="0" smtClean="0"/>
              <a:t> Yadira Rivera Méndez</a:t>
            </a:r>
          </a:p>
          <a:p>
            <a:pPr algn="ctr"/>
            <a:r>
              <a:rPr lang="es-MX" sz="3600" dirty="0" smtClean="0"/>
              <a:t>Ciencias de la salud I</a:t>
            </a:r>
          </a:p>
          <a:p>
            <a:pPr algn="ctr"/>
            <a:r>
              <a:rPr lang="es-MX" sz="3600" dirty="0"/>
              <a:t>5</a:t>
            </a:r>
            <a:r>
              <a:rPr lang="es-MX" sz="3600" dirty="0" smtClean="0"/>
              <a:t>° semestre</a:t>
            </a:r>
          </a:p>
          <a:p>
            <a:endParaRPr lang="es-MX" dirty="0" smtClean="0"/>
          </a:p>
          <a:p>
            <a:r>
              <a:rPr lang="es-MX" sz="3800" dirty="0" smtClean="0"/>
              <a:t>08 de Septiembre del 2015.</a:t>
            </a:r>
            <a:endParaRPr lang="es-MX" sz="3800" dirty="0"/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86916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s-ES_tradnl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PRIMARIA</a:t>
            </a:r>
          </a:p>
          <a:p>
            <a:pPr algn="ctr"/>
            <a:r>
              <a:rPr lang="es-ES_tradnl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**Tiene lugar en el periodo </a:t>
            </a:r>
            <a:r>
              <a:rPr lang="es-ES_tradnl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prepatogénico</a:t>
            </a:r>
            <a:r>
              <a:rPr lang="es-ES_tradnl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**</a:t>
            </a:r>
          </a:p>
          <a:p>
            <a:pPr algn="ctr"/>
            <a:r>
              <a:rPr lang="es-ES_tradnl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Su objetivo es emplear estrategias de intervención y evitar que se produzca el estímulo de la enfermedad.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TRIADA EPIDEMIOLÓGICA.</a:t>
            </a: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481328"/>
            <a:ext cx="3610744" cy="5044016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s-MX" b="1" dirty="0" smtClean="0"/>
              <a:t> </a:t>
            </a: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 </a:t>
            </a:r>
          </a:p>
          <a:p>
            <a:r>
              <a:rPr lang="es-ES_tradnl" sz="2800" dirty="0" smtClean="0">
                <a:latin typeface="Berlin Sans FB" pitchFamily="34" charset="0"/>
              </a:rPr>
              <a:t>Pretende mantener al individuo en estado de bienestar físico y mental.</a:t>
            </a:r>
          </a:p>
          <a:p>
            <a:r>
              <a:rPr lang="es-ES_tradnl" sz="2800" dirty="0" smtClean="0">
                <a:latin typeface="Berlin Sans FB" pitchFamily="34" charset="0"/>
              </a:rPr>
              <a:t>Comprende todas aquellas medidas tendientes a evitar la producción de enfermedades.</a:t>
            </a:r>
          </a:p>
          <a:p>
            <a:r>
              <a:rPr lang="es-ES_tradnl" sz="2800" dirty="0" smtClean="0">
                <a:latin typeface="Berlin Sans FB" pitchFamily="34" charset="0"/>
              </a:rPr>
              <a:t>Sus bases radican en: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-&gt;la educación médica, sexual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-&gt;planificación familiar(hábitos y costumbres)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-&gt;programas de control de crecimiento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-&gt;promoción del saneamiento (agua potable, disposición de excretas, eliminación de basura, control de fauna nociva, higiene de los alimentos, mejoramiento de la vivienda, etc.)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-&gt;distribución racional del ingreso familiar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-&gt;mejoramiento del ambiente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-&gt;capacitación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-&gt;prestaciones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-&gt;recreación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" pitchFamily="34" charset="0"/>
              </a:rPr>
              <a:t>PREVENCION</a:t>
            </a:r>
            <a:br>
              <a:rPr lang="es-ES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" pitchFamily="34" charset="0"/>
              </a:rPr>
            </a:br>
            <a:r>
              <a:rPr lang="es-ES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" pitchFamily="34" charset="0"/>
              </a:rPr>
              <a:t>PRIMARIA</a:t>
            </a:r>
          </a:p>
        </p:txBody>
      </p:sp>
      <p:sp>
        <p:nvSpPr>
          <p:cNvPr id="4" name="3 Rectángulo redondeado"/>
          <p:cNvSpPr/>
          <p:nvPr/>
        </p:nvSpPr>
        <p:spPr>
          <a:xfrm>
            <a:off x="971600" y="764704"/>
            <a:ext cx="201622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n>
                  <a:prstDash val="solid"/>
                </a:ln>
                <a:solidFill>
                  <a:schemeClr val="tx1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erlin Sans FB" pitchFamily="34" charset="0"/>
              </a:rPr>
              <a:t>PROMOCIÓN</a:t>
            </a:r>
          </a:p>
          <a:p>
            <a:pPr algn="ctr"/>
            <a:r>
              <a:rPr lang="es-ES" b="1" dirty="0" smtClean="0">
                <a:ln>
                  <a:prstDash val="solid"/>
                </a:ln>
                <a:solidFill>
                  <a:schemeClr val="tx1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erlin Sans FB" pitchFamily="34" charset="0"/>
              </a:rPr>
              <a:t>DE LA SALUD</a:t>
            </a:r>
          </a:p>
          <a:p>
            <a:pPr algn="ctr"/>
            <a:endParaRPr lang="es-MX" dirty="0"/>
          </a:p>
        </p:txBody>
      </p:sp>
      <p:sp>
        <p:nvSpPr>
          <p:cNvPr id="5" name="4 Rectángulo redondeado"/>
          <p:cNvSpPr/>
          <p:nvPr/>
        </p:nvSpPr>
        <p:spPr>
          <a:xfrm>
            <a:off x="6444208" y="836712"/>
            <a:ext cx="201622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n>
                  <a:prstDash val="solid"/>
                </a:ln>
                <a:solidFill>
                  <a:schemeClr val="tx1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erlin Sans FB" pitchFamily="34" charset="0"/>
              </a:rPr>
              <a:t>PROTECCIÓN</a:t>
            </a:r>
          </a:p>
          <a:p>
            <a:pPr algn="ctr"/>
            <a:r>
              <a:rPr lang="es-ES" b="1" dirty="0" smtClean="0">
                <a:ln>
                  <a:prstDash val="solid"/>
                </a:ln>
                <a:solidFill>
                  <a:schemeClr val="tx1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erlin Sans FB" pitchFamily="34" charset="0"/>
              </a:rPr>
              <a:t>ESPECÍFICA</a:t>
            </a:r>
          </a:p>
          <a:p>
            <a:pPr algn="ctr"/>
            <a:endParaRPr lang="es-MX" dirty="0"/>
          </a:p>
        </p:txBody>
      </p:sp>
      <p:sp>
        <p:nvSpPr>
          <p:cNvPr id="6" name="1 Marcador de contenido"/>
          <p:cNvSpPr txBox="1">
            <a:spLocks/>
          </p:cNvSpPr>
          <p:nvPr/>
        </p:nvSpPr>
        <p:spPr>
          <a:xfrm>
            <a:off x="5220072" y="1556792"/>
            <a:ext cx="3610744" cy="5044016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s-MX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s-MX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kumimoji="0" lang="es-MX" sz="27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s-ES_tradnl" sz="2800" dirty="0" smtClean="0">
                <a:latin typeface="Berlin Sans FB" pitchFamily="34" charset="0"/>
              </a:rPr>
              <a:t>Son medidas específicas para cada enfermedad, con el fin de evitarlas. Sus metas son: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-&gt;utilizar inmunizaciones específicas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-&gt;aplicar la higiene personal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-&gt;tener una dieta equilibrada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-&gt;realizar programas de detección de enfermedades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-&gt;tener medidas adecuadas de seguridad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-&gt;evitar exposición a factores </a:t>
            </a:r>
            <a:r>
              <a:rPr lang="es-ES_tradnl" sz="2800" dirty="0" err="1" smtClean="0">
                <a:latin typeface="Berlin Sans FB" pitchFamily="34" charset="0"/>
              </a:rPr>
              <a:t>carcinogenéticos</a:t>
            </a:r>
            <a:r>
              <a:rPr lang="es-ES_tradnl" sz="2800" dirty="0" smtClean="0">
                <a:latin typeface="Berlin Sans FB" pitchFamily="34" charset="0"/>
              </a:rPr>
              <a:t> y alérgenos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-&gt;realizar ejercicio físico adecuado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-&gt;hacer visitas regulares de control médico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es-MX" sz="27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s-ES_tradnl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SECUNDARIA</a:t>
            </a:r>
          </a:p>
          <a:p>
            <a:pPr algn="ctr"/>
            <a:r>
              <a:rPr lang="es-ES_tradnl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**Tiene lugar en el periodo patogénico**</a:t>
            </a:r>
          </a:p>
          <a:p>
            <a:pPr algn="ctr"/>
            <a:r>
              <a:rPr lang="es-ES_tradnl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Se refiere al diagnóstico precoz y al tratamiento oportuno además de la limitación del daño de una enfermedad en evolución.</a:t>
            </a:r>
            <a:endParaRPr lang="es-ES_tradnl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67544" y="1700808"/>
            <a:ext cx="3898776" cy="4900000"/>
          </a:xfrm>
        </p:spPr>
        <p:txBody>
          <a:bodyPr>
            <a:normAutofit fontScale="55000" lnSpcReduction="20000"/>
          </a:bodyPr>
          <a:lstStyle/>
          <a:p>
            <a:r>
              <a:rPr lang="es-ES_tradnl" sz="2800" dirty="0" smtClean="0">
                <a:latin typeface="Berlin Sans FB" pitchFamily="34" charset="0"/>
              </a:rPr>
              <a:t>Significa reconocer los factores de riesgo, signos y síntomas de las enfermedades para diagnosticarlas y tratarlas en forma oportuna.</a:t>
            </a:r>
          </a:p>
          <a:p>
            <a:endParaRPr lang="es-ES_tradnl" sz="2800" dirty="0" smtClean="0">
              <a:latin typeface="Berlin Sans FB" pitchFamily="34" charset="0"/>
            </a:endParaRPr>
          </a:p>
          <a:p>
            <a:r>
              <a:rPr lang="es-ES_tradnl" sz="2800" dirty="0" smtClean="0">
                <a:latin typeface="Berlin Sans FB" pitchFamily="34" charset="0"/>
              </a:rPr>
              <a:t>Comprende:</a:t>
            </a:r>
          </a:p>
          <a:p>
            <a:endParaRPr lang="es-ES_tradnl" sz="2800" dirty="0" smtClean="0">
              <a:latin typeface="Berlin Sans FB" pitchFamily="34" charset="0"/>
            </a:endParaRPr>
          </a:p>
          <a:p>
            <a:r>
              <a:rPr lang="es-ES_tradnl" sz="2800" dirty="0" smtClean="0">
                <a:latin typeface="Berlin Sans FB" pitchFamily="34" charset="0"/>
              </a:rPr>
              <a:t>-&gt;ATENCIÓN MÉDICA OPORTUNA (descubrimiento de enfermedad en los primeros estadios, tratamiento inmediato y adecuado de la enfermedad, evitando daños irreversibles, complicaciones y secuelas, además de acortar el periodo de incapacidad)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-&gt;EXISTENCIA SUFICIENTE DE AUXILIARES DE DIAGNÓSTICO Y TRATAMIENTO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-&gt;EXÁMENES DE CONTROL PERIÓDICOS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-&gt;PROGRAMAS DE CONTROL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-&gt;CURSOS DE CAPACITACIÓN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-&gt;SUPERACIÓN PEDAGÓGICA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" pitchFamily="34" charset="0"/>
              </a:rPr>
              <a:t>PREVENCION</a:t>
            </a:r>
            <a:br>
              <a:rPr lang="es-ES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" pitchFamily="34" charset="0"/>
              </a:rPr>
            </a:br>
            <a:r>
              <a:rPr lang="es-ES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" pitchFamily="34" charset="0"/>
              </a:rPr>
              <a:t>SECUNDARIA</a:t>
            </a:r>
          </a:p>
        </p:txBody>
      </p:sp>
      <p:sp>
        <p:nvSpPr>
          <p:cNvPr id="4" name="3 Rectángulo redondeado"/>
          <p:cNvSpPr/>
          <p:nvPr/>
        </p:nvSpPr>
        <p:spPr>
          <a:xfrm>
            <a:off x="144016" y="332656"/>
            <a:ext cx="2411760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n>
                  <a:prstDash val="solid"/>
                </a:ln>
                <a:solidFill>
                  <a:schemeClr val="tx1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erlin Sans FB" pitchFamily="34" charset="0"/>
              </a:rPr>
              <a:t>DIAGNÓSTICO PRECOZ</a:t>
            </a:r>
          </a:p>
          <a:p>
            <a:pPr algn="ctr"/>
            <a:r>
              <a:rPr lang="es-ES" b="1" dirty="0" smtClean="0">
                <a:ln>
                  <a:prstDash val="solid"/>
                </a:ln>
                <a:solidFill>
                  <a:schemeClr val="tx1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erlin Sans FB" pitchFamily="34" charset="0"/>
              </a:rPr>
              <a:t>Y TRATAMIENTO OPORTUNO</a:t>
            </a:r>
          </a:p>
          <a:p>
            <a:pPr algn="ctr"/>
            <a:endParaRPr lang="es-MX" dirty="0"/>
          </a:p>
        </p:txBody>
      </p:sp>
      <p:sp>
        <p:nvSpPr>
          <p:cNvPr id="5" name="4 Rectángulo redondeado"/>
          <p:cNvSpPr/>
          <p:nvPr/>
        </p:nvSpPr>
        <p:spPr>
          <a:xfrm>
            <a:off x="6372200" y="260648"/>
            <a:ext cx="2771800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n>
                  <a:prstDash val="solid"/>
                </a:ln>
                <a:solidFill>
                  <a:schemeClr val="tx1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erlin Sans FB" pitchFamily="34" charset="0"/>
              </a:rPr>
              <a:t>LIMITACIÓN DEL DAÑO</a:t>
            </a:r>
          </a:p>
          <a:p>
            <a:pPr algn="ctr"/>
            <a:endParaRPr lang="es-MX" dirty="0"/>
          </a:p>
        </p:txBody>
      </p:sp>
      <p:sp>
        <p:nvSpPr>
          <p:cNvPr id="6" name="1 Marcador de contenido"/>
          <p:cNvSpPr txBox="1">
            <a:spLocks/>
          </p:cNvSpPr>
          <p:nvPr/>
        </p:nvSpPr>
        <p:spPr>
          <a:xfrm>
            <a:off x="4572000" y="1700808"/>
            <a:ext cx="3898776" cy="4900000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/>
          <a:p>
            <a:r>
              <a:rPr lang="es-ES_tradnl" sz="2800" dirty="0" smtClean="0">
                <a:latin typeface="Berlin Sans FB" pitchFamily="34" charset="0"/>
              </a:rPr>
              <a:t>Se refiere a las medidas de orden terapéutico, físico, dietético, medicamentoso, ortopédico, quirúrgico y psicoterapéutico.</a:t>
            </a:r>
          </a:p>
          <a:p>
            <a:endParaRPr lang="es-ES_tradnl" sz="2800" dirty="0" smtClean="0">
              <a:latin typeface="Berlin Sans FB" pitchFamily="34" charset="0"/>
            </a:endParaRPr>
          </a:p>
          <a:p>
            <a:r>
              <a:rPr lang="es-ES_tradnl" sz="2800" dirty="0" smtClean="0">
                <a:latin typeface="Berlin Sans FB" pitchFamily="34" charset="0"/>
              </a:rPr>
              <a:t>Sus objetivos son:</a:t>
            </a:r>
          </a:p>
          <a:p>
            <a:endParaRPr lang="es-ES_tradnl" sz="2800" dirty="0" smtClean="0">
              <a:latin typeface="Berlin Sans FB" pitchFamily="34" charset="0"/>
            </a:endParaRPr>
          </a:p>
          <a:p>
            <a:r>
              <a:rPr lang="es-ES_tradnl" sz="2800" dirty="0" smtClean="0">
                <a:latin typeface="Berlin Sans FB" pitchFamily="34" charset="0"/>
              </a:rPr>
              <a:t>-&gt;Reducir los deterioros y consecuencias de las enfermedades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-&gt;Erradicar las causas de la enfermedad de acuerdo con las reglas clínico terapéuticas</a:t>
            </a:r>
          </a:p>
          <a:p>
            <a:endParaRPr lang="es-ES_tradnl" sz="2800" dirty="0" smtClean="0">
              <a:latin typeface="Berlin Sans FB" pitchFamily="34" charset="0"/>
            </a:endParaRPr>
          </a:p>
          <a:p>
            <a:r>
              <a:rPr lang="es-ES_tradnl" sz="2800" dirty="0" smtClean="0">
                <a:latin typeface="Berlin Sans FB" pitchFamily="34" charset="0"/>
              </a:rPr>
              <a:t>Comprende:</a:t>
            </a:r>
          </a:p>
          <a:p>
            <a:endParaRPr lang="es-ES_tradnl" sz="2800" dirty="0" smtClean="0">
              <a:latin typeface="Berlin Sans FB" pitchFamily="34" charset="0"/>
            </a:endParaRPr>
          </a:p>
          <a:p>
            <a:r>
              <a:rPr lang="es-ES_tradnl" sz="2800" dirty="0" smtClean="0">
                <a:latin typeface="Berlin Sans FB" pitchFamily="34" charset="0"/>
              </a:rPr>
              <a:t>-&gt;PREVENCION DE SECUELAS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-&gt;UTILIZACIÓN DE RECURSOS MÉDICOS PARA EVITAR QUE LA ENFERMEDAD PASE A UN ESTADIO MÁS AVANZADO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es-MX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s-ES_tradnl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TERCIARIA</a:t>
            </a:r>
          </a:p>
          <a:p>
            <a:pPr algn="ctr"/>
            <a:r>
              <a:rPr lang="es-ES_tradnl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**Tiene lugar en el periodo patogénico**</a:t>
            </a:r>
          </a:p>
          <a:p>
            <a:pPr algn="ctr"/>
            <a:r>
              <a:rPr lang="es-ES_tradnl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Se refiere al proceso de rehabilitación física, socioeconómica y psicológica, para corregir la incapacidad del daño producido</a:t>
            </a:r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dirty="0" smtClean="0"/>
              <a:t> .</a:t>
            </a:r>
            <a:endParaRPr lang="es-MX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es-ES_tradnl" sz="2800" dirty="0" smtClean="0">
                <a:latin typeface="Berlin Sans FB" pitchFamily="34" charset="0"/>
              </a:rPr>
              <a:t>Quiere que el individuo se pueda adaptar a sus condiciones de vida.</a:t>
            </a:r>
          </a:p>
          <a:p>
            <a:endParaRPr lang="es-ES_tradnl" sz="2800" dirty="0" smtClean="0">
              <a:latin typeface="Berlin Sans FB" pitchFamily="34" charset="0"/>
            </a:endParaRPr>
          </a:p>
          <a:p>
            <a:r>
              <a:rPr lang="es-ES_tradnl" sz="2800" dirty="0" smtClean="0">
                <a:latin typeface="Berlin Sans FB" pitchFamily="34" charset="0"/>
              </a:rPr>
              <a:t>Comprende:</a:t>
            </a:r>
          </a:p>
          <a:p>
            <a:endParaRPr lang="es-ES_tradnl" sz="2800" dirty="0" smtClean="0">
              <a:latin typeface="Berlin Sans FB" pitchFamily="34" charset="0"/>
            </a:endParaRPr>
          </a:p>
          <a:p>
            <a:r>
              <a:rPr lang="es-ES_tradnl" sz="2800" dirty="0" smtClean="0">
                <a:latin typeface="Berlin Sans FB" pitchFamily="34" charset="0"/>
              </a:rPr>
              <a:t>-&gt;RECUPERACIÓN MÁXIMA DE LA FUNCIONALIDAD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-&gt;TERAPIA OCUPACIONAL EN EL HOGAR Y HOSPITAL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-&gt;CAMBIO PSICOSOCIAL </a:t>
            </a:r>
            <a:r>
              <a:rPr lang="es-ES_tradnl" sz="2800" dirty="0" smtClean="0">
                <a:latin typeface="Berlin Sans FB" pitchFamily="34" charset="0"/>
              </a:rPr>
              <a:t>DEL </a:t>
            </a:r>
            <a:r>
              <a:rPr lang="es-ES_tradnl" sz="2800" dirty="0" smtClean="0">
                <a:latin typeface="Berlin Sans FB" pitchFamily="34" charset="0"/>
              </a:rPr>
              <a:t>INCAPACITADO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-&gt;EDUCACIÓN DE FAMILIARES, </a:t>
            </a:r>
            <a:r>
              <a:rPr lang="es-ES_tradnl" sz="2800" dirty="0" smtClean="0">
                <a:latin typeface="Berlin Sans FB" pitchFamily="34" charset="0"/>
              </a:rPr>
              <a:t>GRUPOS </a:t>
            </a:r>
            <a:r>
              <a:rPr lang="es-ES_tradnl" sz="2800" dirty="0" smtClean="0">
                <a:latin typeface="Berlin Sans FB" pitchFamily="34" charset="0"/>
              </a:rPr>
              <a:t>ESCOLARES Y EMPRESAS PARA EL APOYO DEL INCAPACITADO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-&gt;UTILIZACIÓN MÁXIMA DE LAS CAPACIDADES DE JUEGOS Y OCUPACIONES ADECUADAS</a:t>
            </a:r>
          </a:p>
          <a:p>
            <a:r>
              <a:rPr lang="es-ES_tradnl" sz="2800" dirty="0" smtClean="0">
                <a:latin typeface="Berlin Sans FB" pitchFamily="34" charset="0"/>
              </a:rPr>
              <a:t>-&gt;PROTECCIÓN ESTATAL DEL INCAPACITADO</a:t>
            </a:r>
          </a:p>
          <a:p>
            <a:pPr marL="0" indent="0">
              <a:buNone/>
            </a:pPr>
            <a:r>
              <a:rPr lang="es-MX" dirty="0" smtClean="0"/>
              <a:t>.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" pitchFamily="34" charset="0"/>
              </a:rPr>
              <a:t>PREVENCION</a:t>
            </a:r>
            <a:br>
              <a:rPr lang="es-ES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" pitchFamily="34" charset="0"/>
              </a:rPr>
            </a:br>
            <a:r>
              <a:rPr lang="es-ES" sz="4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" pitchFamily="34" charset="0"/>
              </a:rPr>
              <a:t>TERCIARIA</a:t>
            </a:r>
            <a:endParaRPr lang="es-MX" dirty="0"/>
          </a:p>
        </p:txBody>
      </p:sp>
      <p:sp>
        <p:nvSpPr>
          <p:cNvPr id="4" name="3 Rectángulo redondeado"/>
          <p:cNvSpPr/>
          <p:nvPr/>
        </p:nvSpPr>
        <p:spPr>
          <a:xfrm>
            <a:off x="3203848" y="1412776"/>
            <a:ext cx="277180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ln>
                  <a:prstDash val="solid"/>
                </a:ln>
                <a:solidFill>
                  <a:schemeClr val="tx1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erlin Sans FB" pitchFamily="34" charset="0"/>
              </a:rPr>
              <a:t>REHABILITACIÓN</a:t>
            </a:r>
          </a:p>
          <a:p>
            <a:pPr algn="ctr"/>
            <a:endParaRPr lang="es-MX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87</TotalTime>
  <Words>516</Words>
  <Application>Microsoft Office PowerPoint</Application>
  <PresentationFormat>Presentación en pantalla (4:3)</PresentationFormat>
  <Paragraphs>86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Concurrencia</vt:lpstr>
      <vt:lpstr>MULTIVERSIDAD VERACRUZ</vt:lpstr>
      <vt:lpstr>TRIADA EPIDEMIOLÓGICA.</vt:lpstr>
      <vt:lpstr>PREVENCION PRIMARIA</vt:lpstr>
      <vt:lpstr>Presentación de PowerPoint</vt:lpstr>
      <vt:lpstr>PREVENCION SECUNDARIA</vt:lpstr>
      <vt:lpstr> .</vt:lpstr>
      <vt:lpstr>PREVENCION TERCIARIA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VERACRUZ</dc:title>
  <dc:creator>WENDY</dc:creator>
  <cp:lastModifiedBy>Ordoñez</cp:lastModifiedBy>
  <cp:revision>21</cp:revision>
  <dcterms:created xsi:type="dcterms:W3CDTF">2015-08-25T02:55:19Z</dcterms:created>
  <dcterms:modified xsi:type="dcterms:W3CDTF">2016-07-26T21:13:40Z</dcterms:modified>
</cp:coreProperties>
</file>