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412" autoAdjust="0"/>
    <p:restoredTop sz="94660"/>
  </p:normalViewPr>
  <p:slideViewPr>
    <p:cSldViewPr>
      <p:cViewPr>
        <p:scale>
          <a:sx n="40" d="100"/>
          <a:sy n="40" d="100"/>
        </p:scale>
        <p:origin x="-1757" y="-29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2D515-2A8A-42F1-8D5F-D326C65ECA67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90D74BE-A49C-49E7-B5CC-293D54DF7AB0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2D515-2A8A-42F1-8D5F-D326C65ECA67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D90D74BE-A49C-49E7-B5CC-293D54DF7AB0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2D515-2A8A-42F1-8D5F-D326C65ECA67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90D74BE-A49C-49E7-B5CC-293D54DF7AB0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1282D515-2A8A-42F1-8D5F-D326C65ECA67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D74BE-A49C-49E7-B5CC-293D54DF7AB0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Marcador de contenido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2" name="11 Marcador de contenido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Conector recto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2D515-2A8A-42F1-8D5F-D326C65ECA67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s-MX"/>
          </a:p>
        </p:txBody>
      </p:sp>
      <p:sp>
        <p:nvSpPr>
          <p:cNvPr id="15" name="14 Conector recto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23 Marcador de contenido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6" name="25 Marcador de contenido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26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D90D74BE-A49C-49E7-B5CC-293D54DF7AB0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23" name="22 Título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2D515-2A8A-42F1-8D5F-D326C65ECA67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D90D74BE-A49C-49E7-B5CC-293D54DF7AB0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2D515-2A8A-42F1-8D5F-D326C65ECA67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90D74BE-A49C-49E7-B5CC-293D54DF7AB0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8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12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Marcador de contenido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90D74BE-A49C-49E7-B5CC-293D54DF7AB0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2D515-2A8A-42F1-8D5F-D326C65ECA67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s-MX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11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D90D74BE-A49C-49E7-B5CC-293D54DF7AB0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1282D515-2A8A-42F1-8D5F-D326C65ECA67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2D515-2A8A-42F1-8D5F-D326C65ECA67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D74BE-A49C-49E7-B5CC-293D54DF7AB0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Conector recto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D90D74BE-A49C-49E7-B5CC-293D54DF7AB0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2D515-2A8A-42F1-8D5F-D326C65ECA67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1282D515-2A8A-42F1-8D5F-D326C65ECA67}" type="datetimeFigureOut">
              <a:rPr lang="es-MX" smtClean="0"/>
              <a:pPr/>
              <a:t>26/07/2016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s-MX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9 Conector recto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90D74BE-A49C-49E7-B5CC-293D54DF7AB0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67544" y="1268760"/>
            <a:ext cx="8429684" cy="5090120"/>
          </a:xfrm>
        </p:spPr>
        <p:txBody>
          <a:bodyPr>
            <a:normAutofit/>
          </a:bodyPr>
          <a:lstStyle/>
          <a:p>
            <a:r>
              <a:rPr lang="es-MX" sz="2400" dirty="0" smtClean="0">
                <a:latin typeface="Arial" pitchFamily="34" charset="0"/>
                <a:cs typeface="Arial" pitchFamily="34" charset="0"/>
              </a:rPr>
              <a:t>MULTIVERSIDAD LATINOAMERICANA CAMPUS TORREÓN </a:t>
            </a:r>
          </a:p>
          <a:p>
            <a:endParaRPr lang="es-MX" sz="2400" dirty="0">
              <a:latin typeface="Arial" pitchFamily="34" charset="0"/>
              <a:cs typeface="Arial" pitchFamily="34" charset="0"/>
            </a:endParaRPr>
          </a:p>
          <a:p>
            <a:r>
              <a:rPr lang="es-MX" sz="2400" dirty="0" smtClean="0">
                <a:latin typeface="Arial" pitchFamily="34" charset="0"/>
                <a:cs typeface="Arial" pitchFamily="34" charset="0"/>
              </a:rPr>
              <a:t>Funcionamiento Básico de una computadora: Entrada, Proceso y Salida</a:t>
            </a:r>
          </a:p>
          <a:p>
            <a:endParaRPr lang="es-MX" sz="2400" dirty="0" smtClean="0">
              <a:latin typeface="Arial" pitchFamily="34" charset="0"/>
              <a:cs typeface="Arial" pitchFamily="34" charset="0"/>
            </a:endParaRPr>
          </a:p>
          <a:p>
            <a:r>
              <a:rPr lang="es-MX" sz="2400" dirty="0" smtClean="0">
                <a:latin typeface="Arial" pitchFamily="34" charset="0"/>
                <a:cs typeface="Arial" pitchFamily="34" charset="0"/>
              </a:rPr>
              <a:t>Grupo: 101</a:t>
            </a:r>
          </a:p>
          <a:p>
            <a:r>
              <a:rPr lang="es-MX" sz="2400" dirty="0" smtClean="0">
                <a:latin typeface="Arial" pitchFamily="34" charset="0"/>
                <a:cs typeface="Arial" pitchFamily="34" charset="0"/>
              </a:rPr>
              <a:t>Semestre : Primero</a:t>
            </a:r>
          </a:p>
          <a:p>
            <a:r>
              <a:rPr lang="es-MX" sz="2400" dirty="0" smtClean="0">
                <a:latin typeface="Arial" pitchFamily="34" charset="0"/>
                <a:cs typeface="Arial" pitchFamily="34" charset="0"/>
              </a:rPr>
              <a:t>Materia: Informática I</a:t>
            </a:r>
          </a:p>
          <a:p>
            <a:r>
              <a:rPr lang="es-MX" sz="2400" dirty="0" smtClean="0">
                <a:latin typeface="Arial" pitchFamily="34" charset="0"/>
                <a:cs typeface="Arial" pitchFamily="34" charset="0"/>
              </a:rPr>
              <a:t>Fecha: 31 de Agosto del 2015</a:t>
            </a:r>
          </a:p>
          <a:p>
            <a:r>
              <a:rPr lang="es-MX" sz="2400" dirty="0" smtClean="0">
                <a:latin typeface="Arial" pitchFamily="34" charset="0"/>
                <a:cs typeface="Arial" pitchFamily="34" charset="0"/>
              </a:rPr>
              <a:t>Docente: Thamara Idallly Hernández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Rectángulo redondeado"/>
          <p:cNvSpPr/>
          <p:nvPr/>
        </p:nvSpPr>
        <p:spPr>
          <a:xfrm>
            <a:off x="142844" y="1071546"/>
            <a:ext cx="5357850" cy="3143272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MX" dirty="0" smtClean="0">
                <a:solidFill>
                  <a:sysClr val="windowText" lastClr="000000"/>
                </a:solidFill>
              </a:rPr>
              <a:t>               </a:t>
            </a:r>
            <a:endParaRPr lang="es-MX" dirty="0">
              <a:solidFill>
                <a:sysClr val="windowText" lastClr="000000"/>
              </a:solidFill>
            </a:endParaRPr>
          </a:p>
        </p:txBody>
      </p:sp>
      <p:sp>
        <p:nvSpPr>
          <p:cNvPr id="11" name="10 Rectángulo redondeado"/>
          <p:cNvSpPr/>
          <p:nvPr/>
        </p:nvSpPr>
        <p:spPr>
          <a:xfrm>
            <a:off x="2500298" y="1142984"/>
            <a:ext cx="2786082" cy="292895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endParaRPr lang="es-MX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MX" dirty="0" smtClean="0"/>
              <a:t>Ciclo de operación básico de una computadora</a:t>
            </a:r>
            <a:endParaRPr lang="es-MX" dirty="0"/>
          </a:p>
        </p:txBody>
      </p:sp>
      <p:sp>
        <p:nvSpPr>
          <p:cNvPr id="4" name="3 Rectángulo redondeado"/>
          <p:cNvSpPr/>
          <p:nvPr/>
        </p:nvSpPr>
        <p:spPr>
          <a:xfrm>
            <a:off x="428596" y="3071810"/>
            <a:ext cx="1500198" cy="50006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FFC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>
                <a:solidFill>
                  <a:sysClr val="windowText" lastClr="000000"/>
                </a:solidFill>
              </a:rPr>
              <a:t>Memoria</a:t>
            </a:r>
            <a:endParaRPr lang="es-MX" dirty="0">
              <a:solidFill>
                <a:sysClr val="windowText" lastClr="000000"/>
              </a:solidFill>
            </a:endParaRPr>
          </a:p>
        </p:txBody>
      </p:sp>
      <p:sp>
        <p:nvSpPr>
          <p:cNvPr id="5" name="4 Rectángulo redondeado"/>
          <p:cNvSpPr/>
          <p:nvPr/>
        </p:nvSpPr>
        <p:spPr>
          <a:xfrm>
            <a:off x="2857488" y="2928934"/>
            <a:ext cx="2214578" cy="857256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>
                <a:solidFill>
                  <a:sysClr val="windowText" lastClr="000000"/>
                </a:solidFill>
              </a:rPr>
              <a:t>Unidad de Control </a:t>
            </a:r>
          </a:p>
          <a:p>
            <a:pPr algn="ctr"/>
            <a:r>
              <a:rPr lang="es-MX" dirty="0" smtClean="0">
                <a:solidFill>
                  <a:sysClr val="windowText" lastClr="000000"/>
                </a:solidFill>
              </a:rPr>
              <a:t>CU</a:t>
            </a:r>
            <a:endParaRPr lang="es-MX" dirty="0">
              <a:solidFill>
                <a:sysClr val="windowText" lastClr="000000"/>
              </a:solidFill>
            </a:endParaRPr>
          </a:p>
        </p:txBody>
      </p:sp>
      <p:sp>
        <p:nvSpPr>
          <p:cNvPr id="6" name="5 Rectángulo redondeado"/>
          <p:cNvSpPr/>
          <p:nvPr/>
        </p:nvSpPr>
        <p:spPr>
          <a:xfrm>
            <a:off x="2786050" y="1643050"/>
            <a:ext cx="2214578" cy="1000132"/>
          </a:xfrm>
          <a:prstGeom prst="roundRect">
            <a:avLst/>
          </a:prstGeom>
          <a:solidFill>
            <a:srgbClr val="92D050"/>
          </a:solidFill>
          <a:ln>
            <a:solidFill>
              <a:srgbClr val="00B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>
                <a:solidFill>
                  <a:sysClr val="windowText" lastClr="000000"/>
                </a:solidFill>
              </a:rPr>
              <a:t>Unidad</a:t>
            </a:r>
          </a:p>
          <a:p>
            <a:pPr algn="ctr"/>
            <a:r>
              <a:rPr lang="es-MX" dirty="0" smtClean="0">
                <a:solidFill>
                  <a:sysClr val="windowText" lastClr="000000"/>
                </a:solidFill>
              </a:rPr>
              <a:t>Aritmético-lógica </a:t>
            </a:r>
          </a:p>
          <a:p>
            <a:pPr algn="ctr"/>
            <a:r>
              <a:rPr lang="es-MX" dirty="0" smtClean="0">
                <a:solidFill>
                  <a:sysClr val="windowText" lastClr="000000"/>
                </a:solidFill>
              </a:rPr>
              <a:t>ALU</a:t>
            </a:r>
            <a:endParaRPr lang="es-MX" dirty="0">
              <a:solidFill>
                <a:sysClr val="windowText" lastClr="000000"/>
              </a:solidFill>
            </a:endParaRPr>
          </a:p>
        </p:txBody>
      </p:sp>
      <p:sp>
        <p:nvSpPr>
          <p:cNvPr id="7" name="6 Rectángulo redondeado"/>
          <p:cNvSpPr/>
          <p:nvPr/>
        </p:nvSpPr>
        <p:spPr>
          <a:xfrm>
            <a:off x="3571868" y="4357694"/>
            <a:ext cx="1785950" cy="85725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FFC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>
                <a:solidFill>
                  <a:sysClr val="windowText" lastClr="000000"/>
                </a:solidFill>
              </a:rPr>
              <a:t>Unidad de Salida</a:t>
            </a:r>
            <a:endParaRPr lang="es-MX" dirty="0">
              <a:solidFill>
                <a:sysClr val="windowText" lastClr="000000"/>
              </a:solidFill>
            </a:endParaRPr>
          </a:p>
        </p:txBody>
      </p:sp>
      <p:sp>
        <p:nvSpPr>
          <p:cNvPr id="8" name="7 Rectángulo redondeado"/>
          <p:cNvSpPr/>
          <p:nvPr/>
        </p:nvSpPr>
        <p:spPr>
          <a:xfrm>
            <a:off x="3071802" y="5857892"/>
            <a:ext cx="2786082" cy="71438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FFC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>
                <a:solidFill>
                  <a:sysClr val="windowText" lastClr="000000"/>
                </a:solidFill>
              </a:rPr>
              <a:t>Información</a:t>
            </a:r>
          </a:p>
        </p:txBody>
      </p:sp>
      <p:sp>
        <p:nvSpPr>
          <p:cNvPr id="9" name="8 Rectángulo redondeado"/>
          <p:cNvSpPr/>
          <p:nvPr/>
        </p:nvSpPr>
        <p:spPr>
          <a:xfrm>
            <a:off x="285720" y="4429132"/>
            <a:ext cx="1785950" cy="85725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FFC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>
                <a:solidFill>
                  <a:sysClr val="windowText" lastClr="000000"/>
                </a:solidFill>
              </a:rPr>
              <a:t>Unidad de Entrada</a:t>
            </a:r>
            <a:endParaRPr lang="es-MX" dirty="0">
              <a:solidFill>
                <a:sysClr val="windowText" lastClr="000000"/>
              </a:solidFill>
            </a:endParaRPr>
          </a:p>
        </p:txBody>
      </p:sp>
      <p:sp>
        <p:nvSpPr>
          <p:cNvPr id="10" name="9 Rectángulo redondeado"/>
          <p:cNvSpPr/>
          <p:nvPr/>
        </p:nvSpPr>
        <p:spPr>
          <a:xfrm>
            <a:off x="428596" y="5786454"/>
            <a:ext cx="1500198" cy="50006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FFC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dirty="0" smtClean="0">
                <a:solidFill>
                  <a:sysClr val="windowText" lastClr="000000"/>
                </a:solidFill>
              </a:rPr>
              <a:t>Datos</a:t>
            </a:r>
            <a:endParaRPr lang="es-MX" dirty="0">
              <a:solidFill>
                <a:sysClr val="windowText" lastClr="000000"/>
              </a:solidFill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3071802" y="1285860"/>
            <a:ext cx="1643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        CPU</a:t>
            </a:r>
            <a:endParaRPr lang="es-MX" dirty="0"/>
          </a:p>
        </p:txBody>
      </p:sp>
      <p:cxnSp>
        <p:nvCxnSpPr>
          <p:cNvPr id="17" name="16 Conector recto de flecha"/>
          <p:cNvCxnSpPr>
            <a:stCxn id="9" idx="0"/>
            <a:endCxn id="4" idx="2"/>
          </p:cNvCxnSpPr>
          <p:nvPr/>
        </p:nvCxnSpPr>
        <p:spPr>
          <a:xfrm rot="5400000" flipH="1" flipV="1">
            <a:off x="750067" y="4000504"/>
            <a:ext cx="85725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19 Conector recto de flecha"/>
          <p:cNvCxnSpPr>
            <a:stCxn id="10" idx="0"/>
            <a:endCxn id="9" idx="2"/>
          </p:cNvCxnSpPr>
          <p:nvPr/>
        </p:nvCxnSpPr>
        <p:spPr>
          <a:xfrm rot="5400000" flipH="1" flipV="1">
            <a:off x="928662" y="5536421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24 Conector recto de flecha"/>
          <p:cNvCxnSpPr/>
          <p:nvPr/>
        </p:nvCxnSpPr>
        <p:spPr>
          <a:xfrm>
            <a:off x="2071670" y="3214686"/>
            <a:ext cx="71438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26 Conector recto de flecha"/>
          <p:cNvCxnSpPr/>
          <p:nvPr/>
        </p:nvCxnSpPr>
        <p:spPr>
          <a:xfrm rot="10800000">
            <a:off x="2000233" y="3429000"/>
            <a:ext cx="78581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33 Conector recto de flecha"/>
          <p:cNvCxnSpPr/>
          <p:nvPr/>
        </p:nvCxnSpPr>
        <p:spPr>
          <a:xfrm rot="5400000" flipH="1" flipV="1">
            <a:off x="4215604" y="2785264"/>
            <a:ext cx="28575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36 Conector recto de flecha"/>
          <p:cNvCxnSpPr/>
          <p:nvPr/>
        </p:nvCxnSpPr>
        <p:spPr>
          <a:xfrm rot="5400000">
            <a:off x="3358348" y="2785264"/>
            <a:ext cx="28575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40 Conector recto de flecha"/>
          <p:cNvCxnSpPr/>
          <p:nvPr/>
        </p:nvCxnSpPr>
        <p:spPr>
          <a:xfrm rot="5400000" flipH="1" flipV="1">
            <a:off x="3072596" y="4000504"/>
            <a:ext cx="427834" cy="7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42 Conector recto"/>
          <p:cNvCxnSpPr/>
          <p:nvPr/>
        </p:nvCxnSpPr>
        <p:spPr>
          <a:xfrm rot="5400000" flipH="1" flipV="1">
            <a:off x="1463653" y="4321975"/>
            <a:ext cx="215108" cy="79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6" name="45 Conector recto"/>
          <p:cNvCxnSpPr/>
          <p:nvPr/>
        </p:nvCxnSpPr>
        <p:spPr>
          <a:xfrm>
            <a:off x="1571604" y="4214818"/>
            <a:ext cx="1714512" cy="158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48 Conector recto de flecha"/>
          <p:cNvCxnSpPr/>
          <p:nvPr/>
        </p:nvCxnSpPr>
        <p:spPr>
          <a:xfrm rot="5400000">
            <a:off x="4072728" y="4071942"/>
            <a:ext cx="570710" cy="7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2" name="51 Conector recto de flecha"/>
          <p:cNvCxnSpPr>
            <a:stCxn id="7" idx="2"/>
            <a:endCxn id="8" idx="0"/>
          </p:cNvCxnSpPr>
          <p:nvPr/>
        </p:nvCxnSpPr>
        <p:spPr>
          <a:xfrm rot="5400000">
            <a:off x="4143372" y="5536421"/>
            <a:ext cx="64294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4" name="53 CuadroTexto"/>
          <p:cNvSpPr txBox="1"/>
          <p:nvPr/>
        </p:nvSpPr>
        <p:spPr>
          <a:xfrm>
            <a:off x="5357818" y="1285860"/>
            <a:ext cx="350043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1600" dirty="0" smtClean="0">
                <a:latin typeface="Arial" pitchFamily="34" charset="0"/>
                <a:cs typeface="Arial" pitchFamily="34" charset="0"/>
              </a:rPr>
              <a:t>El ciclo se inicia en la unidad de entrada y pasa los datos a la memoria y a la unidad de control.</a:t>
            </a:r>
          </a:p>
          <a:p>
            <a:pPr algn="just"/>
            <a:r>
              <a:rPr lang="es-MX" sz="1600" dirty="0" smtClean="0">
                <a:latin typeface="Arial" pitchFamily="34" charset="0"/>
                <a:cs typeface="Arial" pitchFamily="34" charset="0"/>
              </a:rPr>
              <a:t>La memoria guarda la información, ya sean datos o instrucciones y la divide en celdas o posiciones, trabajando en relación directa con la CU.</a:t>
            </a:r>
          </a:p>
          <a:p>
            <a:pPr algn="just"/>
            <a:r>
              <a:rPr lang="es-MX" sz="1600" dirty="0" smtClean="0">
                <a:latin typeface="Arial" pitchFamily="34" charset="0"/>
                <a:cs typeface="Arial" pitchFamily="34" charset="0"/>
              </a:rPr>
              <a:t>La CU y la ALU forman la CPU, el procesador o microprocesador.</a:t>
            </a:r>
          </a:p>
          <a:p>
            <a:pPr algn="just"/>
            <a:r>
              <a:rPr lang="es-MX" sz="1600" dirty="0" smtClean="0">
                <a:latin typeface="Arial" pitchFamily="34" charset="0"/>
                <a:cs typeface="Arial" pitchFamily="34" charset="0"/>
              </a:rPr>
              <a:t>La CU organiza todo el flujo de información y datos, desde y hacia cada uno de los componentes de la computadora.</a:t>
            </a:r>
          </a:p>
          <a:p>
            <a:pPr algn="just"/>
            <a:r>
              <a:rPr lang="es-MX" sz="1600" dirty="0" smtClean="0">
                <a:latin typeface="Arial" pitchFamily="34" charset="0"/>
                <a:cs typeface="Arial" pitchFamily="34" charset="0"/>
              </a:rPr>
              <a:t>La ALU recibe los datos de la CU, realiza los cálculos aritméticos o lógicos requeridos y regresa el resultado a la CU y ésta a su vez, a la memoria.</a:t>
            </a:r>
          </a:p>
          <a:p>
            <a:pPr algn="just"/>
            <a:r>
              <a:rPr lang="es-MX" sz="1600" dirty="0" smtClean="0">
                <a:latin typeface="Arial" pitchFamily="34" charset="0"/>
                <a:cs typeface="Arial" pitchFamily="34" charset="0"/>
              </a:rPr>
              <a:t>La CU cierra el ciclo enviando los datos a la unidad de Salida.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Dispositivos de Entrada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es-MX" sz="2000" dirty="0" smtClean="0">
                <a:latin typeface="Arial" pitchFamily="34" charset="0"/>
                <a:cs typeface="Arial" pitchFamily="34" charset="0"/>
              </a:rPr>
              <a:t>Son los que permiten a los usuarios introducir datos o dar órdenes a la computadora.</a:t>
            </a:r>
          </a:p>
          <a:p>
            <a:pPr algn="just">
              <a:buNone/>
            </a:pPr>
            <a:r>
              <a:rPr lang="es-MX" sz="2000" dirty="0" smtClean="0">
                <a:latin typeface="Arial" pitchFamily="34" charset="0"/>
                <a:cs typeface="Arial" pitchFamily="34" charset="0"/>
              </a:rPr>
              <a:t>Los básicos son el teclado que utiliza la forma de caracteres y el mouse o ratón con un apuntador gráfico. Otros dispositivos son el lector de huella digital, el lector de código de barras y el scanner.</a:t>
            </a:r>
            <a:endParaRPr lang="es-MX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5127" t="41250" r="49463" b="27500"/>
          <a:stretch>
            <a:fillRect/>
          </a:stretch>
        </p:blipFill>
        <p:spPr bwMode="auto">
          <a:xfrm>
            <a:off x="857224" y="3357562"/>
            <a:ext cx="2834660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/>
          <a:srcRect l="8252" t="28750" r="50732" b="15000"/>
          <a:stretch>
            <a:fillRect/>
          </a:stretch>
        </p:blipFill>
        <p:spPr bwMode="auto">
          <a:xfrm>
            <a:off x="4071934" y="3357562"/>
            <a:ext cx="1857388" cy="1492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/>
          <a:srcRect l="6609" t="37500" r="49268" b="23750"/>
          <a:stretch>
            <a:fillRect/>
          </a:stretch>
        </p:blipFill>
        <p:spPr bwMode="auto">
          <a:xfrm>
            <a:off x="928662" y="4786322"/>
            <a:ext cx="2714612" cy="1396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/>
          <a:srcRect l="13379" t="25000" r="58057" b="11250"/>
          <a:stretch>
            <a:fillRect/>
          </a:stretch>
        </p:blipFill>
        <p:spPr bwMode="auto">
          <a:xfrm>
            <a:off x="6357950" y="3357562"/>
            <a:ext cx="1928826" cy="252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Dispositivos de Salida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285720" y="1428736"/>
            <a:ext cx="8572560" cy="457200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s-MX" sz="2000" dirty="0" smtClean="0">
                <a:latin typeface="Arial" pitchFamily="34" charset="0"/>
                <a:cs typeface="Arial" pitchFamily="34" charset="0"/>
              </a:rPr>
              <a:t>Los dispositivos de salida tienen la misión de mostrar al usuario los datos ya procesados o transformados. El monitor es indispensable, pues despliega los datos de entrada y los de salida ya transformados o procesados. Otro dispositivo de salida son las impresoras con las cuales se obtienen los datos impresos en papel </a:t>
            </a:r>
            <a:r>
              <a:rPr lang="es-MX" sz="2000" i="1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es-MX" sz="2000" i="1" dirty="0" err="1" smtClean="0">
                <a:latin typeface="Arial" pitchFamily="34" charset="0"/>
                <a:cs typeface="Arial" pitchFamily="34" charset="0"/>
              </a:rPr>
              <a:t>hardcopy</a:t>
            </a:r>
            <a:r>
              <a:rPr lang="es-MX" sz="2000" i="1" dirty="0" smtClean="0">
                <a:latin typeface="Arial" pitchFamily="34" charset="0"/>
                <a:cs typeface="Arial" pitchFamily="34" charset="0"/>
              </a:rPr>
              <a:t>)</a:t>
            </a:r>
            <a:r>
              <a:rPr lang="es-MX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es-MX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 l="8056" t="28750" r="52393" b="15000"/>
          <a:stretch>
            <a:fillRect/>
          </a:stretch>
        </p:blipFill>
        <p:spPr bwMode="auto">
          <a:xfrm>
            <a:off x="428596" y="3071810"/>
            <a:ext cx="2214546" cy="1845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 l="8984" t="35000" r="53662" b="20000"/>
          <a:stretch>
            <a:fillRect/>
          </a:stretch>
        </p:blipFill>
        <p:spPr bwMode="auto">
          <a:xfrm>
            <a:off x="3143240" y="3071810"/>
            <a:ext cx="2571768" cy="18153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/>
          <a:srcRect l="6054" t="26250" r="51465" b="12500"/>
          <a:stretch>
            <a:fillRect/>
          </a:stretch>
        </p:blipFill>
        <p:spPr bwMode="auto">
          <a:xfrm>
            <a:off x="6244234" y="3071810"/>
            <a:ext cx="2113980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/>
          <a:srcRect l="6054" t="18750" r="50733" b="37500"/>
          <a:stretch>
            <a:fillRect/>
          </a:stretch>
        </p:blipFill>
        <p:spPr bwMode="auto">
          <a:xfrm>
            <a:off x="1851234" y="4857761"/>
            <a:ext cx="2769754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/>
          <a:srcRect l="8252" t="38750" r="54394" b="20000"/>
          <a:stretch>
            <a:fillRect/>
          </a:stretch>
        </p:blipFill>
        <p:spPr bwMode="auto">
          <a:xfrm>
            <a:off x="4929190" y="4807333"/>
            <a:ext cx="2643206" cy="1710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Dispositivos de Procesamiento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es-MX" sz="2000" dirty="0" smtClean="0">
                <a:latin typeface="Arial" pitchFamily="34" charset="0"/>
                <a:cs typeface="Arial" pitchFamily="34" charset="0"/>
              </a:rPr>
              <a:t>Es la unidad central de procesamiento es el componente encargado de transformar los datos en información. Es el cerebro de la computadora.</a:t>
            </a:r>
          </a:p>
          <a:p>
            <a:pPr algn="just">
              <a:buNone/>
            </a:pPr>
            <a:endParaRPr lang="es-MX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 l="5859" t="18750" r="50928" b="17500"/>
          <a:stretch>
            <a:fillRect/>
          </a:stretch>
        </p:blipFill>
        <p:spPr bwMode="auto">
          <a:xfrm>
            <a:off x="2357422" y="2357430"/>
            <a:ext cx="4462774" cy="3857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Periférico</a:t>
            </a:r>
            <a:endParaRPr lang="es-MX" dirty="0"/>
          </a:p>
        </p:txBody>
      </p:sp>
      <p:pic>
        <p:nvPicPr>
          <p:cNvPr id="4098" name="Picture 2" descr="http://4.bp.blogspot.com/_o24OtESHarI/TBXnS6md6NI/AAAAAAAAACo/8o6Z8WHMkJE/s1600/PERIFERICOS+Y+ACCESORIOS.jpg"/>
          <p:cNvPicPr>
            <a:picLocks noChangeAspect="1" noChangeArrowheads="1"/>
          </p:cNvPicPr>
          <p:nvPr/>
        </p:nvPicPr>
        <p:blipFill>
          <a:blip r:embed="rId2"/>
          <a:srcRect t="4875" b="12156"/>
          <a:stretch>
            <a:fillRect/>
          </a:stretch>
        </p:blipFill>
        <p:spPr bwMode="auto">
          <a:xfrm>
            <a:off x="4572000" y="1428736"/>
            <a:ext cx="4429156" cy="5198715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57159" y="1714488"/>
            <a:ext cx="407196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400" dirty="0" smtClean="0">
                <a:latin typeface="Arial" pitchFamily="34" charset="0"/>
                <a:cs typeface="Arial" pitchFamily="34" charset="0"/>
              </a:rPr>
              <a:t>Es otro término para referirse a cualquier aparato que funcione por interacción con la CPU. Ejemplos: scanner, plotter, modem, unidad de respaldo, entre otros.</a:t>
            </a:r>
            <a:endParaRPr lang="es-MX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Bibliografía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es-MX" sz="2800" dirty="0" smtClean="0"/>
              <a:t>Libro: Bachillerato General Informática I</a:t>
            </a:r>
          </a:p>
          <a:p>
            <a:pPr>
              <a:buNone/>
            </a:pPr>
            <a:r>
              <a:rPr lang="es-MX" sz="2800" dirty="0" smtClean="0"/>
              <a:t>Serie integral por competencias</a:t>
            </a:r>
          </a:p>
          <a:p>
            <a:pPr>
              <a:buNone/>
            </a:pPr>
            <a:r>
              <a:rPr lang="es-MX" sz="2800" dirty="0" smtClean="0"/>
              <a:t>Primera reimpresión ,2010</a:t>
            </a:r>
          </a:p>
          <a:p>
            <a:pPr>
              <a:buNone/>
            </a:pPr>
            <a:r>
              <a:rPr lang="es-MX" sz="2800" dirty="0" smtClean="0"/>
              <a:t>Autor: Rosa Alicia </a:t>
            </a:r>
            <a:r>
              <a:rPr lang="es-MX" sz="2800" dirty="0" smtClean="0"/>
              <a:t>Elizondo </a:t>
            </a:r>
            <a:r>
              <a:rPr lang="es-MX" sz="2800" dirty="0" smtClean="0"/>
              <a:t>Callejas</a:t>
            </a:r>
          </a:p>
          <a:p>
            <a:pPr>
              <a:buNone/>
            </a:pPr>
            <a:r>
              <a:rPr lang="es-MX" sz="2800" dirty="0" smtClean="0"/>
              <a:t>Editorial: Patria</a:t>
            </a:r>
          </a:p>
          <a:p>
            <a:pPr>
              <a:buNone/>
            </a:pPr>
            <a:endParaRPr lang="es-MX" dirty="0" smtClean="0"/>
          </a:p>
          <a:p>
            <a:pPr>
              <a:buNone/>
            </a:pPr>
            <a:r>
              <a:rPr lang="es-MX" dirty="0" smtClean="0"/>
              <a:t>Imágenes en:</a:t>
            </a:r>
          </a:p>
          <a:p>
            <a:pPr>
              <a:buNone/>
            </a:pPr>
            <a:r>
              <a:rPr lang="es-MX" dirty="0" smtClean="0"/>
              <a:t>https://www.google.com.mx</a:t>
            </a:r>
            <a:endParaRPr lang="es-MX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l">
  <a:themeElements>
    <a:clrScheme name="Civil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l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l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80</TotalTime>
  <Words>406</Words>
  <Application>Microsoft Office PowerPoint</Application>
  <PresentationFormat>Presentación en pantalla (4:3)</PresentationFormat>
  <Paragraphs>46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8" baseType="lpstr">
      <vt:lpstr>Civil</vt:lpstr>
      <vt:lpstr>Presentación de PowerPoint</vt:lpstr>
      <vt:lpstr>Ciclo de operación básico de una computadora</vt:lpstr>
      <vt:lpstr>Dispositivos de Entrada</vt:lpstr>
      <vt:lpstr>Dispositivos de Salida</vt:lpstr>
      <vt:lpstr>Dispositivos de Procesamiento</vt:lpstr>
      <vt:lpstr>Periférico</vt:lpstr>
      <vt:lpstr>Bibliografía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Dell</dc:creator>
  <cp:lastModifiedBy>Ordoñez</cp:lastModifiedBy>
  <cp:revision>26</cp:revision>
  <dcterms:created xsi:type="dcterms:W3CDTF">2015-08-27T21:17:41Z</dcterms:created>
  <dcterms:modified xsi:type="dcterms:W3CDTF">2016-07-26T20:34:28Z</dcterms:modified>
</cp:coreProperties>
</file>