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C4BFA12-B8A2-42FD-BF28-1B1653ADFA03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45EE988-4650-4667-8F66-3E22C776DE8F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sz="4400" dirty="0" smtClean="0"/>
              <a:t>2.2. etapas </a:t>
            </a:r>
            <a:r>
              <a:rPr lang="es-MX" sz="4400" smtClean="0"/>
              <a:t>del proceso </a:t>
            </a:r>
            <a:r>
              <a:rPr lang="es-MX" sz="4400" dirty="0" smtClean="0"/>
              <a:t>de escritura</a:t>
            </a:r>
            <a:endParaRPr lang="es-MX" sz="44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229200"/>
            <a:ext cx="23479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88023"/>
            <a:ext cx="7327900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9778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659" y="2636912"/>
            <a:ext cx="5565621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Etapas del proceso de escritura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MX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Planeación</a:t>
            </a:r>
            <a:r>
              <a:rPr lang="es-MX" dirty="0" smtClean="0"/>
              <a:t>, antes de escribir un texto, es necesario planear, lo que vas a escribir</a:t>
            </a:r>
          </a:p>
          <a:p>
            <a:pPr marL="0" indent="0">
              <a:buNone/>
            </a:pPr>
            <a:r>
              <a:rPr lang="es-MX" dirty="0" smtClean="0"/>
              <a:t>              </a:t>
            </a:r>
            <a:r>
              <a:rPr lang="es-MX" i="1" dirty="0" smtClean="0">
                <a:solidFill>
                  <a:srgbClr val="7030A0"/>
                </a:solidFill>
              </a:rPr>
              <a:t>Opciones para tu planeación</a:t>
            </a:r>
            <a:r>
              <a:rPr lang="es-MX" dirty="0" smtClean="0"/>
              <a:t>: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139883" y="2780928"/>
            <a:ext cx="1736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>
                <a:solidFill>
                  <a:srgbClr val="FF0000"/>
                </a:solidFill>
              </a:rPr>
              <a:t>Índice tentativo</a:t>
            </a:r>
          </a:p>
          <a:p>
            <a:r>
              <a:rPr lang="es-MX" dirty="0" smtClean="0">
                <a:solidFill>
                  <a:srgbClr val="FF0000"/>
                </a:solidFill>
              </a:rPr>
              <a:t> del trabajo</a:t>
            </a:r>
            <a:endParaRPr lang="es-MX" dirty="0">
              <a:solidFill>
                <a:srgbClr val="FF00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627784" y="4365104"/>
            <a:ext cx="12234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>
                <a:solidFill>
                  <a:srgbClr val="FF0000"/>
                </a:solidFill>
              </a:rPr>
              <a:t>Esquema </a:t>
            </a:r>
          </a:p>
          <a:p>
            <a:r>
              <a:rPr lang="es-MX" dirty="0" smtClean="0">
                <a:solidFill>
                  <a:srgbClr val="FF0000"/>
                </a:solidFill>
              </a:rPr>
              <a:t>general</a:t>
            </a:r>
            <a:endParaRPr lang="es-MX" dirty="0">
              <a:solidFill>
                <a:srgbClr val="FF00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907704" y="2996952"/>
            <a:ext cx="19159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>
                <a:solidFill>
                  <a:srgbClr val="FF0000"/>
                </a:solidFill>
              </a:rPr>
              <a:t>Cuadro sinóptico</a:t>
            </a:r>
          </a:p>
          <a:p>
            <a:r>
              <a:rPr lang="es-MX" dirty="0" smtClean="0">
                <a:solidFill>
                  <a:srgbClr val="FF0000"/>
                </a:solidFill>
              </a:rPr>
              <a:t>que indique que </a:t>
            </a:r>
          </a:p>
          <a:p>
            <a:r>
              <a:rPr lang="es-MX" dirty="0" smtClean="0">
                <a:solidFill>
                  <a:srgbClr val="FF0000"/>
                </a:solidFill>
              </a:rPr>
              <a:t>contendrá</a:t>
            </a:r>
            <a:endParaRPr lang="es-MX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53" y="5200228"/>
            <a:ext cx="1781175" cy="118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1581619" cy="137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04093"/>
            <a:ext cx="1821690" cy="1027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6254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692696"/>
            <a:ext cx="4973052" cy="4950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2. Redacción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082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MX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Reglas básicas:</a:t>
            </a:r>
          </a:p>
          <a:p>
            <a:r>
              <a:rPr lang="es-MX" dirty="0" smtClean="0"/>
              <a:t>Piensa </a:t>
            </a:r>
            <a:r>
              <a:rPr lang="es-MX" dirty="0" smtClean="0"/>
              <a:t>qu</a:t>
            </a:r>
            <a:r>
              <a:rPr lang="es-MX" dirty="0"/>
              <a:t>é</a:t>
            </a:r>
            <a:r>
              <a:rPr lang="es-MX" dirty="0" smtClean="0"/>
              <a:t> </a:t>
            </a:r>
            <a:r>
              <a:rPr lang="es-MX" dirty="0" smtClean="0"/>
              <a:t>quieres decir</a:t>
            </a:r>
          </a:p>
          <a:p>
            <a:r>
              <a:rPr lang="es-MX" dirty="0" smtClean="0"/>
              <a:t>Claridad</a:t>
            </a:r>
          </a:p>
          <a:p>
            <a:r>
              <a:rPr lang="es-MX" dirty="0" smtClean="0"/>
              <a:t>Frases cortas</a:t>
            </a:r>
          </a:p>
          <a:p>
            <a:r>
              <a:rPr lang="es-MX" dirty="0" smtClean="0"/>
              <a:t>Párrafos cortos</a:t>
            </a:r>
          </a:p>
          <a:p>
            <a:r>
              <a:rPr lang="es-MX" dirty="0" smtClean="0"/>
              <a:t>Originalidad</a:t>
            </a:r>
          </a:p>
          <a:p>
            <a:r>
              <a:rPr lang="es-MX" dirty="0" smtClean="0"/>
              <a:t>Refleja tu personalidad</a:t>
            </a:r>
          </a:p>
          <a:p>
            <a:r>
              <a:rPr lang="es-MX" dirty="0" smtClean="0"/>
              <a:t>Describe lo que no se ve con los ojos externos</a:t>
            </a:r>
          </a:p>
          <a:p>
            <a:r>
              <a:rPr lang="es-MX" dirty="0" smtClean="0"/>
              <a:t>No escribir muletillas</a:t>
            </a:r>
          </a:p>
          <a:p>
            <a:r>
              <a:rPr lang="es-MX" dirty="0" smtClean="0"/>
              <a:t>No utilizar frases ya hechas</a:t>
            </a:r>
          </a:p>
          <a:p>
            <a:r>
              <a:rPr lang="es-MX" dirty="0" smtClean="0"/>
              <a:t>No utilizar frases o palabras vagas o ambiguas</a:t>
            </a:r>
          </a:p>
          <a:p>
            <a:r>
              <a:rPr lang="es-MX" dirty="0" smtClean="0"/>
              <a:t>Escribe con el menor número de palabras sin afectar el sentido, claridad o elegancia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65592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543" y="2492896"/>
            <a:ext cx="4648937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3. Revisión y reescritura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362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MX" dirty="0" smtClean="0">
                <a:solidFill>
                  <a:srgbClr val="C00000"/>
                </a:solidFill>
              </a:rPr>
              <a:t>Revisar y corregir los textos varias veces</a:t>
            </a:r>
          </a:p>
          <a:p>
            <a:pPr marL="0" indent="0" algn="ctr">
              <a:buNone/>
            </a:pPr>
            <a:r>
              <a:rPr lang="es-MX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Aspectos a tener en cuenta</a:t>
            </a:r>
          </a:p>
          <a:p>
            <a:r>
              <a:rPr lang="es-MX" dirty="0" smtClean="0"/>
              <a:t>Ortografía de las palabras</a:t>
            </a:r>
          </a:p>
          <a:p>
            <a:r>
              <a:rPr lang="es-MX" dirty="0" smtClean="0"/>
              <a:t>Acentuación</a:t>
            </a:r>
          </a:p>
          <a:p>
            <a:r>
              <a:rPr lang="es-MX" dirty="0" smtClean="0"/>
              <a:t>La redacción</a:t>
            </a:r>
          </a:p>
          <a:p>
            <a:r>
              <a:rPr lang="es-MX" dirty="0" smtClean="0"/>
              <a:t>La puntuación</a:t>
            </a:r>
          </a:p>
          <a:p>
            <a:r>
              <a:rPr lang="es-MX" dirty="0" smtClean="0"/>
              <a:t>La estructura general del </a:t>
            </a:r>
          </a:p>
          <a:p>
            <a:pPr marL="0" indent="0">
              <a:buNone/>
            </a:pPr>
            <a:r>
              <a:rPr lang="es-MX" dirty="0" smtClean="0"/>
              <a:t>trabajo</a:t>
            </a:r>
          </a:p>
          <a:p>
            <a:r>
              <a:rPr lang="es-MX" dirty="0" smtClean="0"/>
              <a:t>El orden de colocar los </a:t>
            </a:r>
          </a:p>
          <a:p>
            <a:pPr marL="0" indent="0">
              <a:buNone/>
            </a:pPr>
            <a:r>
              <a:rPr lang="es-MX" dirty="0" smtClean="0"/>
              <a:t>diferentes párrafos</a:t>
            </a:r>
          </a:p>
          <a:p>
            <a:r>
              <a:rPr lang="es-MX" dirty="0" smtClean="0"/>
              <a:t>Si detectas que algo </a:t>
            </a:r>
            <a:r>
              <a:rPr lang="es-MX" dirty="0" smtClean="0"/>
              <a:t>está </a:t>
            </a: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confuso, tratar de escribirlo de manera </a:t>
            </a:r>
            <a:r>
              <a:rPr lang="es-MX" dirty="0" smtClean="0"/>
              <a:t>más </a:t>
            </a:r>
            <a:r>
              <a:rPr lang="es-MX" dirty="0" smtClean="0"/>
              <a:t>clara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8679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4. Estilo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MX" dirty="0" smtClean="0">
                <a:solidFill>
                  <a:srgbClr val="7030A0"/>
                </a:solidFill>
              </a:rPr>
              <a:t>Manera de escribir o de hablar peculiar de un escritor o de un orador</a:t>
            </a:r>
          </a:p>
          <a:p>
            <a:r>
              <a:rPr lang="es-MX" dirty="0" smtClean="0"/>
              <a:t>Cada individuo refleja su personalidad </a:t>
            </a:r>
          </a:p>
          <a:p>
            <a:pPr marL="0" indent="0">
              <a:buNone/>
            </a:pPr>
            <a:r>
              <a:rPr lang="es-MX" dirty="0" smtClean="0"/>
              <a:t>Propia, </a:t>
            </a:r>
            <a:r>
              <a:rPr lang="es-MX" dirty="0" smtClean="0"/>
              <a:t>no solo de </a:t>
            </a:r>
            <a:r>
              <a:rPr lang="es-MX" dirty="0" smtClean="0"/>
              <a:t>ser, </a:t>
            </a:r>
            <a:r>
              <a:rPr lang="es-MX" dirty="0" smtClean="0"/>
              <a:t>de </a:t>
            </a:r>
            <a:r>
              <a:rPr lang="es-MX" dirty="0" smtClean="0"/>
              <a:t>hablar, </a:t>
            </a:r>
            <a:r>
              <a:rPr lang="es-MX" dirty="0" smtClean="0"/>
              <a:t>sino </a:t>
            </a:r>
          </a:p>
          <a:p>
            <a:pPr marL="0" indent="0">
              <a:buNone/>
            </a:pPr>
            <a:r>
              <a:rPr lang="es-MX" dirty="0" smtClean="0"/>
              <a:t>también de escribir.</a:t>
            </a:r>
          </a:p>
          <a:p>
            <a:endParaRPr lang="es-MX" dirty="0"/>
          </a:p>
          <a:p>
            <a:pPr algn="just"/>
            <a:r>
              <a:rPr lang="es-MX" dirty="0" smtClean="0">
                <a:solidFill>
                  <a:srgbClr val="FF0000"/>
                </a:solidFill>
              </a:rPr>
              <a:t>Actividad: en tu cuaderno redacta una situación real en la que tendrás que aplicar las once reglas básicas de la redacción que se acaban de mencionar y menciona la importancia que tienen en la redacción de un texto</a:t>
            </a:r>
            <a:endParaRPr lang="es-MX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12252"/>
            <a:ext cx="164782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6782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MX" dirty="0" smtClean="0"/>
              <a:t>2.3.Proceso de escritura en la redacción de textos creativos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844824"/>
            <a:ext cx="8712968" cy="4632176"/>
          </a:xfrm>
        </p:spPr>
        <p:txBody>
          <a:bodyPr/>
          <a:lstStyle/>
          <a:p>
            <a:pPr marL="0" indent="0" algn="ctr">
              <a:buNone/>
            </a:pPr>
            <a:r>
              <a:rPr lang="es-MX" dirty="0" smtClean="0">
                <a:solidFill>
                  <a:srgbClr val="7030A0"/>
                </a:solidFill>
              </a:rPr>
              <a:t>Crear significa producir algo de la nada, en el texto creativo, brota de tu imaginación, de tus ideas, de tu propia mente</a:t>
            </a:r>
            <a:r>
              <a:rPr lang="es-MX" dirty="0" smtClean="0"/>
              <a:t>.</a:t>
            </a:r>
          </a:p>
          <a:p>
            <a:pPr marL="0" indent="0" algn="ctr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Podemos                                                                encontrar estos textos en                                                       cuentos,                                                 leyendas, historias,                                                ensayos etc.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Es importante la                                                      revisión y verificar que                                                            expresen lo que deseas decir. </a:t>
            </a:r>
            <a:endParaRPr lang="es-MX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35" y="2890038"/>
            <a:ext cx="3972337" cy="2389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071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Fuente bibliográfica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sz="2800" dirty="0" err="1" smtClean="0">
                <a:solidFill>
                  <a:srgbClr val="7030A0"/>
                </a:solidFill>
              </a:rPr>
              <a:t>Zarzar</a:t>
            </a:r>
            <a:r>
              <a:rPr lang="es-MX" sz="2800" dirty="0">
                <a:solidFill>
                  <a:srgbClr val="7030A0"/>
                </a:solidFill>
              </a:rPr>
              <a:t>, </a:t>
            </a:r>
            <a:r>
              <a:rPr lang="es-MX" sz="2800" dirty="0" err="1">
                <a:solidFill>
                  <a:srgbClr val="7030A0"/>
                </a:solidFill>
              </a:rPr>
              <a:t>Charur</a:t>
            </a:r>
            <a:r>
              <a:rPr lang="es-MX" sz="2800" dirty="0">
                <a:solidFill>
                  <a:srgbClr val="7030A0"/>
                </a:solidFill>
              </a:rPr>
              <a:t>, Carlos. Taller de lectura y redacción, bachillerato general, 2009, México. pp. </a:t>
            </a:r>
            <a:r>
              <a:rPr lang="es-MX" sz="2800" smtClean="0">
                <a:solidFill>
                  <a:srgbClr val="7030A0"/>
                </a:solidFill>
              </a:rPr>
              <a:t>25-35</a:t>
            </a:r>
            <a:endParaRPr lang="es-MX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3672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dad">
  <a:themeElements>
    <a:clrScheme name="Claridad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da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320</TotalTime>
  <Words>268</Words>
  <Application>Microsoft Office PowerPoint</Application>
  <PresentationFormat>Presentación en pantalla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Claridad</vt:lpstr>
      <vt:lpstr>2.2. etapas del proceso de escritura</vt:lpstr>
      <vt:lpstr>Etapas del proceso de escritura</vt:lpstr>
      <vt:lpstr>2. Redacción</vt:lpstr>
      <vt:lpstr>3. Revisión y reescritura </vt:lpstr>
      <vt:lpstr>4. Estilo </vt:lpstr>
      <vt:lpstr>2.3.Proceso de escritura en la redacción de textos creativos</vt:lpstr>
      <vt:lpstr>Fuente bibliográfica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Proceso de lectura y escritura</dc:title>
  <dc:creator>Ale</dc:creator>
  <cp:lastModifiedBy>Ordoñez</cp:lastModifiedBy>
  <cp:revision>19</cp:revision>
  <dcterms:created xsi:type="dcterms:W3CDTF">2014-09-01T03:41:32Z</dcterms:created>
  <dcterms:modified xsi:type="dcterms:W3CDTF">2016-07-26T17:12:27Z</dcterms:modified>
</cp:coreProperties>
</file>