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71D91D2-08DA-49BF-9B7D-5A990B02D832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548679"/>
            <a:ext cx="2893655" cy="144559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27584" y="2420888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BLOQUE 2: IDENTIFICAS DIFERENCIAS ENTRE DISTINTOS TIPOS DE MOVIMIENTO</a:t>
            </a:r>
            <a:endParaRPr lang="es-MX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32164" y="4365104"/>
            <a:ext cx="453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Materia: Física</a:t>
            </a:r>
          </a:p>
          <a:p>
            <a:pPr algn="just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Docente: Eduardo Padilla</a:t>
            </a:r>
          </a:p>
          <a:p>
            <a:pPr algn="just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Grupo 301</a:t>
            </a:r>
            <a:endParaRPr lang="es-MX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17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1052736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accent2">
                    <a:lumMod val="50000"/>
                  </a:schemeClr>
                </a:solidFill>
              </a:rPr>
              <a:t>JUSTIFICACIÓN</a:t>
            </a:r>
            <a:endParaRPr lang="es-MX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99592" y="2708920"/>
            <a:ext cx="73448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La presentación será utilizada ya que es necesario que se comprenda la diferencia entre Movimiento Rectilíneo Uniforme y Movimiento Rectilíneo Uniformemente Acelerado para poder </a:t>
            </a:r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resolver </a:t>
            </a:r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los problemas sobre el siguiente concepto referente a movimiento.</a:t>
            </a:r>
            <a:endParaRPr lang="es-MX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1557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6462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2.2 Movimiento en una sola dimensión</a:t>
            </a:r>
            <a:endParaRPr lang="es-MX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3568" y="2276872"/>
            <a:ext cx="78488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CONCEPTOS</a:t>
            </a:r>
          </a:p>
          <a:p>
            <a:pPr algn="just">
              <a:buFontTx/>
              <a:buChar char="-"/>
            </a:pPr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Movimiento rectilíneo uniformemente acelerado (MRUA)</a:t>
            </a:r>
          </a:p>
          <a:p>
            <a:pPr marL="342900" indent="-342900" algn="just">
              <a:buFontTx/>
              <a:buChar char="-"/>
            </a:pPr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Aceleración media</a:t>
            </a:r>
          </a:p>
          <a:p>
            <a:pPr marL="342900" indent="-342900" algn="just">
              <a:buFontTx/>
              <a:buChar char="-"/>
            </a:pPr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Aceleración instantánea</a:t>
            </a:r>
            <a:endParaRPr lang="es-MX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170" name="Picture 2" descr="http://fisica.laguia2000.com/wp-content/uploads/2010/12/MR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725144"/>
            <a:ext cx="2376264" cy="800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201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836712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2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9552" y="1650128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</a:rPr>
              <a:t>Movimiento rectilíneo uniformemente acelerado</a:t>
            </a:r>
          </a:p>
          <a:p>
            <a:pPr algn="just"/>
            <a:r>
              <a:rPr lang="es-MX" dirty="0" smtClean="0">
                <a:solidFill>
                  <a:schemeClr val="accent2">
                    <a:lumMod val="50000"/>
                  </a:schemeClr>
                </a:solidFill>
              </a:rPr>
              <a:t>Se lleva a cabo cuando la velocidad de un móvil que viaja en línea recta experimenta cambios iguales en cada unidad de tiempo</a:t>
            </a:r>
            <a:r>
              <a:rPr lang="es-MX" dirty="0" smtClean="0"/>
              <a:t>.</a:t>
            </a:r>
            <a:endParaRPr lang="es-MX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898692"/>
            <a:ext cx="5052210" cy="28083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5760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0872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2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9552" y="1988840"/>
            <a:ext cx="79974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>
                <a:solidFill>
                  <a:schemeClr val="accent2">
                    <a:lumMod val="50000"/>
                  </a:schemeClr>
                </a:solidFill>
              </a:rPr>
              <a:t>Aceleración media. </a:t>
            </a:r>
            <a:r>
              <a:rPr lang="es-MX" dirty="0">
                <a:solidFill>
                  <a:schemeClr val="accent2">
                    <a:lumMod val="50000"/>
                  </a:schemeClr>
                </a:solidFill>
              </a:rPr>
              <a:t>Es el cociente que resulta de dividir el cambio en la velocidad entre el tiempo que tarda en</a:t>
            </a:r>
          </a:p>
          <a:p>
            <a:pPr algn="just"/>
            <a:r>
              <a:rPr lang="es-MX" dirty="0">
                <a:solidFill>
                  <a:schemeClr val="accent2">
                    <a:lumMod val="50000"/>
                  </a:schemeClr>
                </a:solidFill>
              </a:rPr>
              <a:t>producirse ese cambio</a:t>
            </a:r>
            <a:r>
              <a:rPr lang="es-MX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endParaRPr lang="es-MX" dirty="0"/>
          </a:p>
          <a:p>
            <a:endParaRPr lang="es-MX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5 CuadroTexto"/>
              <p:cNvSpPr txBox="1"/>
              <p:nvPr/>
            </p:nvSpPr>
            <p:spPr>
              <a:xfrm>
                <a:off x="3131840" y="2976737"/>
                <a:ext cx="2166298" cy="6908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6" name="5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2976737"/>
                <a:ext cx="2166298" cy="69083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http://4.bp.blogspot.com/_SPuKaCF3bpk/SyQza6VeUAI/AAAAAAAAA2Q/RXnaXiI03_w/s400/Aceleraci%C3%B3n+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437112"/>
            <a:ext cx="3810000" cy="9906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589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8072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2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1988840"/>
            <a:ext cx="78488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accent2">
                    <a:lumMod val="50000"/>
                  </a:schemeClr>
                </a:solidFill>
              </a:rPr>
              <a:t>Aceleración  instantánea. </a:t>
            </a:r>
            <a:r>
              <a:rPr lang="es-MX" sz="2000" dirty="0" smtClean="0">
                <a:solidFill>
                  <a:schemeClr val="accent2">
                    <a:lumMod val="50000"/>
                  </a:schemeClr>
                </a:solidFill>
              </a:rPr>
              <a:t>Cuando el intervalo de tiempo es tan pequeño que tiende a cero, la magnitud de la aceleración del móvil será instantánea.</a:t>
            </a:r>
          </a:p>
          <a:p>
            <a:endParaRPr lang="es-MX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2 Rectángulo"/>
              <p:cNvSpPr/>
              <p:nvPr/>
            </p:nvSpPr>
            <p:spPr>
              <a:xfrm>
                <a:off x="2915816" y="3717032"/>
                <a:ext cx="2862064" cy="12166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s-MX" i="1">
                                  <a:latin typeface="Cambria Math"/>
                                </a:rPr>
                                <m:t>𝑖𝑛𝑠𝑡</m:t>
                              </m:r>
                            </m:sub>
                          </m:sSub>
                        </m:e>
                      </m:acc>
                      <m:r>
                        <a:rPr lang="es-MX" i="1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es-MX" i="1"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s-MX"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r>
                                <a:rPr lang="es-MX" i="1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s-MX" i="1">
                                  <a:latin typeface="Cambria Math"/>
                                </a:rPr>
                                <m:t>→0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MX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𝑣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MX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s-MX" i="1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</m:acc>
                            </m:den>
                          </m:f>
                        </m:e>
                      </m:func>
                    </m:oMath>
                  </m:oMathPara>
                </a14:m>
                <a:endParaRPr lang="es-MX" dirty="0"/>
              </a:p>
              <a:p>
                <a:r>
                  <a:rPr lang="es-MX" dirty="0"/>
                  <a:t> </a:t>
                </a:r>
              </a:p>
              <a:p>
                <a:r>
                  <a:rPr lang="es-MX" dirty="0"/>
                  <a:t> </a:t>
                </a:r>
              </a:p>
            </p:txBody>
          </p:sp>
        </mc:Choice>
        <mc:Fallback>
          <p:sp>
            <p:nvSpPr>
              <p:cNvPr id="3" name="2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3717032"/>
                <a:ext cx="2862064" cy="121661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15914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764704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solidFill>
                  <a:schemeClr val="accent2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1687169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</a:rPr>
              <a:t>Ecuaciones en MRUA</a:t>
            </a:r>
            <a:endParaRPr lang="es-MX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es-MX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5 CuadroTexto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71600" y="2351378"/>
            <a:ext cx="1714252" cy="670825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r>
              <a:rPr lang="es-MX">
                <a:solidFill>
                  <a:schemeClr val="accent2">
                    <a:lumMod val="50000"/>
                  </a:schemeClr>
                </a:solidFill>
              </a:rPr>
              <a:t> 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7 CuadroTexto"/>
              <p:cNvSpPr txBox="1"/>
              <p:nvPr/>
            </p:nvSpPr>
            <p:spPr>
              <a:xfrm>
                <a:off x="1020561" y="3045009"/>
                <a:ext cx="1700850" cy="6670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/>
                        </a:rPr>
                        <m:t>𝒅</m:t>
                      </m:r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𝒗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𝒇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b="1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𝒗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𝟎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en-US" b="1" i="1" smtClean="0">
                              <a:latin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es-MX" b="1" dirty="0"/>
              </a:p>
            </p:txBody>
          </p:sp>
        </mc:Choice>
        <mc:Fallback>
          <p:sp>
            <p:nvSpPr>
              <p:cNvPr id="8" name="7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0561" y="3045009"/>
                <a:ext cx="1700850" cy="66704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8 CuadroTexto"/>
              <p:cNvSpPr txBox="1"/>
              <p:nvPr/>
            </p:nvSpPr>
            <p:spPr>
              <a:xfrm>
                <a:off x="1020561" y="3861048"/>
                <a:ext cx="1614416" cy="6055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/>
                        </a:rPr>
                        <m:t>𝒅</m:t>
                      </m:r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𝒇</m:t>
                              </m:r>
                            </m:sub>
                          </m:sSub>
                          <m:r>
                            <a:rPr lang="en-US" b="1" i="1" smtClean="0"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</m:num>
                        <m:den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latin typeface="Cambria Math"/>
                        </a:rPr>
                        <m:t>𝒕</m:t>
                      </m:r>
                    </m:oMath>
                  </m:oMathPara>
                </a14:m>
                <a:endParaRPr lang="es-MX" b="1" dirty="0"/>
              </a:p>
            </p:txBody>
          </p:sp>
        </mc:Choice>
        <mc:Fallback>
          <p:sp>
            <p:nvSpPr>
              <p:cNvPr id="9" name="8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0561" y="3861048"/>
                <a:ext cx="1614416" cy="60555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0" name="9 CuadroTexto"/>
              <p:cNvSpPr txBox="1"/>
              <p:nvPr/>
            </p:nvSpPr>
            <p:spPr>
              <a:xfrm>
                <a:off x="4483046" y="2528029"/>
                <a:ext cx="2029595" cy="9883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en-US" b="1" i="1" smtClean="0">
                              <a:latin typeface="Cambria Math"/>
                            </a:rPr>
                            <m:t>𝒇</m:t>
                          </m:r>
                        </m:sub>
                      </m:sSub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en-US" b="1" i="1" smtClean="0"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en-US" b="1" i="1" smtClean="0">
                          <a:latin typeface="Cambria Math"/>
                        </a:rPr>
                        <m:t>+</m:t>
                      </m:r>
                      <m:r>
                        <a:rPr lang="en-US" b="1" i="1" smtClean="0">
                          <a:latin typeface="Cambria Math"/>
                        </a:rPr>
                        <m:t>𝒂𝒕</m:t>
                      </m:r>
                    </m:oMath>
                  </m:oMathPara>
                </a14:m>
                <a:endParaRPr lang="en-US" b="1" dirty="0" smtClean="0"/>
              </a:p>
              <a:p>
                <a:endParaRPr lang="en-US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s-MX" b="1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s-MX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𝒇</m:t>
                              </m:r>
                            </m:sub>
                          </m:sSub>
                        </m:e>
                        <m:sup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</m:e>
                        <m:sup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/>
                        </a:rPr>
                        <m:t>+</m:t>
                      </m:r>
                      <m:r>
                        <a:rPr lang="en-US" b="1" i="1" smtClean="0">
                          <a:latin typeface="Cambria Math"/>
                        </a:rPr>
                        <m:t>𝟐</m:t>
                      </m:r>
                      <m:r>
                        <a:rPr lang="en-US" b="1" i="1" smtClean="0">
                          <a:latin typeface="Cambria Math"/>
                        </a:rPr>
                        <m:t>𝒂𝒅</m:t>
                      </m:r>
                    </m:oMath>
                  </m:oMathPara>
                </a14:m>
                <a:endParaRPr lang="es-MX" b="1" dirty="0"/>
              </a:p>
            </p:txBody>
          </p:sp>
        </mc:Choice>
        <mc:Fallback>
          <p:sp>
            <p:nvSpPr>
              <p:cNvPr id="10" name="9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3046" y="2528029"/>
                <a:ext cx="2029595" cy="98834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3086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505553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8072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2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1988840"/>
            <a:ext cx="784887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Ejemplo:</a:t>
            </a:r>
          </a:p>
          <a:p>
            <a:pPr algn="just"/>
            <a:r>
              <a:rPr lang="es-MX" sz="2400" dirty="0" smtClean="0">
                <a:solidFill>
                  <a:schemeClr val="accent2">
                    <a:lumMod val="50000"/>
                  </a:schemeClr>
                </a:solidFill>
              </a:rPr>
              <a:t>Una motocicleta parte del reposo y experimenta una aceleración cuya magnitud es de 1.9 m/s</a:t>
            </a:r>
            <a:r>
              <a:rPr lang="es-MX" sz="2400" baseline="30000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lang="es-MX" sz="24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es-MX" sz="2400" dirty="0" smtClean="0">
                <a:solidFill>
                  <a:schemeClr val="accent2">
                    <a:lumMod val="50000"/>
                  </a:schemeClr>
                </a:solidFill>
              </a:rPr>
              <a:t>Qué </a:t>
            </a:r>
            <a:r>
              <a:rPr lang="es-MX" sz="2400" dirty="0" smtClean="0">
                <a:solidFill>
                  <a:schemeClr val="accent2">
                    <a:lumMod val="50000"/>
                  </a:schemeClr>
                </a:solidFill>
              </a:rPr>
              <a:t>distancia habrá recorrido después de 3 segundos?</a:t>
            </a:r>
          </a:p>
          <a:p>
            <a:endParaRPr lang="es-MX" dirty="0" smtClean="0"/>
          </a:p>
        </p:txBody>
      </p:sp>
      <p:pic>
        <p:nvPicPr>
          <p:cNvPr id="2050" name="Picture 2" descr="http://images.slideplayer.es/3/1125722/slides/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149080"/>
            <a:ext cx="3923928" cy="15747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74213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11560" y="1628800"/>
            <a:ext cx="77048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2">
                    <a:lumMod val="50000"/>
                  </a:schemeClr>
                </a:solidFill>
              </a:rPr>
              <a:t>Bibliografía</a:t>
            </a:r>
          </a:p>
          <a:p>
            <a:endParaRPr lang="es-MX" b="1" dirty="0" smtClean="0"/>
          </a:p>
          <a:p>
            <a:r>
              <a:rPr lang="es-MX" sz="2400" dirty="0" smtClean="0">
                <a:solidFill>
                  <a:schemeClr val="accent2">
                    <a:lumMod val="50000"/>
                  </a:schemeClr>
                </a:solidFill>
              </a:rPr>
              <a:t>Libro de texto Física conceptual, Paul G. Hewitt</a:t>
            </a:r>
            <a:endParaRPr lang="es-MX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5" name="Picture 1" descr="C:\Documents and Settings\pc2\Configuración local\Archivos temporales de Internet\Content.IE5\9G2CQAE4\MC9003825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717032"/>
            <a:ext cx="1512168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401344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346</TotalTime>
  <Words>223</Words>
  <Application>Microsoft Office PowerPoint</Application>
  <PresentationFormat>Presentación en pantalla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Aspecto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LALO</dc:creator>
  <cp:lastModifiedBy>admin</cp:lastModifiedBy>
  <cp:revision>46</cp:revision>
  <dcterms:created xsi:type="dcterms:W3CDTF">2014-09-29T05:00:02Z</dcterms:created>
  <dcterms:modified xsi:type="dcterms:W3CDTF">2015-01-25T18:35:05Z</dcterms:modified>
</cp:coreProperties>
</file>