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58" r:id="rId5"/>
    <p:sldId id="260" r:id="rId6"/>
    <p:sldId id="262" r:id="rId7"/>
    <p:sldId id="263" r:id="rId8"/>
    <p:sldId id="264" r:id="rId9"/>
    <p:sldId id="266" r:id="rId10"/>
    <p:sldId id="265" r:id="rId11"/>
    <p:sldId id="268" r:id="rId12"/>
    <p:sldId id="270" r:id="rId13"/>
    <p:sldId id="269" r:id="rId14"/>
    <p:sldId id="271" r:id="rId15"/>
    <p:sldId id="272" r:id="rId16"/>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MX"/>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MX"/>
          </a:p>
        </p:txBody>
      </p:sp>
      <p:sp>
        <p:nvSpPr>
          <p:cNvPr id="4" name="3 Marcador de fecha"/>
          <p:cNvSpPr>
            <a:spLocks noGrp="1"/>
          </p:cNvSpPr>
          <p:nvPr>
            <p:ph type="dt" sz="half" idx="10"/>
          </p:nvPr>
        </p:nvSpPr>
        <p:spPr/>
        <p:txBody>
          <a:bodyPr/>
          <a:lstStyle/>
          <a:p>
            <a:fld id="{AC555B8E-5664-433E-B6B7-3F097CBFBBBF}" type="datetimeFigureOut">
              <a:rPr lang="es-MX" smtClean="0"/>
              <a:pPr/>
              <a:t>07/07/2015</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1AFD9264-52A0-451C-8C7F-2558BD619106}" type="slidenum">
              <a:rPr lang="es-MX" smtClean="0"/>
              <a:pPr/>
              <a:t>‹Nº›</a:t>
            </a:fld>
            <a:endParaRPr lang="es-MX"/>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p>
            <a:fld id="{AC555B8E-5664-433E-B6B7-3F097CBFBBBF}" type="datetimeFigureOut">
              <a:rPr lang="es-MX" smtClean="0"/>
              <a:pPr/>
              <a:t>07/07/2015</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1AFD9264-52A0-451C-8C7F-2558BD619106}" type="slidenum">
              <a:rPr lang="es-MX" smtClean="0"/>
              <a:pPr/>
              <a:t>‹Nº›</a:t>
            </a:fld>
            <a:endParaRPr lang="es-MX"/>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AC555B8E-5664-433E-B6B7-3F097CBFBBBF}" type="datetimeFigureOut">
              <a:rPr lang="es-MX" smtClean="0"/>
              <a:pPr/>
              <a:t>07/07/2015</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1AFD9264-52A0-451C-8C7F-2558BD619106}" type="slidenum">
              <a:rPr lang="es-MX" smtClean="0"/>
              <a:pPr/>
              <a:t>‹Nº›</a:t>
            </a:fld>
            <a:endParaRPr lang="es-MX"/>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4 Marcador de fecha"/>
          <p:cNvSpPr>
            <a:spLocks noGrp="1"/>
          </p:cNvSpPr>
          <p:nvPr>
            <p:ph type="dt" sz="half" idx="10"/>
          </p:nvPr>
        </p:nvSpPr>
        <p:spPr/>
        <p:txBody>
          <a:bodyPr/>
          <a:lstStyle/>
          <a:p>
            <a:fld id="{AC555B8E-5664-433E-B6B7-3F097CBFBBBF}" type="datetimeFigureOut">
              <a:rPr lang="es-MX" smtClean="0"/>
              <a:pPr/>
              <a:t>07/07/2015</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1AFD9264-52A0-451C-8C7F-2558BD619106}" type="slidenum">
              <a:rPr lang="es-MX" smtClean="0"/>
              <a:pPr/>
              <a:t>‹Nº›</a:t>
            </a:fld>
            <a:endParaRPr lang="es-MX"/>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7" name="6 Marcador de fecha"/>
          <p:cNvSpPr>
            <a:spLocks noGrp="1"/>
          </p:cNvSpPr>
          <p:nvPr>
            <p:ph type="dt" sz="half" idx="10"/>
          </p:nvPr>
        </p:nvSpPr>
        <p:spPr/>
        <p:txBody>
          <a:bodyPr/>
          <a:lstStyle/>
          <a:p>
            <a:fld id="{AC555B8E-5664-433E-B6B7-3F097CBFBBBF}" type="datetimeFigureOut">
              <a:rPr lang="es-MX" smtClean="0"/>
              <a:pPr/>
              <a:t>07/07/2015</a:t>
            </a:fld>
            <a:endParaRPr lang="es-MX"/>
          </a:p>
        </p:txBody>
      </p:sp>
      <p:sp>
        <p:nvSpPr>
          <p:cNvPr id="8" name="7 Marcador de pie de página"/>
          <p:cNvSpPr>
            <a:spLocks noGrp="1"/>
          </p:cNvSpPr>
          <p:nvPr>
            <p:ph type="ftr" sz="quarter" idx="11"/>
          </p:nvPr>
        </p:nvSpPr>
        <p:spPr/>
        <p:txBody>
          <a:bodyPr/>
          <a:lstStyle/>
          <a:p>
            <a:endParaRPr lang="es-MX"/>
          </a:p>
        </p:txBody>
      </p:sp>
      <p:sp>
        <p:nvSpPr>
          <p:cNvPr id="9" name="8 Marcador de número de diapositiva"/>
          <p:cNvSpPr>
            <a:spLocks noGrp="1"/>
          </p:cNvSpPr>
          <p:nvPr>
            <p:ph type="sldNum" sz="quarter" idx="12"/>
          </p:nvPr>
        </p:nvSpPr>
        <p:spPr/>
        <p:txBody>
          <a:bodyPr/>
          <a:lstStyle/>
          <a:p>
            <a:fld id="{1AFD9264-52A0-451C-8C7F-2558BD619106}" type="slidenum">
              <a:rPr lang="es-MX" smtClean="0"/>
              <a:pPr/>
              <a:t>‹Nº›</a:t>
            </a:fld>
            <a:endParaRPr lang="es-MX"/>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fecha"/>
          <p:cNvSpPr>
            <a:spLocks noGrp="1"/>
          </p:cNvSpPr>
          <p:nvPr>
            <p:ph type="dt" sz="half" idx="10"/>
          </p:nvPr>
        </p:nvSpPr>
        <p:spPr/>
        <p:txBody>
          <a:bodyPr/>
          <a:lstStyle/>
          <a:p>
            <a:fld id="{AC555B8E-5664-433E-B6B7-3F097CBFBBBF}" type="datetimeFigureOut">
              <a:rPr lang="es-MX" smtClean="0"/>
              <a:pPr/>
              <a:t>07/07/2015</a:t>
            </a:fld>
            <a:endParaRPr lang="es-MX"/>
          </a:p>
        </p:txBody>
      </p:sp>
      <p:sp>
        <p:nvSpPr>
          <p:cNvPr id="4" name="3 Marcador de pie de página"/>
          <p:cNvSpPr>
            <a:spLocks noGrp="1"/>
          </p:cNvSpPr>
          <p:nvPr>
            <p:ph type="ftr" sz="quarter" idx="11"/>
          </p:nvPr>
        </p:nvSpPr>
        <p:spPr/>
        <p:txBody>
          <a:bodyPr/>
          <a:lstStyle/>
          <a:p>
            <a:endParaRPr lang="es-MX"/>
          </a:p>
        </p:txBody>
      </p:sp>
      <p:sp>
        <p:nvSpPr>
          <p:cNvPr id="5" name="4 Marcador de número de diapositiva"/>
          <p:cNvSpPr>
            <a:spLocks noGrp="1"/>
          </p:cNvSpPr>
          <p:nvPr>
            <p:ph type="sldNum" sz="quarter" idx="12"/>
          </p:nvPr>
        </p:nvSpPr>
        <p:spPr/>
        <p:txBody>
          <a:bodyPr/>
          <a:lstStyle/>
          <a:p>
            <a:fld id="{1AFD9264-52A0-451C-8C7F-2558BD619106}" type="slidenum">
              <a:rPr lang="es-MX" smtClean="0"/>
              <a:pPr/>
              <a:t>‹Nº›</a:t>
            </a:fld>
            <a:endParaRPr lang="es-MX"/>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AC555B8E-5664-433E-B6B7-3F097CBFBBBF}" type="datetimeFigureOut">
              <a:rPr lang="es-MX" smtClean="0"/>
              <a:pPr/>
              <a:t>07/07/2015</a:t>
            </a:fld>
            <a:endParaRPr lang="es-MX"/>
          </a:p>
        </p:txBody>
      </p:sp>
      <p:sp>
        <p:nvSpPr>
          <p:cNvPr id="3" name="2 Marcador de pie de página"/>
          <p:cNvSpPr>
            <a:spLocks noGrp="1"/>
          </p:cNvSpPr>
          <p:nvPr>
            <p:ph type="ftr" sz="quarter" idx="11"/>
          </p:nvPr>
        </p:nvSpPr>
        <p:spPr/>
        <p:txBody>
          <a:bodyPr/>
          <a:lstStyle/>
          <a:p>
            <a:endParaRPr lang="es-MX"/>
          </a:p>
        </p:txBody>
      </p:sp>
      <p:sp>
        <p:nvSpPr>
          <p:cNvPr id="4" name="3 Marcador de número de diapositiva"/>
          <p:cNvSpPr>
            <a:spLocks noGrp="1"/>
          </p:cNvSpPr>
          <p:nvPr>
            <p:ph type="sldNum" sz="quarter" idx="12"/>
          </p:nvPr>
        </p:nvSpPr>
        <p:spPr/>
        <p:txBody>
          <a:bodyPr/>
          <a:lstStyle/>
          <a:p>
            <a:fld id="{1AFD9264-52A0-451C-8C7F-2558BD619106}" type="slidenum">
              <a:rPr lang="es-MX" smtClean="0"/>
              <a:pPr/>
              <a:t>‹Nº›</a:t>
            </a:fld>
            <a:endParaRPr lang="es-MX"/>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MX"/>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C555B8E-5664-433E-B6B7-3F097CBFBBBF}" type="datetimeFigureOut">
              <a:rPr lang="es-MX" smtClean="0"/>
              <a:pPr/>
              <a:t>07/07/2015</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1AFD9264-52A0-451C-8C7F-2558BD619106}" type="slidenum">
              <a:rPr lang="es-MX" smtClean="0"/>
              <a:pPr/>
              <a:t>‹Nº›</a:t>
            </a:fld>
            <a:endParaRPr lang="es-MX"/>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MX"/>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MX"/>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C555B8E-5664-433E-B6B7-3F097CBFBBBF}" type="datetimeFigureOut">
              <a:rPr lang="es-MX" smtClean="0"/>
              <a:pPr/>
              <a:t>07/07/2015</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1AFD9264-52A0-451C-8C7F-2558BD619106}" type="slidenum">
              <a:rPr lang="es-MX" smtClean="0"/>
              <a:pPr/>
              <a:t>‹Nº›</a:t>
            </a:fld>
            <a:endParaRPr lang="es-MX"/>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p>
            <a:fld id="{AC555B8E-5664-433E-B6B7-3F097CBFBBBF}" type="datetimeFigureOut">
              <a:rPr lang="es-MX" smtClean="0"/>
              <a:pPr/>
              <a:t>07/07/2015</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1AFD9264-52A0-451C-8C7F-2558BD619106}" type="slidenum">
              <a:rPr lang="es-MX" smtClean="0"/>
              <a:pPr/>
              <a:t>‹Nº›</a:t>
            </a:fld>
            <a:endParaRPr lang="es-MX"/>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MX"/>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p>
            <a:fld id="{AC555B8E-5664-433E-B6B7-3F097CBFBBBF}" type="datetimeFigureOut">
              <a:rPr lang="es-MX" smtClean="0"/>
              <a:pPr/>
              <a:t>07/07/2015</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1AFD9264-52A0-451C-8C7F-2558BD619106}" type="slidenum">
              <a:rPr lang="es-MX" smtClean="0"/>
              <a:pPr/>
              <a:t>‹Nº›</a:t>
            </a:fld>
            <a:endParaRPr lang="es-MX"/>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C555B8E-5664-433E-B6B7-3F097CBFBBBF}" type="datetimeFigureOut">
              <a:rPr lang="es-MX" smtClean="0"/>
              <a:pPr/>
              <a:t>07/07/2015</a:t>
            </a:fld>
            <a:endParaRPr lang="es-MX"/>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MX"/>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AFD9264-52A0-451C-8C7F-2558BD619106}" type="slidenum">
              <a:rPr lang="es-MX" smtClean="0"/>
              <a:pPr/>
              <a:t>‹Nº›</a:t>
            </a:fld>
            <a:endParaRPr lang="es-MX"/>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Subtítulo"/>
          <p:cNvSpPr>
            <a:spLocks noGrp="1"/>
          </p:cNvSpPr>
          <p:nvPr>
            <p:ph type="subTitle" idx="1"/>
          </p:nvPr>
        </p:nvSpPr>
        <p:spPr>
          <a:xfrm>
            <a:off x="0" y="0"/>
            <a:ext cx="9144000" cy="6858000"/>
          </a:xfrm>
        </p:spPr>
        <p:txBody>
          <a:bodyPr>
            <a:normAutofit lnSpcReduction="10000"/>
          </a:bodyPr>
          <a:lstStyle/>
          <a:p>
            <a:endParaRPr lang="es-MX"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r>
              <a:rPr lang="es-MX" dirty="0" smtClean="0">
                <a:solidFill>
                  <a:schemeClr val="tx1"/>
                </a:solidFill>
                <a:latin typeface="Arial" pitchFamily="34" charset="0"/>
                <a:cs typeface="Arial" pitchFamily="34" charset="0"/>
              </a:rPr>
              <a:t>“MULTIVERSIDAD LATINOAMERICANA”</a:t>
            </a:r>
          </a:p>
          <a:p>
            <a:r>
              <a:rPr lang="es-MX" dirty="0" smtClean="0">
                <a:solidFill>
                  <a:schemeClr val="tx1"/>
                </a:solidFill>
                <a:latin typeface="Arial" pitchFamily="34" charset="0"/>
                <a:cs typeface="Arial" pitchFamily="34" charset="0"/>
              </a:rPr>
              <a:t>CAMPUS: CULIACÁN NORTE.</a:t>
            </a:r>
          </a:p>
          <a:p>
            <a:endParaRPr lang="es-MX" sz="100" dirty="0" smtClean="0">
              <a:solidFill>
                <a:schemeClr val="tx1"/>
              </a:solidFill>
              <a:latin typeface="Arial" pitchFamily="34" charset="0"/>
              <a:cs typeface="Arial" pitchFamily="34" charset="0"/>
            </a:endParaRPr>
          </a:p>
          <a:p>
            <a:endParaRPr lang="es-MX" sz="100" dirty="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a:solidFill>
                <a:schemeClr val="tx1"/>
              </a:solidFill>
              <a:latin typeface="Arial" pitchFamily="34" charset="0"/>
              <a:cs typeface="Arial" pitchFamily="34" charset="0"/>
            </a:endParaRPr>
          </a:p>
          <a:p>
            <a:r>
              <a:rPr lang="es-MX" dirty="0" smtClean="0">
                <a:solidFill>
                  <a:schemeClr val="tx1"/>
                </a:solidFill>
                <a:latin typeface="Arial" pitchFamily="34" charset="0"/>
                <a:cs typeface="Arial" pitchFamily="34" charset="0"/>
              </a:rPr>
              <a:t>Segundo semestre</a:t>
            </a:r>
          </a:p>
          <a:p>
            <a:endParaRPr lang="es-MX" sz="100" dirty="0" smtClean="0">
              <a:solidFill>
                <a:schemeClr val="tx1"/>
              </a:solidFill>
              <a:latin typeface="Arial" pitchFamily="34" charset="0"/>
              <a:cs typeface="Arial" pitchFamily="34" charset="0"/>
            </a:endParaRPr>
          </a:p>
          <a:p>
            <a:endParaRPr lang="es-MX" sz="100" dirty="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a:solidFill>
                <a:schemeClr val="tx1"/>
              </a:solidFill>
              <a:latin typeface="Arial" pitchFamily="34" charset="0"/>
              <a:cs typeface="Arial" pitchFamily="34" charset="0"/>
            </a:endParaRPr>
          </a:p>
          <a:p>
            <a:r>
              <a:rPr lang="es-MX" dirty="0" smtClean="0">
                <a:solidFill>
                  <a:schemeClr val="tx1"/>
                </a:solidFill>
                <a:latin typeface="Arial" pitchFamily="34" charset="0"/>
                <a:cs typeface="Arial" pitchFamily="34" charset="0"/>
              </a:rPr>
              <a:t>Grupo: 101.</a:t>
            </a:r>
          </a:p>
          <a:p>
            <a:endParaRPr lang="es-MX" sz="100" dirty="0" smtClean="0">
              <a:solidFill>
                <a:schemeClr val="tx1"/>
              </a:solidFill>
              <a:latin typeface="Arial" pitchFamily="34" charset="0"/>
              <a:cs typeface="Arial" pitchFamily="34" charset="0"/>
            </a:endParaRPr>
          </a:p>
          <a:p>
            <a:endParaRPr lang="es-MX" sz="100" dirty="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a:solidFill>
                <a:schemeClr val="tx1"/>
              </a:solidFill>
              <a:latin typeface="Arial" pitchFamily="34" charset="0"/>
              <a:cs typeface="Arial" pitchFamily="34" charset="0"/>
            </a:endParaRPr>
          </a:p>
          <a:p>
            <a:r>
              <a:rPr lang="es-MX" dirty="0" smtClean="0">
                <a:solidFill>
                  <a:schemeClr val="tx1"/>
                </a:solidFill>
                <a:latin typeface="Arial" pitchFamily="34" charset="0"/>
                <a:cs typeface="Arial" pitchFamily="34" charset="0"/>
              </a:rPr>
              <a:t>Asignatura: Ética y valores II</a:t>
            </a:r>
          </a:p>
          <a:p>
            <a:endParaRPr lang="es-MX" sz="100" dirty="0" smtClean="0">
              <a:solidFill>
                <a:schemeClr val="tx1"/>
              </a:solidFill>
              <a:latin typeface="Arial" pitchFamily="34" charset="0"/>
              <a:cs typeface="Arial" pitchFamily="34" charset="0"/>
            </a:endParaRPr>
          </a:p>
          <a:p>
            <a:endParaRPr lang="es-MX" sz="100" dirty="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r>
              <a:rPr lang="es-MX" dirty="0" smtClean="0">
                <a:solidFill>
                  <a:schemeClr val="tx1"/>
                </a:solidFill>
                <a:latin typeface="Arial" pitchFamily="34" charset="0"/>
                <a:cs typeface="Arial" pitchFamily="34" charset="0"/>
              </a:rPr>
              <a:t>Docente: Alejandra Ma. Camacho Pérez.</a:t>
            </a:r>
          </a:p>
          <a:p>
            <a:endParaRPr lang="es-MX" dirty="0" smtClean="0">
              <a:solidFill>
                <a:schemeClr val="tx1"/>
              </a:solidFill>
              <a:latin typeface="Arial" pitchFamily="34" charset="0"/>
              <a:cs typeface="Arial" pitchFamily="34" charset="0"/>
            </a:endParaRPr>
          </a:p>
          <a:p>
            <a:endParaRPr lang="es-MX" dirty="0">
              <a:solidFill>
                <a:schemeClr val="tx1"/>
              </a:solidFill>
              <a:latin typeface="Arial" pitchFamily="34" charset="0"/>
              <a:cs typeface="Arial" pitchFamily="34" charset="0"/>
            </a:endParaRPr>
          </a:p>
          <a:p>
            <a:r>
              <a:rPr lang="es-MX" dirty="0" smtClean="0">
                <a:solidFill>
                  <a:schemeClr val="tx1"/>
                </a:solidFill>
                <a:latin typeface="Arial" pitchFamily="34" charset="0"/>
                <a:cs typeface="Arial" pitchFamily="34" charset="0"/>
              </a:rPr>
              <a:t>Culiacán, Sinaloa 21 de Enero del 2014.</a:t>
            </a:r>
          </a:p>
        </p:txBody>
      </p:sp>
      <p:pic>
        <p:nvPicPr>
          <p:cNvPr id="1026" name="Picture 2" descr="C:\Users\Plus\Desktop\Multiversidad latinoamericana\descarga.jpg"/>
          <p:cNvPicPr>
            <a:picLocks noChangeAspect="1" noChangeArrowheads="1"/>
          </p:cNvPicPr>
          <p:nvPr/>
        </p:nvPicPr>
        <p:blipFill>
          <a:blip r:embed="rId2"/>
          <a:srcRect/>
          <a:stretch>
            <a:fillRect/>
          </a:stretch>
        </p:blipFill>
        <p:spPr bwMode="auto">
          <a:xfrm>
            <a:off x="8358214" y="71415"/>
            <a:ext cx="642942" cy="656063"/>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14282" y="214290"/>
            <a:ext cx="8643998" cy="6429420"/>
          </a:xfrm>
        </p:spPr>
        <p:txBody>
          <a:bodyPr/>
          <a:lstStyle/>
          <a:p>
            <a:pPr algn="ctr">
              <a:buNone/>
            </a:pPr>
            <a:r>
              <a:rPr lang="es-MX" dirty="0" smtClean="0"/>
              <a:t> </a:t>
            </a:r>
          </a:p>
          <a:p>
            <a:pPr algn="ctr">
              <a:buNone/>
            </a:pPr>
            <a:endParaRPr lang="es-MX" dirty="0" smtClean="0"/>
          </a:p>
          <a:p>
            <a:pPr algn="ctr">
              <a:buNone/>
            </a:pPr>
            <a:endParaRPr lang="es-MX" dirty="0" smtClean="0"/>
          </a:p>
          <a:p>
            <a:pPr algn="ctr">
              <a:buNone/>
            </a:pPr>
            <a:r>
              <a:rPr lang="es-MX" sz="5000" b="1" dirty="0" smtClean="0">
                <a:solidFill>
                  <a:schemeClr val="accent1">
                    <a:lumMod val="75000"/>
                  </a:schemeClr>
                </a:solidFill>
              </a:rPr>
              <a:t>BLOQUE I.- RECONOCE LA RELACIÓN DE LA ÉTICA CON LA CIENCIA Y LA TECNOLOGÍA</a:t>
            </a:r>
            <a:endParaRPr lang="es-MX" sz="5000" b="1" dirty="0">
              <a:solidFill>
                <a:schemeClr val="accent1">
                  <a:lumMod val="75000"/>
                </a:schemeClr>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14282" y="214290"/>
            <a:ext cx="3971924" cy="1000131"/>
          </a:xfrm>
        </p:spPr>
        <p:txBody>
          <a:bodyPr/>
          <a:lstStyle/>
          <a:p>
            <a:r>
              <a:rPr lang="es-MX" sz="4000" dirty="0" smtClean="0"/>
              <a:t>¿ Que es ÉTICA?</a:t>
            </a:r>
          </a:p>
          <a:p>
            <a:pPr>
              <a:buNone/>
            </a:pPr>
            <a:endParaRPr lang="es-MX" dirty="0"/>
          </a:p>
        </p:txBody>
      </p:sp>
      <p:sp>
        <p:nvSpPr>
          <p:cNvPr id="4" name="2 Marcador de contenido"/>
          <p:cNvSpPr txBox="1">
            <a:spLocks/>
          </p:cNvSpPr>
          <p:nvPr/>
        </p:nvSpPr>
        <p:spPr>
          <a:xfrm>
            <a:off x="4500562" y="142853"/>
            <a:ext cx="4500594" cy="1000131"/>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s-MX" sz="4000" b="0" i="0" u="none" strike="noStrike" kern="1200" cap="none" spc="0" normalizeH="0" baseline="0" noProof="0" dirty="0" smtClean="0">
                <a:ln>
                  <a:noFill/>
                </a:ln>
                <a:solidFill>
                  <a:schemeClr val="tx1"/>
                </a:solidFill>
                <a:effectLst/>
                <a:uLnTx/>
                <a:uFillTx/>
                <a:latin typeface="+mn-lt"/>
                <a:ea typeface="+mn-ea"/>
                <a:cs typeface="+mn-cs"/>
              </a:rPr>
              <a:t>¿ Que es CIENCIA?</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s-MX" sz="3200" b="0" i="0" u="none" strike="noStrike" kern="1200" cap="none" spc="0" normalizeH="0" baseline="0" noProof="0" dirty="0" smtClean="0">
              <a:ln>
                <a:noFill/>
              </a:ln>
              <a:solidFill>
                <a:schemeClr val="tx1"/>
              </a:solidFill>
              <a:effectLst/>
              <a:uLnTx/>
              <a:uFillTx/>
              <a:latin typeface="+mn-lt"/>
              <a:ea typeface="+mn-ea"/>
              <a:cs typeface="+mn-cs"/>
            </a:endParaRPr>
          </a:p>
        </p:txBody>
      </p:sp>
      <p:sp>
        <p:nvSpPr>
          <p:cNvPr id="5" name="2 Marcador de contenido"/>
          <p:cNvSpPr txBox="1">
            <a:spLocks/>
          </p:cNvSpPr>
          <p:nvPr/>
        </p:nvSpPr>
        <p:spPr>
          <a:xfrm>
            <a:off x="214282" y="928670"/>
            <a:ext cx="4143404" cy="5643602"/>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s-MX" sz="3200" b="0" i="0" u="none" strike="noStrike" kern="1200" cap="none" spc="0" normalizeH="0" baseline="0" noProof="0" dirty="0" smtClean="0">
              <a:ln>
                <a:noFill/>
              </a:ln>
              <a:solidFill>
                <a:schemeClr val="tx1"/>
              </a:solidFill>
              <a:effectLst/>
              <a:uLnTx/>
              <a:uFillTx/>
              <a:latin typeface="+mn-lt"/>
              <a:ea typeface="+mn-ea"/>
              <a:cs typeface="+mn-cs"/>
            </a:endParaRPr>
          </a:p>
        </p:txBody>
      </p:sp>
      <p:sp>
        <p:nvSpPr>
          <p:cNvPr id="7" name="6 Rectángulo"/>
          <p:cNvSpPr/>
          <p:nvPr/>
        </p:nvSpPr>
        <p:spPr>
          <a:xfrm>
            <a:off x="214282" y="928670"/>
            <a:ext cx="4357718" cy="5863144"/>
          </a:xfrm>
          <a:prstGeom prst="rect">
            <a:avLst/>
          </a:prstGeom>
        </p:spPr>
        <p:txBody>
          <a:bodyPr wrap="square">
            <a:spAutoFit/>
          </a:bodyPr>
          <a:lstStyle/>
          <a:p>
            <a:r>
              <a:rPr lang="es-MX" sz="2500" b="1" dirty="0"/>
              <a:t>ético</a:t>
            </a:r>
            <a:r>
              <a:rPr lang="es-MX" sz="2500" b="1" baseline="30000" dirty="0"/>
              <a:t>1</a:t>
            </a:r>
            <a:r>
              <a:rPr lang="es-MX" sz="2500" b="1" dirty="0"/>
              <a:t>, </a:t>
            </a:r>
            <a:r>
              <a:rPr lang="es-MX" sz="2500" b="1" dirty="0" err="1"/>
              <a:t>ca</a:t>
            </a:r>
            <a:r>
              <a:rPr lang="es-MX" sz="2500" b="1" dirty="0"/>
              <a:t>.</a:t>
            </a:r>
            <a:endParaRPr lang="es-MX" sz="2500" dirty="0"/>
          </a:p>
          <a:p>
            <a:r>
              <a:rPr lang="es-MX" sz="2500" dirty="0"/>
              <a:t>(Del lat. </a:t>
            </a:r>
            <a:r>
              <a:rPr lang="es-MX" sz="2500" i="1" dirty="0" err="1"/>
              <a:t>ethĭcus</a:t>
            </a:r>
            <a:r>
              <a:rPr lang="es-MX" sz="2500" i="1" dirty="0"/>
              <a:t>,</a:t>
            </a:r>
            <a:r>
              <a:rPr lang="es-MX" sz="2500" dirty="0"/>
              <a:t> y este del gr. </a:t>
            </a:r>
            <a:r>
              <a:rPr lang="es-MX" sz="2500" dirty="0" err="1"/>
              <a:t>ἠθικός</a:t>
            </a:r>
            <a:r>
              <a:rPr lang="es-MX" sz="2500" dirty="0"/>
              <a:t>).</a:t>
            </a:r>
          </a:p>
          <a:p>
            <a:r>
              <a:rPr lang="es-MX" sz="2500" b="1" dirty="0"/>
              <a:t>1.</a:t>
            </a:r>
            <a:r>
              <a:rPr lang="es-MX" sz="2500" dirty="0"/>
              <a:t> </a:t>
            </a:r>
            <a:r>
              <a:rPr lang="es-MX" sz="2500" dirty="0" err="1"/>
              <a:t>adj.</a:t>
            </a:r>
            <a:r>
              <a:rPr lang="es-MX" sz="2500" dirty="0"/>
              <a:t> Perteneciente o relativo a la </a:t>
            </a:r>
            <a:r>
              <a:rPr lang="es-MX" sz="2500" b="1" dirty="0"/>
              <a:t>ética.</a:t>
            </a:r>
            <a:endParaRPr lang="es-MX" sz="2500" dirty="0"/>
          </a:p>
          <a:p>
            <a:r>
              <a:rPr lang="es-MX" sz="2500" b="1" dirty="0"/>
              <a:t>2.</a:t>
            </a:r>
            <a:r>
              <a:rPr lang="es-MX" sz="2500" dirty="0"/>
              <a:t> </a:t>
            </a:r>
            <a:r>
              <a:rPr lang="es-MX" sz="2500" dirty="0" err="1"/>
              <a:t>adj.</a:t>
            </a:r>
            <a:r>
              <a:rPr lang="es-MX" sz="2500" dirty="0"/>
              <a:t> Recto, conforme a la moral.</a:t>
            </a:r>
          </a:p>
          <a:p>
            <a:r>
              <a:rPr lang="es-MX" sz="2500" b="1" dirty="0"/>
              <a:t>3.</a:t>
            </a:r>
            <a:r>
              <a:rPr lang="es-MX" sz="2500" dirty="0"/>
              <a:t> m. </a:t>
            </a:r>
            <a:r>
              <a:rPr lang="es-MX" sz="2500" dirty="0" err="1"/>
              <a:t>desus</a:t>
            </a:r>
            <a:r>
              <a:rPr lang="es-MX" sz="2500" dirty="0"/>
              <a:t>. Persona que estudia o enseña moral.</a:t>
            </a:r>
          </a:p>
          <a:p>
            <a:r>
              <a:rPr lang="es-MX" sz="2500" b="1" dirty="0"/>
              <a:t>4.</a:t>
            </a:r>
            <a:r>
              <a:rPr lang="es-MX" sz="2500" dirty="0"/>
              <a:t> f. Parte de la filosofía que trata de la moral y de las obligaciones del hombre.</a:t>
            </a:r>
          </a:p>
          <a:p>
            <a:r>
              <a:rPr lang="es-MX" sz="2500" b="1" dirty="0"/>
              <a:t>5.</a:t>
            </a:r>
            <a:r>
              <a:rPr lang="es-MX" sz="2500" dirty="0"/>
              <a:t> f. Conjunto de normas morales que rigen la conducta humana. </a:t>
            </a:r>
            <a:r>
              <a:rPr lang="es-MX" sz="2500" i="1" dirty="0"/>
              <a:t>Ética profesional</a:t>
            </a:r>
            <a:endParaRPr lang="es-MX" sz="2500" dirty="0"/>
          </a:p>
        </p:txBody>
      </p:sp>
      <p:sp>
        <p:nvSpPr>
          <p:cNvPr id="8" name="7 Rectángulo"/>
          <p:cNvSpPr/>
          <p:nvPr/>
        </p:nvSpPr>
        <p:spPr>
          <a:xfrm>
            <a:off x="4572032" y="1000108"/>
            <a:ext cx="4572000" cy="5909310"/>
          </a:xfrm>
          <a:prstGeom prst="rect">
            <a:avLst/>
          </a:prstGeom>
        </p:spPr>
        <p:txBody>
          <a:bodyPr>
            <a:spAutoFit/>
          </a:bodyPr>
          <a:lstStyle/>
          <a:p>
            <a:r>
              <a:rPr lang="es-MX" sz="2100" dirty="0"/>
              <a:t>(Del lat. </a:t>
            </a:r>
            <a:r>
              <a:rPr lang="es-MX" sz="2100" i="1" dirty="0" err="1"/>
              <a:t>scientĭa</a:t>
            </a:r>
            <a:r>
              <a:rPr lang="es-MX" sz="2100" dirty="0"/>
              <a:t>).</a:t>
            </a:r>
          </a:p>
          <a:p>
            <a:r>
              <a:rPr lang="es-MX" sz="2100" b="1" dirty="0"/>
              <a:t>1.</a:t>
            </a:r>
            <a:r>
              <a:rPr lang="es-MX" sz="2100" dirty="0"/>
              <a:t> f. Conjunto de conocimientos obtenidos mediante la observación y el razonamiento, sistemáticamente estructurados y de los que se deducen principios y leyes generales.</a:t>
            </a:r>
          </a:p>
          <a:p>
            <a:r>
              <a:rPr lang="es-MX" sz="2100" b="1" dirty="0"/>
              <a:t>2.</a:t>
            </a:r>
            <a:r>
              <a:rPr lang="es-MX" sz="2100" dirty="0"/>
              <a:t> f. Saber o erudición. </a:t>
            </a:r>
            <a:r>
              <a:rPr lang="es-MX" sz="2100" i="1" dirty="0"/>
              <a:t>Tener mucha, o poca, ciencia.</a:t>
            </a:r>
            <a:r>
              <a:rPr lang="es-MX" sz="2100" dirty="0"/>
              <a:t> </a:t>
            </a:r>
            <a:r>
              <a:rPr lang="es-MX" sz="2100" i="1" dirty="0"/>
              <a:t>Ser un pozo de ciencia.</a:t>
            </a:r>
            <a:r>
              <a:rPr lang="es-MX" sz="2100" dirty="0"/>
              <a:t> </a:t>
            </a:r>
            <a:r>
              <a:rPr lang="es-MX" sz="2100" i="1" dirty="0"/>
              <a:t>Hombre de ciencia y virtud.</a:t>
            </a:r>
            <a:endParaRPr lang="es-MX" sz="2100" dirty="0"/>
          </a:p>
          <a:p>
            <a:r>
              <a:rPr lang="es-MX" sz="2100" b="1" dirty="0"/>
              <a:t>3.</a:t>
            </a:r>
            <a:r>
              <a:rPr lang="es-MX" sz="2100" dirty="0"/>
              <a:t> f. Habilidad, maestría, conjunto de conocimientos en cualquier cosa. </a:t>
            </a:r>
            <a:r>
              <a:rPr lang="es-MX" sz="2100" i="1" dirty="0"/>
              <a:t>La ciencia del caco, del palaciego, del hombre vividor.</a:t>
            </a:r>
            <a:endParaRPr lang="es-MX" sz="2100" dirty="0"/>
          </a:p>
          <a:p>
            <a:r>
              <a:rPr lang="es-MX" sz="2100" b="1" dirty="0"/>
              <a:t>4.</a:t>
            </a:r>
            <a:r>
              <a:rPr lang="es-MX" sz="2100" dirty="0"/>
              <a:t> f. pl. Conjunto de conocimientos relativos a las </a:t>
            </a:r>
            <a:r>
              <a:rPr lang="es-MX" sz="2100" b="1" dirty="0"/>
              <a:t>ciencias</a:t>
            </a:r>
            <a:r>
              <a:rPr lang="es-MX" sz="2100" dirty="0"/>
              <a:t> exactas, fisicoquímicas y naturales. </a:t>
            </a:r>
            <a:r>
              <a:rPr lang="es-MX" sz="2100" i="1" dirty="0"/>
              <a:t>Facultad de Ciencias</a:t>
            </a:r>
            <a:r>
              <a:rPr lang="es-MX" sz="2100" dirty="0"/>
              <a:t>, a diferencia de </a:t>
            </a:r>
            <a:r>
              <a:rPr lang="es-MX" sz="2100" i="1" dirty="0"/>
              <a:t>Facultad de Letras</a:t>
            </a:r>
            <a:r>
              <a:rPr lang="es-MX" i="1" dirty="0"/>
              <a:t>.</a:t>
            </a:r>
            <a:endParaRPr lang="es-MX"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71472" y="274638"/>
            <a:ext cx="8115328" cy="1654164"/>
          </a:xfrm>
        </p:spPr>
        <p:txBody>
          <a:bodyPr>
            <a:noAutofit/>
          </a:bodyPr>
          <a:lstStyle/>
          <a:p>
            <a:r>
              <a:rPr lang="es-MX" sz="3100" b="1" dirty="0" smtClean="0">
                <a:solidFill>
                  <a:schemeClr val="accent1">
                    <a:lumMod val="75000"/>
                  </a:schemeClr>
                </a:solidFill>
              </a:rPr>
              <a:t>1.1.- Reconoce la relación entre la ética y la ciencia como elementos inseparables para el bienestar de todos los seres que habitamos el planeta.</a:t>
            </a:r>
            <a:endParaRPr lang="es-MX" sz="3100" b="1" dirty="0">
              <a:solidFill>
                <a:schemeClr val="accent1">
                  <a:lumMod val="75000"/>
                </a:schemeClr>
              </a:solidFill>
            </a:endParaRPr>
          </a:p>
        </p:txBody>
      </p:sp>
      <p:sp>
        <p:nvSpPr>
          <p:cNvPr id="3" name="2 Marcador de contenido"/>
          <p:cNvSpPr>
            <a:spLocks noGrp="1"/>
          </p:cNvSpPr>
          <p:nvPr>
            <p:ph idx="1"/>
          </p:nvPr>
        </p:nvSpPr>
        <p:spPr>
          <a:xfrm>
            <a:off x="285720" y="2285992"/>
            <a:ext cx="8643998" cy="4357718"/>
          </a:xfrm>
        </p:spPr>
        <p:txBody>
          <a:bodyPr>
            <a:normAutofit fontScale="85000" lnSpcReduction="20000"/>
          </a:bodyPr>
          <a:lstStyle/>
          <a:p>
            <a:pPr algn="just"/>
            <a:r>
              <a:rPr lang="es-MX" dirty="0" smtClean="0"/>
              <a:t>La </a:t>
            </a:r>
            <a:r>
              <a:rPr lang="es-MX" b="1" i="1" dirty="0" smtClean="0"/>
              <a:t>investigación científica </a:t>
            </a:r>
            <a:r>
              <a:rPr lang="es-MX" dirty="0" smtClean="0"/>
              <a:t>es un proceso de búsqueda, se puede hacer de manera muy programada con base en una serie de </a:t>
            </a:r>
            <a:r>
              <a:rPr lang="es-MX" b="1" i="1" dirty="0" smtClean="0"/>
              <a:t>etapas</a:t>
            </a:r>
            <a:r>
              <a:rPr lang="es-MX" dirty="0" smtClean="0"/>
              <a:t> secuenciadas que van desde el planteamiento de problema y la construcción  de un objeto de estudio, hasta la formulación de objetivos, hipótesis o supuestos, el diseño de una estrategia metodológica para obtener información empírica, el diseño de instrumentos para recopilar trabajo de campo, la prueba de los instrumentos, la aplicación de éstos, la sistematización de la información y la redacción del trabajo final. Estas etapas se le conoce como </a:t>
            </a:r>
            <a:r>
              <a:rPr lang="es-MX" b="1" i="1" dirty="0" smtClean="0"/>
              <a:t>método científico.</a:t>
            </a:r>
            <a:endParaRPr lang="es-MX" b="1" i="1"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785850" y="-71454"/>
            <a:ext cx="8229600" cy="1143000"/>
          </a:xfrm>
        </p:spPr>
        <p:txBody>
          <a:bodyPr/>
          <a:lstStyle/>
          <a:p>
            <a:r>
              <a:rPr lang="es-MX" dirty="0" smtClean="0"/>
              <a:t>CIENCIA</a:t>
            </a:r>
            <a:endParaRPr lang="es-MX" dirty="0"/>
          </a:p>
        </p:txBody>
      </p:sp>
      <p:sp>
        <p:nvSpPr>
          <p:cNvPr id="3" name="2 Marcador de contenido"/>
          <p:cNvSpPr>
            <a:spLocks noGrp="1"/>
          </p:cNvSpPr>
          <p:nvPr>
            <p:ph idx="1"/>
          </p:nvPr>
        </p:nvSpPr>
        <p:spPr>
          <a:xfrm>
            <a:off x="285720" y="857233"/>
            <a:ext cx="5643602" cy="5715040"/>
          </a:xfrm>
        </p:spPr>
        <p:txBody>
          <a:bodyPr>
            <a:normAutofit fontScale="92500" lnSpcReduction="20000"/>
          </a:bodyPr>
          <a:lstStyle/>
          <a:p>
            <a:pPr algn="just"/>
            <a:r>
              <a:rPr lang="es-MX" dirty="0" smtClean="0"/>
              <a:t>Tiene como propósito conocer la realidad de manera objetiva, sistemática, con el empleo de un método y sus hallazgos reflejan la honestidad del investigador.</a:t>
            </a:r>
          </a:p>
          <a:p>
            <a:pPr algn="just"/>
            <a:r>
              <a:rPr lang="es-MX" dirty="0" smtClean="0"/>
              <a:t>Responde al por qué de las cosas, sean objetos de la naturaleza o de la sociedad.</a:t>
            </a:r>
          </a:p>
          <a:p>
            <a:pPr algn="just"/>
            <a:r>
              <a:rPr lang="es-MX" dirty="0" smtClean="0"/>
              <a:t>Su fin último es entender la naturaleza y la sociedad.</a:t>
            </a:r>
          </a:p>
          <a:p>
            <a:pPr algn="just"/>
            <a:r>
              <a:rPr lang="es-MX" dirty="0" smtClean="0"/>
              <a:t>“DESCUBIERTO ALGO, INICIA LA BÚSQUEDA DE AQUELLO QUE AUN NO SE HA CONTESTADO. ESTE PROCESO ES INFINITO.</a:t>
            </a:r>
            <a:endParaRPr lang="es-MX" dirty="0"/>
          </a:p>
        </p:txBody>
      </p:sp>
      <p:pic>
        <p:nvPicPr>
          <p:cNvPr id="2050" name="Picture 2" descr="http://t3.gstatic.com/images?q=tbn:ANd9GcSwBI-wSIpZ-yin-2Uk17NVU2MDXGd3m85ibBMTsy9DiSMsSJftpw"/>
          <p:cNvPicPr>
            <a:picLocks noChangeAspect="1" noChangeArrowheads="1"/>
          </p:cNvPicPr>
          <p:nvPr/>
        </p:nvPicPr>
        <p:blipFill>
          <a:blip r:embed="rId2"/>
          <a:srcRect/>
          <a:stretch>
            <a:fillRect/>
          </a:stretch>
        </p:blipFill>
        <p:spPr bwMode="auto">
          <a:xfrm>
            <a:off x="6000760" y="357166"/>
            <a:ext cx="2857520" cy="6072230"/>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57158" y="285728"/>
            <a:ext cx="8501122" cy="3857652"/>
          </a:xfrm>
        </p:spPr>
        <p:txBody>
          <a:bodyPr>
            <a:noAutofit/>
          </a:bodyPr>
          <a:lstStyle/>
          <a:p>
            <a:pPr algn="just"/>
            <a:r>
              <a:rPr lang="es-MX" sz="2500" dirty="0" smtClean="0"/>
              <a:t>Los científicos conocen con detalle el </a:t>
            </a:r>
            <a:r>
              <a:rPr lang="es-MX" sz="2500" dirty="0" smtClean="0"/>
              <a:t>por qué </a:t>
            </a:r>
            <a:r>
              <a:rPr lang="es-MX" sz="2500" dirty="0" smtClean="0"/>
              <a:t>de las cosas, de las leyes de la naturaleza, de los acontecimientos sociales. Su </a:t>
            </a:r>
            <a:r>
              <a:rPr lang="es-MX" sz="2500" b="1" i="1" dirty="0" smtClean="0"/>
              <a:t>función </a:t>
            </a:r>
            <a:r>
              <a:rPr lang="es-MX" sz="2500" dirty="0" smtClean="0"/>
              <a:t>consiste en decir los hallazgos de sus indagaciones tanto en entrevistas como en publicaciones </a:t>
            </a:r>
            <a:r>
              <a:rPr lang="es-MX" sz="2500" dirty="0"/>
              <a:t>y</a:t>
            </a:r>
            <a:r>
              <a:rPr lang="es-MX" sz="2500" dirty="0" smtClean="0"/>
              <a:t> libros. El uso de los resultados que obtiene el científico depende de las diversas instancias sociales encargadas de utilizar esos resultados, tales como dependencias gubernamentales, asociaciones civiles, organizaciones médicas, organizaciones no gubernamentales, laboratorios farmacéuticos, etc.</a:t>
            </a:r>
          </a:p>
          <a:p>
            <a:pPr algn="just">
              <a:buNone/>
            </a:pPr>
            <a:endParaRPr lang="es-MX" sz="2500" dirty="0" smtClean="0"/>
          </a:p>
          <a:p>
            <a:pPr algn="just"/>
            <a:r>
              <a:rPr lang="es-MX" sz="2500" b="1" dirty="0" smtClean="0"/>
              <a:t>EL USO DE LA CIENCIA NO DEPENDE DEL CIENTÍFICO SINO DE LOS MEDIOS Y DE LOS FINES QUE TIENEN LAS DISTINTAS INSTANCIAS SOCIALES, TALES COMO LOS ORGANISMOS GUBERNAMENTALES Y LAS GRANDES CORPORACIONES PRIVADAS.</a:t>
            </a:r>
            <a:endParaRPr lang="es-MX" sz="2500" b="1"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2" y="71414"/>
            <a:ext cx="9144032" cy="1143000"/>
          </a:xfrm>
        </p:spPr>
        <p:txBody>
          <a:bodyPr/>
          <a:lstStyle/>
          <a:p>
            <a:r>
              <a:rPr lang="es-MX" dirty="0" smtClean="0"/>
              <a:t>PROCESO DE LA CIENCIA</a:t>
            </a:r>
            <a:endParaRPr lang="es-MX" dirty="0"/>
          </a:p>
        </p:txBody>
      </p:sp>
      <p:sp>
        <p:nvSpPr>
          <p:cNvPr id="4" name="3 Elipse"/>
          <p:cNvSpPr/>
          <p:nvPr/>
        </p:nvSpPr>
        <p:spPr>
          <a:xfrm>
            <a:off x="357158" y="1142984"/>
            <a:ext cx="3286148" cy="1571636"/>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s-MX" sz="2500" b="1" dirty="0" smtClean="0"/>
              <a:t>INDAGACIÓN</a:t>
            </a:r>
          </a:p>
          <a:p>
            <a:pPr algn="ctr"/>
            <a:r>
              <a:rPr lang="es-MX" sz="2500" b="1" dirty="0" smtClean="0"/>
              <a:t>EMPÍRICA</a:t>
            </a:r>
          </a:p>
          <a:p>
            <a:pPr algn="ctr"/>
            <a:r>
              <a:rPr lang="es-MX" sz="2500" b="1" dirty="0" smtClean="0"/>
              <a:t>RIGUROSA</a:t>
            </a:r>
            <a:endParaRPr lang="es-MX" sz="2500" b="1" dirty="0"/>
          </a:p>
        </p:txBody>
      </p:sp>
      <p:sp>
        <p:nvSpPr>
          <p:cNvPr id="5" name="4 Elipse"/>
          <p:cNvSpPr/>
          <p:nvPr/>
        </p:nvSpPr>
        <p:spPr>
          <a:xfrm>
            <a:off x="5357818" y="1142984"/>
            <a:ext cx="3286148" cy="1571636"/>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s-MX" sz="2500" b="1" dirty="0" smtClean="0"/>
              <a:t>ANÁLISIS DE RESULTADOS</a:t>
            </a:r>
            <a:endParaRPr lang="es-MX" sz="2500" b="1" dirty="0"/>
          </a:p>
        </p:txBody>
      </p:sp>
      <p:sp>
        <p:nvSpPr>
          <p:cNvPr id="6" name="5 Elipse"/>
          <p:cNvSpPr/>
          <p:nvPr/>
        </p:nvSpPr>
        <p:spPr>
          <a:xfrm>
            <a:off x="5357818" y="3857628"/>
            <a:ext cx="3286148" cy="1571636"/>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s-MX" sz="2500" b="1" dirty="0" smtClean="0"/>
              <a:t>CREACIÓN DE NUEVOS PROBLEMAS</a:t>
            </a:r>
            <a:endParaRPr lang="es-MX" sz="2500" b="1" dirty="0"/>
          </a:p>
        </p:txBody>
      </p:sp>
      <p:sp>
        <p:nvSpPr>
          <p:cNvPr id="7" name="6 Elipse"/>
          <p:cNvSpPr/>
          <p:nvPr/>
        </p:nvSpPr>
        <p:spPr>
          <a:xfrm>
            <a:off x="214282" y="4786322"/>
            <a:ext cx="3571900" cy="1571636"/>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s-MX" sz="2500" b="1" dirty="0" smtClean="0"/>
              <a:t>PROBLEMAS DE CONOCIMIENTO</a:t>
            </a:r>
            <a:endParaRPr lang="es-MX" sz="2500" b="1" dirty="0"/>
          </a:p>
        </p:txBody>
      </p:sp>
      <p:sp>
        <p:nvSpPr>
          <p:cNvPr id="8" name="7 Flecha derecha"/>
          <p:cNvSpPr/>
          <p:nvPr/>
        </p:nvSpPr>
        <p:spPr>
          <a:xfrm>
            <a:off x="3786182" y="1500174"/>
            <a:ext cx="1357322" cy="71438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9" name="8 Flecha derecha"/>
          <p:cNvSpPr/>
          <p:nvPr/>
        </p:nvSpPr>
        <p:spPr>
          <a:xfrm rot="5400000">
            <a:off x="6715140" y="2928934"/>
            <a:ext cx="857256" cy="71438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10" name="9 Flecha derecha"/>
          <p:cNvSpPr/>
          <p:nvPr/>
        </p:nvSpPr>
        <p:spPr>
          <a:xfrm rot="16477111">
            <a:off x="961431" y="3418682"/>
            <a:ext cx="1574933" cy="71438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57158" y="285728"/>
            <a:ext cx="8358246" cy="6286544"/>
          </a:xfrm>
        </p:spPr>
        <p:txBody>
          <a:bodyPr>
            <a:noAutofit/>
          </a:bodyPr>
          <a:lstStyle/>
          <a:p>
            <a:pPr algn="just"/>
            <a:r>
              <a:rPr lang="es-MX" sz="2500" dirty="0" smtClean="0"/>
              <a:t>La </a:t>
            </a:r>
            <a:r>
              <a:rPr lang="es-MX" sz="2500" b="1" i="1" dirty="0" smtClean="0"/>
              <a:t>ciencia</a:t>
            </a:r>
            <a:r>
              <a:rPr lang="es-MX" sz="2500" dirty="0" smtClean="0"/>
              <a:t> es un conocimiento probado, sistematizado, universal, reproductible, objetivo, riguroso.</a:t>
            </a:r>
          </a:p>
          <a:p>
            <a:pPr algn="just"/>
            <a:r>
              <a:rPr lang="es-MX" sz="2500" dirty="0" smtClean="0"/>
              <a:t>Es una actividad social </a:t>
            </a:r>
            <a:r>
              <a:rPr lang="es-MX" sz="2500" b="1" i="1" dirty="0" smtClean="0"/>
              <a:t>especializada.</a:t>
            </a:r>
            <a:r>
              <a:rPr lang="es-MX" sz="2500" dirty="0" smtClean="0"/>
              <a:t> La realizan los especialistas en una rama del conocimiento.</a:t>
            </a:r>
          </a:p>
          <a:p>
            <a:pPr algn="just"/>
            <a:r>
              <a:rPr lang="es-MX" sz="2500" dirty="0" smtClean="0"/>
              <a:t>Los investigadores o científicos seleccionan algunos problemas que después convertirán en objeto de estudio, las referencias bibliográficas y hemerograficas le permiten delimitar y precisar qué desean indagar. Diseñarán una estrategia metodológica para comprobar supuestos o hipótesis y obtendrán resultados que podrán favorecer o invalidar lo que anteriormente pensaron, posteriormente harán un reporte de investigación y lo enviarán a un congreso o seminario especializado. Para el no especializado la manera es más accesible y está al alcance de la mayoría de las personas y se localizan a través del internet, folletos, revistas, periódicos, etc.</a:t>
            </a:r>
            <a:endParaRPr lang="es-MX" sz="250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2" y="71414"/>
            <a:ext cx="9144032" cy="1143000"/>
          </a:xfrm>
        </p:spPr>
        <p:txBody>
          <a:bodyPr>
            <a:normAutofit fontScale="90000"/>
          </a:bodyPr>
          <a:lstStyle/>
          <a:p>
            <a:r>
              <a:rPr lang="es-MX" dirty="0" smtClean="0"/>
              <a:t>LAS FUENTES DE LOS ESPECIALISTAS Y LOS NO ESPECIALISTAS.</a:t>
            </a:r>
            <a:endParaRPr lang="es-MX" dirty="0"/>
          </a:p>
        </p:txBody>
      </p:sp>
      <p:sp>
        <p:nvSpPr>
          <p:cNvPr id="4" name="3 Elipse"/>
          <p:cNvSpPr/>
          <p:nvPr/>
        </p:nvSpPr>
        <p:spPr>
          <a:xfrm>
            <a:off x="357158" y="1785926"/>
            <a:ext cx="3286148" cy="1571636"/>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s-MX" sz="2500" b="1" dirty="0" smtClean="0"/>
              <a:t>ESPECIALISTAS</a:t>
            </a:r>
            <a:endParaRPr lang="es-MX" sz="2500" b="1" dirty="0"/>
          </a:p>
        </p:txBody>
      </p:sp>
      <p:sp>
        <p:nvSpPr>
          <p:cNvPr id="5" name="4 Elipse"/>
          <p:cNvSpPr/>
          <p:nvPr/>
        </p:nvSpPr>
        <p:spPr>
          <a:xfrm>
            <a:off x="5357818" y="1785926"/>
            <a:ext cx="3286148" cy="1571636"/>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s-MX" sz="2500" b="1" dirty="0" smtClean="0"/>
              <a:t>LIBROS</a:t>
            </a:r>
          </a:p>
          <a:p>
            <a:pPr algn="ctr"/>
            <a:r>
              <a:rPr lang="es-MX" sz="2500" b="1" dirty="0" smtClean="0"/>
              <a:t>Y REVISTAS</a:t>
            </a:r>
          </a:p>
          <a:p>
            <a:pPr algn="ctr"/>
            <a:r>
              <a:rPr lang="es-MX" sz="2300" b="1" dirty="0" smtClean="0"/>
              <a:t>ESPECIALIZADAS.</a:t>
            </a:r>
            <a:endParaRPr lang="es-MX" sz="2300" b="1" dirty="0"/>
          </a:p>
        </p:txBody>
      </p:sp>
      <p:sp>
        <p:nvSpPr>
          <p:cNvPr id="8" name="7 Flecha derecha"/>
          <p:cNvSpPr/>
          <p:nvPr/>
        </p:nvSpPr>
        <p:spPr>
          <a:xfrm>
            <a:off x="3857620" y="2214554"/>
            <a:ext cx="1357322" cy="71438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dirty="0"/>
          </a:p>
        </p:txBody>
      </p:sp>
      <p:sp>
        <p:nvSpPr>
          <p:cNvPr id="11" name="10 Elipse"/>
          <p:cNvSpPr/>
          <p:nvPr/>
        </p:nvSpPr>
        <p:spPr>
          <a:xfrm>
            <a:off x="357158" y="3786190"/>
            <a:ext cx="3286148" cy="1571636"/>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s-MX" sz="2500" b="1" dirty="0" smtClean="0"/>
              <a:t>NO ESPECIALISTAS</a:t>
            </a:r>
            <a:endParaRPr lang="es-MX" sz="2500" b="1" dirty="0"/>
          </a:p>
        </p:txBody>
      </p:sp>
      <p:sp>
        <p:nvSpPr>
          <p:cNvPr id="12" name="11 Flecha derecha"/>
          <p:cNvSpPr/>
          <p:nvPr/>
        </p:nvSpPr>
        <p:spPr>
          <a:xfrm>
            <a:off x="3857620" y="4214818"/>
            <a:ext cx="1357322" cy="71438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dirty="0"/>
          </a:p>
        </p:txBody>
      </p:sp>
      <p:sp>
        <p:nvSpPr>
          <p:cNvPr id="13" name="12 Elipse"/>
          <p:cNvSpPr/>
          <p:nvPr/>
        </p:nvSpPr>
        <p:spPr>
          <a:xfrm>
            <a:off x="5357818" y="3786190"/>
            <a:ext cx="3286148" cy="1571636"/>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s-MX" sz="2200" b="1" dirty="0" smtClean="0"/>
              <a:t>DIFERENTES MEDIOS DE COMUNICACIÓN DE MASAS</a:t>
            </a:r>
            <a:endParaRPr lang="es-MX" sz="2200" b="1"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57166"/>
            <a:ext cx="8258204" cy="6143668"/>
          </a:xfrm>
        </p:spPr>
        <p:txBody>
          <a:bodyPr/>
          <a:lstStyle/>
          <a:p>
            <a:r>
              <a:rPr lang="es-MX" sz="2300" dirty="0" smtClean="0"/>
              <a:t>La tecnología tiene un sentido práctico,  es hacer más cosas en el menor tiempo posible, con el auxilio de los descubrimientos científicos. </a:t>
            </a:r>
          </a:p>
          <a:p>
            <a:r>
              <a:rPr lang="es-MX" sz="2300" dirty="0" smtClean="0"/>
              <a:t>La tecnología  es la ciencia aplicada, la ciencia instrumentalizada.</a:t>
            </a:r>
          </a:p>
          <a:p>
            <a:r>
              <a:rPr lang="es-MX" dirty="0" smtClean="0"/>
              <a:t>DEFINE TECNOLOGÍA: </a:t>
            </a:r>
          </a:p>
          <a:p>
            <a:pPr>
              <a:buNone/>
            </a:pPr>
            <a:endParaRPr lang="es-MX" dirty="0" smtClean="0"/>
          </a:p>
          <a:p>
            <a:pPr>
              <a:buNone/>
            </a:pPr>
            <a:endParaRPr lang="es-MX" dirty="0" smtClean="0"/>
          </a:p>
          <a:p>
            <a:endParaRPr lang="es-MX" dirty="0"/>
          </a:p>
        </p:txBody>
      </p:sp>
      <p:sp>
        <p:nvSpPr>
          <p:cNvPr id="4" name="3 Rectángulo"/>
          <p:cNvSpPr/>
          <p:nvPr/>
        </p:nvSpPr>
        <p:spPr>
          <a:xfrm>
            <a:off x="285720" y="2500306"/>
            <a:ext cx="8643998" cy="3877985"/>
          </a:xfrm>
          <a:prstGeom prst="rect">
            <a:avLst/>
          </a:prstGeom>
        </p:spPr>
        <p:txBody>
          <a:bodyPr wrap="square">
            <a:spAutoFit/>
          </a:bodyPr>
          <a:lstStyle/>
          <a:p>
            <a:r>
              <a:rPr lang="es-MX" sz="2600" b="1" dirty="0"/>
              <a:t>tecnología.</a:t>
            </a:r>
            <a:endParaRPr lang="es-MX" sz="2600" dirty="0"/>
          </a:p>
          <a:p>
            <a:r>
              <a:rPr lang="es-MX" sz="2600" dirty="0"/>
              <a:t>(Del gr. </a:t>
            </a:r>
            <a:r>
              <a:rPr lang="es-MX" sz="2600" dirty="0" err="1"/>
              <a:t>τεχνολογία</a:t>
            </a:r>
            <a:r>
              <a:rPr lang="es-MX" sz="2600" dirty="0"/>
              <a:t>, de </a:t>
            </a:r>
            <a:r>
              <a:rPr lang="es-MX" sz="2600" dirty="0" err="1"/>
              <a:t>τεχνολόγος</a:t>
            </a:r>
            <a:r>
              <a:rPr lang="es-MX" sz="2600" dirty="0"/>
              <a:t>, de </a:t>
            </a:r>
            <a:r>
              <a:rPr lang="es-MX" sz="2600" dirty="0" err="1"/>
              <a:t>τέχνη</a:t>
            </a:r>
            <a:r>
              <a:rPr lang="es-MX" sz="2600" dirty="0"/>
              <a:t>, arte, y </a:t>
            </a:r>
            <a:r>
              <a:rPr lang="es-MX" sz="2600" dirty="0" err="1"/>
              <a:t>λόγος</a:t>
            </a:r>
            <a:r>
              <a:rPr lang="es-MX" sz="2600" dirty="0"/>
              <a:t>, tratado).</a:t>
            </a:r>
          </a:p>
          <a:p>
            <a:r>
              <a:rPr lang="es-MX" sz="2600" b="1" dirty="0"/>
              <a:t>1.</a:t>
            </a:r>
            <a:r>
              <a:rPr lang="es-MX" sz="2600" dirty="0"/>
              <a:t> f. Conjunto de teorías y de técnicas que permiten el aprovechamiento práctico del conocimiento científico.</a:t>
            </a:r>
          </a:p>
          <a:p>
            <a:r>
              <a:rPr lang="es-MX" sz="2600" b="1" dirty="0"/>
              <a:t>2.</a:t>
            </a:r>
            <a:r>
              <a:rPr lang="es-MX" sz="2600" dirty="0"/>
              <a:t> f. Tratado de los términos técnicos.</a:t>
            </a:r>
          </a:p>
          <a:p>
            <a:r>
              <a:rPr lang="es-MX" sz="2600" b="1" dirty="0"/>
              <a:t>3.</a:t>
            </a:r>
            <a:r>
              <a:rPr lang="es-MX" sz="2600" dirty="0"/>
              <a:t> f. Lenguaje propio de una ciencia o de un arte.</a:t>
            </a:r>
          </a:p>
          <a:p>
            <a:r>
              <a:rPr lang="es-MX" sz="2600" b="1" dirty="0"/>
              <a:t>4.</a:t>
            </a:r>
            <a:r>
              <a:rPr lang="es-MX" sz="2600" dirty="0"/>
              <a:t> f. Conjunto de los instrumentos y procedimientos industriales de un determinado sector o producto.</a:t>
            </a:r>
          </a:p>
          <a:p>
            <a:pPr algn="r"/>
            <a:r>
              <a:rPr lang="es-MX" sz="1200" b="1" i="1" dirty="0"/>
              <a:t>Real Academia Española © Todos los derechos reservados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57158" y="285728"/>
            <a:ext cx="5429288" cy="6143668"/>
          </a:xfrm>
        </p:spPr>
        <p:txBody>
          <a:bodyPr>
            <a:normAutofit/>
          </a:bodyPr>
          <a:lstStyle/>
          <a:p>
            <a:r>
              <a:rPr lang="es-MX" dirty="0" smtClean="0"/>
              <a:t>Si la ciencia se pregunta por el qué y el por qué, la tecnología se interesa por conocer y hacer. </a:t>
            </a:r>
          </a:p>
          <a:p>
            <a:pPr>
              <a:buNone/>
            </a:pPr>
            <a:endParaRPr lang="es-MX" dirty="0" smtClean="0"/>
          </a:p>
          <a:p>
            <a:pPr algn="just"/>
            <a:r>
              <a:rPr lang="es-MX" dirty="0" smtClean="0"/>
              <a:t>Se debe de reconocer que la ciencia ( y una determinada orientación dentro de ésta), la tecnología (y la producción fabril) se encuentran entrelazadas.</a:t>
            </a:r>
          </a:p>
          <a:p>
            <a:pPr algn="just">
              <a:buNone/>
            </a:pPr>
            <a:endParaRPr lang="es-MX" dirty="0"/>
          </a:p>
        </p:txBody>
      </p:sp>
      <p:pic>
        <p:nvPicPr>
          <p:cNvPr id="21506" name="Picture 2" descr="http://us.123rf.com/400wm/400/400/lightpoet/lightpoet1109/lightpoet110900287/10671857-tres-investigadores--estudiantes-de-quimica-llevar-a-cabo-investigaciones-en-un-laboratorio-de-quimi.jpg"/>
          <p:cNvPicPr>
            <a:picLocks noChangeAspect="1" noChangeArrowheads="1"/>
          </p:cNvPicPr>
          <p:nvPr/>
        </p:nvPicPr>
        <p:blipFill>
          <a:blip r:embed="rId2" cstate="print"/>
          <a:srcRect/>
          <a:stretch>
            <a:fillRect/>
          </a:stretch>
        </p:blipFill>
        <p:spPr bwMode="auto">
          <a:xfrm>
            <a:off x="5715008" y="214290"/>
            <a:ext cx="3214710" cy="2428892"/>
          </a:xfrm>
          <a:prstGeom prst="rect">
            <a:avLst/>
          </a:prstGeom>
          <a:noFill/>
        </p:spPr>
      </p:pic>
      <p:sp>
        <p:nvSpPr>
          <p:cNvPr id="21508" name="AutoShape 4" descr="data:image/jpeg;base64,/9j/4AAQSkZJRgABAQAAAQABAAD/2wCEAAkGBxMTEhQSERAVEBQUFBQPEA8UEBQSDw8PFRQWFhQUFBQYHCggGBolHBQUITEhJSkrLi4uFx8zODMsNygtLisBCgoKDg0OGxAQGywkHyQsLCwsLCwsLCwsLCwsLCwsLCwsLCwsLCwsLCwsLCwsLCwsLCwsLCwsLCwsLCwsLCwsLP/AABEIALcBEwMBEQACEQEDEQH/xAAcAAABBQEBAQAAAAAAAAAAAAAAAQMEBQYCBwj/xAA4EAABAwIEBAQEBQMEAwAAAAABAAIDBBEFEiExBkFRYRMicYEUMkKRB1KhscEjM+EVQ2LRFnKS/8QAGwEBAAIDAQEAAAAAAAAAAAAAAAIDAQQFBgf/xAAvEQACAgICAgICAQMCBwEAAAAAAQIDBBESIQUxE0EiUWEGFDJxoRYjJEKBkZIV/9oADAMBAAIRAxEAPwD3FACAEAIAQAgBACAEAIAQAgBACARARMQrBG3vyWUjDZlp6wk3JUtkNDPxtllMxoUV5KzsaLWnbdt76rOzArajWxQEuKUIDqRwKxoEGRjTyTQG20pGrUMk+jrLaOQFmx/RQ0S2dO1WCRDqIlNMg0MhSInedDIzK9AQ5hdDBXyixWQKJEBtVQXAgBACAEAIAQAgBACAEAIAQCFAQMQxJsY6nkFniR5GUxGtc8kuPp2WSOypknKaGwjaeaxJpIIfDbLTsvf0WqBKhxVzNAAfVWVWNkZRR3HUlxud1torJ8UpWTBLimumwcTMTYEhqC3dZA1iM43CaAmDY2CcpPOyxoyjSsffVRaJJnTxdYQIFQ2ymmRaIzpFIwMS1ACAY8cFANzAFYBFJQG6VJcCAEAIAQAgBACAEAIAQCIAQFdidZlFhupIizKVk5JudSpkCBMdEBEZqVFsE1gstO+zRbBCSFc7ntl+tIjuK6dGtFFg/TvW2ikuKV19FlAnmAjULIFDrhYZkZmbosJgqa29is7BkJK90U19bc1NeiJ6Zw7iYkYLlQZJF4CoE+iLXEWU0RZnKurtzUiJT1mI91lLY2RafE9bXUuJjZZfH6bqBkiurUB6cqC4EAIAQAgBACAEAIAQAgEKA4lfYLKRhsz1W7MST7KeyspZ26oZK2ufyCwxobgCrk+gmSw5crJs0bVcSPJMuX8+mXuI1nBXVxbtmtZEUS2XWi9mu0dxYuGkXNlaiLZqMMxZjm6lZ0NiyztvosNGTkSgmygSIlZGgMvi2Hgm6xy0NE7AKgxkDkoO5b0Z4mtOLgN3VkWmR0U9bxANrq3RDZQYhiN1lIFXJPdTSIs4p5fMFKXoIttSFrSkkWJERzXXWOaM6PZ1WWAgBACAEAIAQAgBACAEAhQEPEXaKSIsq5YvKskdFRUstdDJnpiS5YYHWLXtekYS7FmfYLgZlm+kb9S0UVZVm/Ra9GLOZOc0iGzFDey9BiYM4rbRpW3R/Y9U4ibLpKtpGv8AImZPEquQu0JHoSsxkk+w4tkrC+KZIhleSRyNzdXda6IL+TV8PcVCZ2W+v8KplqNUyfUG6gSZMnlBCwY2VlU0Fa9z0iyAwxlguRO78i9R2MV1Q4N0K6eNbyRTOOjOPe/NcldGL6NZ+xZJSVkkctus7GtjkFG4kG6lpsg2kaSipyteylklaSDQdlD4WZ+U9MWC4EAIAQAgBACAEAIAQAgEKAg1WrgFJEGcVEeiApa+HynuoSloa2VVPhdyta+xpbJpInDDAuNbky9bNiMSDiVMGgq3EqjbLsxZLijFV0jbkL1mPiRgjlWXNvREaG9ltqGvRS5EepmaNCbLMobRiNnZMw/DWv1XlfJZDqZ1aI8kRsX4fZY2Whj+Uk3o2JU9FBhVK+CdpG17H0XZqyoyKHU0eoU892hXTa9orTJTKnSywpbMM4MihbH8ScfZHfNuuHKtuXRs8kV1XWgDVd7Bx+uzTusK2ScFdV1JI0/k7HqWAOVLgXqZLNFZQcTOzQYJhgdYkKalpEJQ2aKLDANgsOYVY+KEdFDkS4Iv1rGyCAEAIAQAgBACAEAIAQCFAVs7v6g9FNIrYVjtEa6MoqZXXt6rVs7Jeh9rbNuoZEf+WSi+ylqcYDTqvIWzfyaN6MejPcQ48AwkG5Xa8XY+faNfIj0eZVGNvJPLde2jOPE4soS2R3YxJ+ZSViI/HIhvrXE6klQnctE40bfZruHsZs2xK8n5Ol2vZ1aNR6NXTwvmGg9yvPvjWzcfaGZ+GnXvcLYpzdMi47RaRUpAA6aL1dL51pnPl0x1tOVao6MbOvCNisuGzGyoq58pIU68aL70QlY0ZnGJXO+Uro1QUDTtlKRGoqeS9y4lWSaK4Qf2bPA6Y2F1rzNuJdOhF1Q2WI0uCwgAKpkkW9lAkKgJirLQQAgBACAEAIAQAgBACAQoCsqR/UCsRWxatvlWPowUlQ+yocSaJMUmZnslkXKDRlPTMNxGwtJIXlHFfM0dCuX4mFxCqc/yjnoutjV8e0U2ST9k/AuDRKMzzvyU7/IWw/FFMaYvsk4vwG0MJYbEclrVeXny1ItePHR5viNM6J5a77ruVX/Kihx0XfCYzSC/KyozXqtmYez2zBoRYey8ZKxOTN6PouTStKnGLlph+iC6nGey9jhPVSNCxdjktMBdbsHspZXy2F1JvsfRjcVku9blP+JrT9kIRgq3ZAnUkA00RkjWYbDYKiTJxHXjVVMsNNhTPKFWySLAqJk5QE5VFoIAQAgBACAEAIAQAgBAIUBAr22IPdSRBoWUXb7KWiJn6tm6hJEkLhztCOiwvWjDK7GqHPyXm/IU/HZyibtU/wAdGOruHSDmH7LsePvqaUWal8J+0SMMxgReV4ykaLay8CNi5RKqshp8WWtRi7Ht05rx2XjSjZ0dOE00eacXUWc3A1Xc8WpS0im9xitse4Cw3+pmcOi62dgynXo1KsmPLSPasNiaGjqvGWeP+GT2dKNm10OT1AGgWurEpqCJtdEaA+a69fivVaRpTXZ3USaLdhLRS0U9Xc3soTuS7M8dmXrcOdfMrKM6D62VzofsZZTkbhdOEk0a7i0TqNuoWZBGspGWb7KhstSOIxdyrZk1VFo1VtEkPukWNGRvOmgWSqLQQAgBACAEAIAQAgBACAEBHq47hSRFkendpb2UyBXV0OpUZetmUR6eDW65GTmRg9F8a9ndS0Lz+Zl/J9m1CGiprHCxWjXlzrl0WuG0YDiamJd5Bc9l7DA8snDUmcy/G72hMMoXtHnJ9OihdW8mz8V0ST+OItVSBx1Gi9Bg4SoSNC+52dDTp2wjQ27DddRrkaTlwRPwPihxfkcbA/LquR5Txysr3H2bOHlvlpm0jlBF14mjxrru2zvStTRIhdYXXoYddGsxqaRXOWkR0RHBcjNv+jYqgHhA6WXOonNPZbJLXZy/DgRsvQY2XLpM07K0Qo6Sz12q7OUTUcdMt3vAaotkxaLe6wYZeRz2CwNnYlQbHAUGy5VBeCAEAIAQAgBACAEAIAQAgEIQECdmU3ViZXobqWhwuo2f4szFdlBUVRaSOi8J5Cc1azpVRTRV1OLlaXGUyxJIr56wlSjSS2hqCIE3ct2nfJRK5+ilxLG42SFgI03K+g+NxeNakzz+Vf8AlpFTWcQNNwz7rrqJoylL6KSWoc5173U9op1v2S6GM5225EG6hNrhonVB89no+HVHlAPZecvqW9o71ctLsszU6LVS7LN7GfGuoXWcF2SitnYK89dPnI24/ih6Jq2K4aRCT2SiNFvVLsqZBkZY3Xapl+JrTj2RXzXNlamRLCkdYLJgf+K7psDkdYsgnsm03QGjVBaCAEAIAQAgBACAEAIAQAgEQDczLhZTMaKSara0lpcFY4tlXJbM9i8jTezl57yHjZ2vcUbtV8Yoz0je/wCq0K/FZH3EteTX+yZR0TnatF1vU4kKX/zSt28l+JLmwx+XaxWtdOmNqlF9Ely1pmExvg6oc4vaAee+q9JT5qiEFHZzLMKblyMq/DpI3ZZGlp6FdSjMhd3F7Na2iUSwpqfsttz17KFU2XeG0/Oy07b/ANG1VVov4pwFpS7NtdHVRiQaL3VPAlsi0eM3da65GfGb9GzS0aKnkvZcuuvXsvbLGFbaIM7kkstymDbKpMqqyp6Lp1rRRIixP1V6RWSnVWizsDPxXdY2Z0OwyklZ2NF1G7QJsaNoqiwEAIAQAgBACAEAIAQAgBAIgMTxtxcKdzYWGzn3BP5R1W9jY3JbZp5GRxejE4hj8IveQuedb35rejSakrUZ2pxZ5PlebepVyqgvZqyvnvojyYnJ+ZZ4QI/LNmv4F4hObwn2PNp6heZ8/hcq3OHR1vGZLcuEjffGDsvmTus2ei47RyakHcD7JG+xvsxxM3xPg8czSbajUHovSeJzZwmtmtkUqSMe2hy6WvyXsnc5dnOUFHotYqXK3XTS6qciWirq6oN5qS7MspaqvLjuro1orc9HdE4tN1G7GjJGYW6Ntg9bcBedycf430b9c+ReRz91TXFslIjVdX3XVphookyokqhfdbiKhl9eGqfIxxIUuKE7KPIcSXQEuWUDT4bRk6lZMF62n0QGoUCYIAQAgBACAEAiACgI09exu7gFNQk/og5xRxHiUZ+pPjkOaHm1TTs4LHFmVNHT5BYlFFmW0j5+/Ecl1U91+wHZdiieoaOXdBynsxj83VYeQl1sKnol0Yd1T+4X7IOjsc8BxO6fMh8Ba8ORObOw5uy1PITUqGmX4tfGw9QbKeq+U31r5Gelg+hfF7qMaf5MsHSXBG/ZdfDrUXvZTPtaKWXD3XLgO69DHPrSUWzUdb2ZzH8XfH5cpHK5C6FE42L8WUz3Ey0taXc1tRSKm2JG5XRK3ss6Q3WZtaCRoKB1lx8ivmzerekWpxGwUIY+hKfZX1NYXLaitFeyI7NyUhsRtBI7kVgzss6Lh927kQbNPh2FhttFNIjsv6SnUiOyeIk0NluqywEAIAQAgBACAEBScUYr4ERdz2A6lX0w2ym2WirwrDzMwPlJudbch2VOTl8OomKqd9slz0kLBqbe61ap3TZdOMF7KeKmBkBbIQOl9F05OXDWjWWtmnjh8ts11wLfm5Ps3o8NdHmf4n8GvkHjwnzNBu3846eq2/H5Fsfwkym+tN7R5E57mG0jS0jTUWW5Z29kYrocine7+21zvQXCr+SK6bHxsX4mQbscPZWJv2mOBY4DihEovvyWpmylKvSLKYJS2z0KB0zwCBp6ryE41wb5ezpb/R1JS1G9/seSV2UyekhKMvZMp61rBd5tYa3XRqwLLX+JrzujD2OQcUQE5cy3/wDh67jtmr/+hVvQxj1LFURnLYm2i1q6L8SzRsOcLUecO4cnzEBul9CvR1z2uzVcUS4eGZvyqxTZHSLCnwOZv0qMptktFlBhkv5VXxRLkT4sGedwpGCbDgXUIYLGnwcDksaBYw4eByWdAlR0nZZDJcVKhgnRRWUiI/ZATVUWggEQBdAculA3IHqVlJsxtEOfGIGfNMwerwpqqb9Ii7Ir7K6fjGjbvOD6aqxYtj+iuWRBDuHcT009/CkDiN281qZcv7WPKz0WU2K3/EYxmGOewdewIPuFxZ/1HRGP4mx/aOT7Y9FVNa0NA0C5VvnYN7SNhUdaKbGoC8FzTqNcq7Hi/P0zlxktGrfiS+jLCqtrJJk1tlvrdewi4zjyXo5UnxfF+ydRV1aCDG10jO+ht2uFoZkMeyOt9l9Url6RNxDEpi3K9pbfe4WtjVQgvey+UpMzWJcGCrIc4ZR23K5XlPK/28dRRsUVcvZZYZweynbZgB9bleXl5edk05ejddKS6MZxnTSQEuMN2n6hfS/VetwfIVXQ1H2ak65JkHg/h7x5BK7QbgLV8pn/ABRaiSrr5Ps9fpcMDWgX2Xibcudj2zcUOPoekw0keVX48LHLml0ZlJa0ZDGcAkL7v+TnbdfRPC5VLil9nEzqpyf8FHXMpmCzCL+ut16dOTRypKtevY9gUxzht9DyWjl0qRtYs2jeUmGg2NlzktG9stIsGb0UgPjBW9EA43B29EB2MLHRAL/pw6IAGHoBRRoBxtKgHWwoBwRpsHWRNjRIUCYIBCj/AIB5xxjxsRUCkgk8KxDZqjQll+Te66WNibhzkjn35P5cTK1mNUrc7fFmlfcjxC869xyW2q5/pGtK2OvZm3yecFzy5hO4Opar9pL+TV3uXZFrNH2BJbfQ31ssqTEo/okYNiRgna9jjoQCOrTvdamdRDIplCS+i3HnKE0z16OuzAHqAV8WyMb4rZQf0z2MJ80mIavuqfiJnDq4eqnGprtGeiDhWFxSVJmk1AtlaflB6r1mF5ucYRokaF2JFy5msr68RABjQb7Hl9l6KnD+T8pmrZa49RMRxJxBLG8EsbK06lo0c1bkPFwmnxejVszJwfa2aHAMajniBAtpq0/M09CvF+Uxp4smrl0dXGtjatxLWJ0YFyeey5WPDFX5yZfLnvRDxAQygtLQQdLEKN91SfKltMzGD+zP0OFiGTLGLN3A5BVW5Ero/kW6UfSLapxBkTc0rwxo5kqrE8dflz41LZXfdCpbmxum4tjLbt8zTs7Retx/C5lNeno0P7yqT6OnYqyZpAIPIi65tuHm41qkl/6NiFtVia2eT45RxNqH5XEtvew2BX0jxkrZY6c/Z5rLdcbGoj2H4myJwc2+nULaso5+yFdyia3D+P8ALYZQ7kBfUrUlha7+v2bccvb0ehYVizpGhzosl9QM2tvRebv8pjV2OCe9HTrhKS3os21bUj5Oh/ZL4pfo6E7equjm0P8A7kPjZ0Ht6j7qyN9culJEeLOrK3ZEMqzsyGRNmNBkTY0GRNjQuVNjQWTY0dLBkEA3UGzXEb2JHrZSj7RiXo+ZMfif40jrk5nucT6lehr6gtHEl1N7KmQO6KbbMriOMncAoNEHGLY257zyKzpkkoo5Eb+hUZR7/wDBL8dnr+GRv8GO++Rt/svkvlV/1Uj1GK91oeeCFz9GwQqqosOp6Laop5y0jEpJCYZVSmIkRvJLstgx17ddl1cbAUb4yl6Ney3ro6xStq8rImQSxtJAkqfDccjCdm6dL6r22LOhQbcl/HZw73bv8YlNVYpRxGSPw5J3g28SR9sx52t8q6EIzmtprRqzsjFcWmyHh2KljxJTkgG+aNzswBG7b8+xWvn4lWTU67UmKLpVSTj0jaYbWOqcvhn5hm1OjRzuvluZg/21rrl9Hq67VOCa9l9T4WwfM9zj/wDI9loOyreiW5DzcOaDdrj76rLhGS6ZhyaMJ+IGDSucJPFYWgaQ5w0nuAdyvoP9LX01VfHGD3+/o4Xk65SfLZW4bSuc0l8jKaNhAcXHzG/5WhennOL9dnPr69hiMkTXEU9XmdYmxZYPFtg4aX7LChy/yiJTXpMzFTJlFz9WoPUdVfvitI1fje9sbErbDUdwsqZF1s0HBdKySoBIBDPN2vyXG89mfBjNJ+zd8fRzs7PWWzBfJpJyblv2etXS0ONl7qMYy/YH4HgnU/5XQxYVxluctr+CuW/0LJWM5C3e+oV12fRvUE0YjXL7JNBWahpNwdjzuur4jyLk/jl3sqtq0tlovSmqKgBACAEAIAQAgEcE3oM8R/EXh50EzpA3+m85g62jSdwei7ONcpxSOVk1ve0YZzx1XQ0afssKKmBaHyHw4ybNOXM+Tsxg39e6pk/onGHfZc0eDZwXMpZntGmYnIb/APra/wBlXzW9bL+GltIhvqomG3w7Rl3zZnOv7nRS+NyXbKHdxeuI6eKZtg4t6ANYNPdq1n4vFcuTgm/5Wyx5ty63ob/8mqMwd4p0Nw02LfcEWU5eMxZLTrj/APKK1m3p/wCTPTOFceZUxZg1rHt8sjWtAAPIjTYr5t5/HuwLPwf4t/6Ho8G9ZFfZdGfv+q888yzfbN5QWhDUqH91PZngjI8bcMx1cbpI2hk7R5XgW8T/AIvtuF6Pwv8AUGRRZwse4v8A2/0NLJw4WLaXZ4/HUPjuDdrrkEcwf+19ElbzjFrtPs4jp7a/R6n+GJtSZ3G5c91j0aDoP3Xzr+qbVPJ4o7uBDUTaNmHVeTcWb5UcV4/8LDmYM0j/ACxjkOrj2H8r0P8ATviXnXdvUUaGfkfFDr2eUT4pI9xfI8yOO7n6n26L67Xj1UxUK46R5WVs5y5Mfp8TOjcxAvex8zAfTcKTgiSl+yVTUbag2ZE5zwM5dDq4dNOSg5cfbJxjz+iHX05bmY8OFmuAa9mU3PNHtr8QvxlpmVaHA2III0sqo8ky9qLRsvw7cRK/qQP5Xmv6pg5UL+De8bx5no7HvXzyVe+zub7Y+x7lW63+jOxzxHcrrMaZMbQgzKx48gmiwwxpzt15ro+Lx2rospvktGqXuF2jns6CkAQAgBACARACA5LUBCrqPxGljmtc06EEXCsjPj6IOO/Z5/jX4b0zQ+YsLWtBkc1riG2Guy2IZE20tlMqoLvR5t/rOWYS5RZjwY49mtY0+Vtug0XYUFw7OW5SctocreLqiQuJldlebhub5ByDTyWFTBfRlym/shSV3ii7/m+Uu5kcr9VPRRNS3s7q6rOG5iSWjLcnlyRb2HuRE8QX/wAqWzHFmn4AxDJU5QdHsLTvqRqF5n+p8ZXYm39HQ8bJwtPSfiPX7L5XGna9HqW9vZy6ptyKsVcF7Q7G3VZ5D9VNvaSS9D9nlOK4T4tfIxgveU6Da51dp6kr6l46X/Rwcv0efug/kej1fCsMFPFHGALZfYO5rznmMZTt+TR0ceWkTsq4NmJGX0bSs0eb/iMXGoaLnK2NtuziST+wXu/6YxoUUfj7ezz/AJWcnZ/Bkbd7noV6aL6OZsczAfPcmwsbi3+UfZn2XNbxhLZrYCIowwM8MNaLkCxJIF7ndU/DHe32Xcpa0VkeLueMsji+xzsLjcgn5m3Otj0VnFJaiRbf2cVdA+ZxFOwvcw6N0uYzfT2I+xWpfOVXZtURjZ0OYT8VTSB7qeQAfN5DqPZaGa4ZNLizYpqlVPaPQaHieJ1gczD0LSF4S/CuqlpR2jtRnGSLaHFIzs4LT3Jf5QZPS/ZJbVMP1BZ+Ra9f7GeJ0Jm9VV823rRnWi/wKH6z6N/7XpfFYrjHnJGndPvSLpdsoFQAgBACAEAiAAgBACAruIYy6mmaNzG79lZS9TRCxbifOWJUTcx+k39l6CL2jjy/Fle6i/5KRHmOwUg6lNkXLY98IO591EHTaZo5JsaNDwZADUtI+kOcbdLW/lcfzU1HGZuYMd2bPRcw6r5o7II9Jo5c8Kt2QGmSKGn8V2VoB5noB3XSwMZZEvXRCyfBaOsK4LETnPuC97i9zuZLjc/qvYwXGKivo0H2y+FAA2ztf4SUVNaYT0U1bE5h2JHUDULh5eFKL3H0bNc9rsxPF9M2RwkB0y5HDmCNrj0K7Hg8qMV8b6NHOp5dmOlwxv0uI/UL0vJpnKdSZGqaAj5jcdlZGRXxcWQTR91knyFjotd/0Qb2el/hTho8Yuto1tyeptYX/Vc/Nl0beLHs9W+CZzaPsuVyOhxOX4ZEd2A+yw9Mytoiv4dgP+2Psq3VB/RnlIYdwnTH/bHtoqnh0v3EmrZ/sep+HKdmrY/uSf3UY4NEfUQ7ZfsnspQNtFtJJLSK3tj7Qsg6QAgBACAEAiAVAIgC6A5cAdPunf0Y9njv4i8Kvhe6aJpdE4lxsCTGTyI6Lr42RGSSfs52TT9o84fWALe2v2anFjb8RA5rDsgvbCqk2cite75Wud6NJ/YKp5Na+y1Y039E+hw2rlNmU0p7lhaPu6yqlmwRNYUmb3hbhSsiaT4bQ92hLn7N6aBeZ8wp5z16R1MOqFHs00PC9W75pmM9Gl37rjw8Gvs3f7jsnU/Btj/Umc/sLMH6Lbh4apeyDvZoaHD/AA25WWaOg5+p5rp00QqWoIolNy9kxsZ6q/ZA6ypsaEdGOiwNFRimBQyjzRg97aqCqinyj0yXJ60/Rg8Z4CkBLqd4I/I7UexGq368pxWpdmtOhN7RlMTwapjFnwu0+pozN/TVbtWTB++jWsx5Iy81WGmztD0OhW2pRa9mo4S36JGGZ5ntZEwvcTawF/v0UZ2QittkoVTb6R71wRg4pYQHEGR9nSEbA9AuNkW/JLo6lcOCNMHLWLdioZFQAgBACAEAIAQAgBACAEAIAQCWQHJjWUzBGnoQ7Qnfks8jGigq+AaOQ5nwsJPPKLqXyMcRIOAaJu0Lfso8tgtIeHYGfLG0eybM7JsdC0bAfZYMj7YgFgHWVAdIAQAgBACAQhAcmMJsDUlIw7gFZ2CBV8NUsn9yBjvVoJTkxo4peGKaP+3GI+oaLXTkzGiyhpGt2CbGkPALBnQqAVACAEAIAQAgBACAEAID/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MX"/>
          </a:p>
        </p:txBody>
      </p:sp>
      <p:sp>
        <p:nvSpPr>
          <p:cNvPr id="21510" name="AutoShape 6" descr="data:image/jpeg;base64,/9j/4AAQSkZJRgABAQAAAQABAAD/2wCEAAkGBxMTEhQSERAVEBQUFBQPEA8UEBQSDw8PFRQWFhQUFBQYHCggGBolHBQUITEhJSkrLi4uFx8zODMsNygtLisBCgoKDg0OGxAQGywkHyQsLCwsLCwsLCwsLCwsLCwsLCwsLCwsLCwsLCwsLCwsLCwsLCwsLCwsLCwsLCwsLCwsLP/AABEIALcBEwMBEQACEQEDEQH/xAAcAAABBQEBAQAAAAAAAAAAAAAAAQMEBQYCBwj/xAA4EAABAwIEBAQEBQMEAwAAAAABAAIDBBEFEiExBkFRYRMicYEUMkKRB1KhscEjM+EVQ2LRFnKS/8QAGwEBAAIDAQEAAAAAAAAAAAAAAAIDAQQFBgf/xAAvEQACAgICAgICAQMCBwEAAAAAAQIDBBESIQUxE0EiUWEGFDJxoRYjJEKBkZIV/9oADAMBAAIRAxEAPwD3FACAEAIAQAgBACAEAIAQAgBACARARMQrBG3vyWUjDZlp6wk3JUtkNDPxtllMxoUV5KzsaLWnbdt76rOzArajWxQEuKUIDqRwKxoEGRjTyTQG20pGrUMk+jrLaOQFmx/RQ0S2dO1WCRDqIlNMg0MhSInedDIzK9AQ5hdDBXyixWQKJEBtVQXAgBACAEAIAQAgBACAEAIAQCFAQMQxJsY6nkFniR5GUxGtc8kuPp2WSOypknKaGwjaeaxJpIIfDbLTsvf0WqBKhxVzNAAfVWVWNkZRR3HUlxud1torJ8UpWTBLimumwcTMTYEhqC3dZA1iM43CaAmDY2CcpPOyxoyjSsffVRaJJnTxdYQIFQ2ymmRaIzpFIwMS1ACAY8cFANzAFYBFJQG6VJcCAEAIAQAgBACAEAIAQCIAQFdidZlFhupIizKVk5JudSpkCBMdEBEZqVFsE1gstO+zRbBCSFc7ntl+tIjuK6dGtFFg/TvW2ikuKV19FlAnmAjULIFDrhYZkZmbosJgqa29is7BkJK90U19bc1NeiJ6Zw7iYkYLlQZJF4CoE+iLXEWU0RZnKurtzUiJT1mI91lLY2RafE9bXUuJjZZfH6bqBkiurUB6cqC4EAIAQAgBACAEAIAQAgEKA4lfYLKRhsz1W7MST7KeyspZ26oZK2ufyCwxobgCrk+gmSw5crJs0bVcSPJMuX8+mXuI1nBXVxbtmtZEUS2XWi9mu0dxYuGkXNlaiLZqMMxZjm6lZ0NiyztvosNGTkSgmygSIlZGgMvi2Hgm6xy0NE7AKgxkDkoO5b0Z4mtOLgN3VkWmR0U9bxANrq3RDZQYhiN1lIFXJPdTSIs4p5fMFKXoIttSFrSkkWJERzXXWOaM6PZ1WWAgBACAEAIAQAgBACAEAhQEPEXaKSIsq5YvKskdFRUstdDJnpiS5YYHWLXtekYS7FmfYLgZlm+kb9S0UVZVm/Ra9GLOZOc0iGzFDey9BiYM4rbRpW3R/Y9U4ibLpKtpGv8AImZPEquQu0JHoSsxkk+w4tkrC+KZIhleSRyNzdXda6IL+TV8PcVCZ2W+v8KplqNUyfUG6gSZMnlBCwY2VlU0Fa9z0iyAwxlguRO78i9R2MV1Q4N0K6eNbyRTOOjOPe/NcldGL6NZ+xZJSVkkctus7GtjkFG4kG6lpsg2kaSipyteylklaSDQdlD4WZ+U9MWC4EAIAQAgBACAEAIAQAgEKAg1WrgFJEGcVEeiApa+HynuoSloa2VVPhdyta+xpbJpInDDAuNbky9bNiMSDiVMGgq3EqjbLsxZLijFV0jbkL1mPiRgjlWXNvREaG9ltqGvRS5EepmaNCbLMobRiNnZMw/DWv1XlfJZDqZ1aI8kRsX4fZY2Whj+Uk3o2JU9FBhVK+CdpG17H0XZqyoyKHU0eoU892hXTa9orTJTKnSywpbMM4MihbH8ScfZHfNuuHKtuXRs8kV1XWgDVd7Bx+uzTusK2ScFdV1JI0/k7HqWAOVLgXqZLNFZQcTOzQYJhgdYkKalpEJQ2aKLDANgsOYVY+KEdFDkS4Iv1rGyCAEAIAQAgBACAEAIAQCFAVs7v6g9FNIrYVjtEa6MoqZXXt6rVs7Jeh9rbNuoZEf+WSi+ylqcYDTqvIWzfyaN6MejPcQ48AwkG5Xa8XY+faNfIj0eZVGNvJPLde2jOPE4soS2R3YxJ+ZSViI/HIhvrXE6klQnctE40bfZruHsZs2xK8n5Ol2vZ1aNR6NXTwvmGg9yvPvjWzcfaGZ+GnXvcLYpzdMi47RaRUpAA6aL1dL51pnPl0x1tOVao6MbOvCNisuGzGyoq58pIU68aL70QlY0ZnGJXO+Uro1QUDTtlKRGoqeS9y4lWSaK4Qf2bPA6Y2F1rzNuJdOhF1Q2WI0uCwgAKpkkW9lAkKgJirLQQAgBACAEAIAQAgBACAQoCsqR/UCsRWxatvlWPowUlQ+yocSaJMUmZnslkXKDRlPTMNxGwtJIXlHFfM0dCuX4mFxCqc/yjnoutjV8e0U2ST9k/AuDRKMzzvyU7/IWw/FFMaYvsk4vwG0MJYbEclrVeXny1ItePHR5viNM6J5a77ruVX/Kihx0XfCYzSC/KyozXqtmYez2zBoRYey8ZKxOTN6PouTStKnGLlph+iC6nGey9jhPVSNCxdjktMBdbsHspZXy2F1JvsfRjcVku9blP+JrT9kIRgq3ZAnUkA00RkjWYbDYKiTJxHXjVVMsNNhTPKFWySLAqJk5QE5VFoIAQAgBACAEAIAQAgBAIUBAr22IPdSRBoWUXb7KWiJn6tm6hJEkLhztCOiwvWjDK7GqHPyXm/IU/HZyibtU/wAdGOruHSDmH7LsePvqaUWal8J+0SMMxgReV4ykaLay8CNi5RKqshp8WWtRi7Ht05rx2XjSjZ0dOE00eacXUWc3A1Xc8WpS0im9xitse4Cw3+pmcOi62dgynXo1KsmPLSPasNiaGjqvGWeP+GT2dKNm10OT1AGgWurEpqCJtdEaA+a69fivVaRpTXZ3USaLdhLRS0U9Xc3soTuS7M8dmXrcOdfMrKM6D62VzofsZZTkbhdOEk0a7i0TqNuoWZBGspGWb7KhstSOIxdyrZk1VFo1VtEkPukWNGRvOmgWSqLQQAgBACAEAIAQAgBACAEBHq47hSRFkendpb2UyBXV0OpUZetmUR6eDW65GTmRg9F8a9ndS0Lz+Zl/J9m1CGiprHCxWjXlzrl0WuG0YDiamJd5Bc9l7DA8snDUmcy/G72hMMoXtHnJ9OihdW8mz8V0ST+OItVSBx1Gi9Bg4SoSNC+52dDTp2wjQ27DddRrkaTlwRPwPihxfkcbA/LquR5Txysr3H2bOHlvlpm0jlBF14mjxrru2zvStTRIhdYXXoYddGsxqaRXOWkR0RHBcjNv+jYqgHhA6WXOonNPZbJLXZy/DgRsvQY2XLpM07K0Qo6Sz12q7OUTUcdMt3vAaotkxaLe6wYZeRz2CwNnYlQbHAUGy5VBeCAEAIAQAgBACAEAIAQAgEIQECdmU3ViZXobqWhwuo2f4szFdlBUVRaSOi8J5Cc1azpVRTRV1OLlaXGUyxJIr56wlSjSS2hqCIE3ct2nfJRK5+ilxLG42SFgI03K+g+NxeNakzz+Vf8AlpFTWcQNNwz7rrqJoylL6KSWoc5173U9op1v2S6GM5225EG6hNrhonVB89no+HVHlAPZecvqW9o71ctLsszU6LVS7LN7GfGuoXWcF2SitnYK89dPnI24/ih6Jq2K4aRCT2SiNFvVLsqZBkZY3Xapl+JrTj2RXzXNlamRLCkdYLJgf+K7psDkdYsgnsm03QGjVBaCAEAIAQAgBACAEAIAQAgEQDczLhZTMaKSara0lpcFY4tlXJbM9i8jTezl57yHjZ2vcUbtV8Yoz0je/wCq0K/FZH3EteTX+yZR0TnatF1vU4kKX/zSt28l+JLmwx+XaxWtdOmNqlF9Ely1pmExvg6oc4vaAee+q9JT5qiEFHZzLMKblyMq/DpI3ZZGlp6FdSjMhd3F7Na2iUSwpqfsttz17KFU2XeG0/Oy07b/ANG1VVov4pwFpS7NtdHVRiQaL3VPAlsi0eM3da65GfGb9GzS0aKnkvZcuuvXsvbLGFbaIM7kkstymDbKpMqqyp6Lp1rRRIixP1V6RWSnVWizsDPxXdY2Z0OwyklZ2NF1G7QJsaNoqiwEAIAQAgBACAEAIAQAgBAIgMTxtxcKdzYWGzn3BP5R1W9jY3JbZp5GRxejE4hj8IveQuedb35rejSakrUZ2pxZ5PlebepVyqgvZqyvnvojyYnJ+ZZ4QI/LNmv4F4hObwn2PNp6heZ8/hcq3OHR1vGZLcuEjffGDsvmTus2ei47RyakHcD7JG+xvsxxM3xPg8czSbajUHovSeJzZwmtmtkUqSMe2hy6WvyXsnc5dnOUFHotYqXK3XTS6qciWirq6oN5qS7MspaqvLjuro1orc9HdE4tN1G7GjJGYW6Ntg9bcBedycf430b9c+ReRz91TXFslIjVdX3XVphookyokqhfdbiKhl9eGqfIxxIUuKE7KPIcSXQEuWUDT4bRk6lZMF62n0QGoUCYIAQAgBACAEAiACgI09exu7gFNQk/og5xRxHiUZ+pPjkOaHm1TTs4LHFmVNHT5BYlFFmW0j5+/Ecl1U91+wHZdiieoaOXdBynsxj83VYeQl1sKnol0Yd1T+4X7IOjsc8BxO6fMh8Ba8ORObOw5uy1PITUqGmX4tfGw9QbKeq+U31r5Gelg+hfF7qMaf5MsHSXBG/ZdfDrUXvZTPtaKWXD3XLgO69DHPrSUWzUdb2ZzH8XfH5cpHK5C6FE42L8WUz3Ey0taXc1tRSKm2JG5XRK3ss6Q3WZtaCRoKB1lx8ivmzerekWpxGwUIY+hKfZX1NYXLaitFeyI7NyUhsRtBI7kVgzss6Lh927kQbNPh2FhttFNIjsv6SnUiOyeIk0NluqywEAIAQAgBACAEBScUYr4ERdz2A6lX0w2ym2WirwrDzMwPlJudbch2VOTl8OomKqd9slz0kLBqbe61ap3TZdOMF7KeKmBkBbIQOl9F05OXDWjWWtmnjh8ts11wLfm5Ps3o8NdHmf4n8GvkHjwnzNBu3846eq2/H5Fsfwkym+tN7R5E57mG0jS0jTUWW5Z29kYrocine7+21zvQXCr+SK6bHxsX4mQbscPZWJv2mOBY4DihEovvyWpmylKvSLKYJS2z0KB0zwCBp6ryE41wb5ezpb/R1JS1G9/seSV2UyekhKMvZMp61rBd5tYa3XRqwLLX+JrzujD2OQcUQE5cy3/wDh67jtmr/+hVvQxj1LFURnLYm2i1q6L8SzRsOcLUecO4cnzEBul9CvR1z2uzVcUS4eGZvyqxTZHSLCnwOZv0qMptktFlBhkv5VXxRLkT4sGedwpGCbDgXUIYLGnwcDksaBYw4eByWdAlR0nZZDJcVKhgnRRWUiI/ZATVUWggEQBdAculA3IHqVlJsxtEOfGIGfNMwerwpqqb9Ii7Ir7K6fjGjbvOD6aqxYtj+iuWRBDuHcT009/CkDiN281qZcv7WPKz0WU2K3/EYxmGOewdewIPuFxZ/1HRGP4mx/aOT7Y9FVNa0NA0C5VvnYN7SNhUdaKbGoC8FzTqNcq7Hi/P0zlxktGrfiS+jLCqtrJJk1tlvrdewi4zjyXo5UnxfF+ydRV1aCDG10jO+ht2uFoZkMeyOt9l9Url6RNxDEpi3K9pbfe4WtjVQgvey+UpMzWJcGCrIc4ZR23K5XlPK/28dRRsUVcvZZYZweynbZgB9bleXl5edk05ejddKS6MZxnTSQEuMN2n6hfS/VetwfIVXQ1H2ak65JkHg/h7x5BK7QbgLV8pn/ABRaiSrr5Ps9fpcMDWgX2Xibcudj2zcUOPoekw0keVX48LHLml0ZlJa0ZDGcAkL7v+TnbdfRPC5VLil9nEzqpyf8FHXMpmCzCL+ut16dOTRypKtevY9gUxzht9DyWjl0qRtYs2jeUmGg2NlzktG9stIsGb0UgPjBW9EA43B29EB2MLHRAL/pw6IAGHoBRRoBxtKgHWwoBwRpsHWRNjRIUCYIBCj/AIB5xxjxsRUCkgk8KxDZqjQll+Te66WNibhzkjn35P5cTK1mNUrc7fFmlfcjxC869xyW2q5/pGtK2OvZm3yecFzy5hO4Opar9pL+TV3uXZFrNH2BJbfQ31ssqTEo/okYNiRgna9jjoQCOrTvdamdRDIplCS+i3HnKE0z16OuzAHqAV8WyMb4rZQf0z2MJ80mIavuqfiJnDq4eqnGprtGeiDhWFxSVJmk1AtlaflB6r1mF5ucYRokaF2JFy5msr68RABjQb7Hl9l6KnD+T8pmrZa49RMRxJxBLG8EsbK06lo0c1bkPFwmnxejVszJwfa2aHAMajniBAtpq0/M09CvF+Uxp4smrl0dXGtjatxLWJ0YFyeey5WPDFX5yZfLnvRDxAQygtLQQdLEKN91SfKltMzGD+zP0OFiGTLGLN3A5BVW5Ero/kW6UfSLapxBkTc0rwxo5kqrE8dflz41LZXfdCpbmxum4tjLbt8zTs7Retx/C5lNeno0P7yqT6OnYqyZpAIPIi65tuHm41qkl/6NiFtVia2eT45RxNqH5XEtvew2BX0jxkrZY6c/Z5rLdcbGoj2H4myJwc2+nULaso5+yFdyia3D+P8ALYZQ7kBfUrUlha7+v2bccvb0ehYVizpGhzosl9QM2tvRebv8pjV2OCe9HTrhKS3os21bUj5Oh/ZL4pfo6E7equjm0P8A7kPjZ0Ht6j7qyN9culJEeLOrK3ZEMqzsyGRNmNBkTY0GRNjQuVNjQWTY0dLBkEA3UGzXEb2JHrZSj7RiXo+ZMfif40jrk5nucT6lehr6gtHEl1N7KmQO6KbbMriOMncAoNEHGLY257zyKzpkkoo5Eb+hUZR7/wDBL8dnr+GRv8GO++Rt/svkvlV/1Uj1GK91oeeCFz9GwQqqosOp6Laop5y0jEpJCYZVSmIkRvJLstgx17ddl1cbAUb4yl6Ney3ro6xStq8rImQSxtJAkqfDccjCdm6dL6r22LOhQbcl/HZw73bv8YlNVYpRxGSPw5J3g28SR9sx52t8q6EIzmtprRqzsjFcWmyHh2KljxJTkgG+aNzswBG7b8+xWvn4lWTU67UmKLpVSTj0jaYbWOqcvhn5hm1OjRzuvluZg/21rrl9Hq67VOCa9l9T4WwfM9zj/wDI9loOyreiW5DzcOaDdrj76rLhGS6ZhyaMJ+IGDSucJPFYWgaQ5w0nuAdyvoP9LX01VfHGD3+/o4Xk65SfLZW4bSuc0l8jKaNhAcXHzG/5WhennOL9dnPr69hiMkTXEU9XmdYmxZYPFtg4aX7LChy/yiJTXpMzFTJlFz9WoPUdVfvitI1fje9sbErbDUdwsqZF1s0HBdKySoBIBDPN2vyXG89mfBjNJ+zd8fRzs7PWWzBfJpJyblv2etXS0ONl7qMYy/YH4HgnU/5XQxYVxluctr+CuW/0LJWM5C3e+oV12fRvUE0YjXL7JNBWahpNwdjzuur4jyLk/jl3sqtq0tlovSmqKgBACAEAIAQAgEcE3oM8R/EXh50EzpA3+m85g62jSdwei7ONcpxSOVk1ve0YZzx1XQ0afssKKmBaHyHw4ybNOXM+Tsxg39e6pk/onGHfZc0eDZwXMpZntGmYnIb/APra/wBlXzW9bL+GltIhvqomG3w7Rl3zZnOv7nRS+NyXbKHdxeuI6eKZtg4t6ANYNPdq1n4vFcuTgm/5Wyx5ty63ob/8mqMwd4p0Nw02LfcEWU5eMxZLTrj/APKK1m3p/wCTPTOFceZUxZg1rHt8sjWtAAPIjTYr5t5/HuwLPwf4t/6Ho8G9ZFfZdGfv+q888yzfbN5QWhDUqH91PZngjI8bcMx1cbpI2hk7R5XgW8T/AIvtuF6Pwv8AUGRRZwse4v8A2/0NLJw4WLaXZ4/HUPjuDdrrkEcwf+19ElbzjFrtPs4jp7a/R6n+GJtSZ3G5c91j0aDoP3Xzr+qbVPJ4o7uBDUTaNmHVeTcWb5UcV4/8LDmYM0j/ACxjkOrj2H8r0P8ATviXnXdvUUaGfkfFDr2eUT4pI9xfI8yOO7n6n26L67Xj1UxUK46R5WVs5y5Mfp8TOjcxAvex8zAfTcKTgiSl+yVTUbag2ZE5zwM5dDq4dNOSg5cfbJxjz+iHX05bmY8OFmuAa9mU3PNHtr8QvxlpmVaHA2III0sqo8ky9qLRsvw7cRK/qQP5Xmv6pg5UL+De8bx5no7HvXzyVe+zub7Y+x7lW63+jOxzxHcrrMaZMbQgzKx48gmiwwxpzt15ro+Lx2rospvktGqXuF2jns6CkAQAgBACARACA5LUBCrqPxGljmtc06EEXCsjPj6IOO/Z5/jX4b0zQ+YsLWtBkc1riG2Guy2IZE20tlMqoLvR5t/rOWYS5RZjwY49mtY0+Vtug0XYUFw7OW5SctocreLqiQuJldlebhub5ByDTyWFTBfRlym/shSV3ii7/m+Uu5kcr9VPRRNS3s7q6rOG5iSWjLcnlyRb2HuRE8QX/wAqWzHFmn4AxDJU5QdHsLTvqRqF5n+p8ZXYm39HQ8bJwtPSfiPX7L5XGna9HqW9vZy6ptyKsVcF7Q7G3VZ5D9VNvaSS9D9nlOK4T4tfIxgveU6Da51dp6kr6l46X/Rwcv0efug/kej1fCsMFPFHGALZfYO5rznmMZTt+TR0ceWkTsq4NmJGX0bSs0eb/iMXGoaLnK2NtuziST+wXu/6YxoUUfj7ezz/AJWcnZ/Bkbd7noV6aL6OZsczAfPcmwsbi3+UfZn2XNbxhLZrYCIowwM8MNaLkCxJIF7ndU/DHe32Xcpa0VkeLueMsji+xzsLjcgn5m3Otj0VnFJaiRbf2cVdA+ZxFOwvcw6N0uYzfT2I+xWpfOVXZtURjZ0OYT8VTSB7qeQAfN5DqPZaGa4ZNLizYpqlVPaPQaHieJ1gczD0LSF4S/CuqlpR2jtRnGSLaHFIzs4LT3Jf5QZPS/ZJbVMP1BZ+Ra9f7GeJ0Jm9VV823rRnWi/wKH6z6N/7XpfFYrjHnJGndPvSLpdsoFQAgBACAEAiAAgBACAruIYy6mmaNzG79lZS9TRCxbifOWJUTcx+k39l6CL2jjy/Fle6i/5KRHmOwUg6lNkXLY98IO591EHTaZo5JsaNDwZADUtI+kOcbdLW/lcfzU1HGZuYMd2bPRcw6r5o7II9Jo5c8Kt2QGmSKGn8V2VoB5noB3XSwMZZEvXRCyfBaOsK4LETnPuC97i9zuZLjc/qvYwXGKivo0H2y+FAA2ztf4SUVNaYT0U1bE5h2JHUDULh5eFKL3H0bNc9rsxPF9M2RwkB0y5HDmCNrj0K7Hg8qMV8b6NHOp5dmOlwxv0uI/UL0vJpnKdSZGqaAj5jcdlZGRXxcWQTR91knyFjotd/0Qb2el/hTho8Yuto1tyeptYX/Vc/Nl0beLHs9W+CZzaPsuVyOhxOX4ZEd2A+yw9Mytoiv4dgP+2Psq3VB/RnlIYdwnTH/bHtoqnh0v3EmrZ/sep+HKdmrY/uSf3UY4NEfUQ7ZfsnspQNtFtJJLSK3tj7Qsg6QAgBACAEAiAVAIgC6A5cAdPunf0Y9njv4i8Kvhe6aJpdE4lxsCTGTyI6Lr42RGSSfs52TT9o84fWALe2v2anFjb8RA5rDsgvbCqk2cite75Wud6NJ/YKp5Na+y1Y039E+hw2rlNmU0p7lhaPu6yqlmwRNYUmb3hbhSsiaT4bQ92hLn7N6aBeZ8wp5z16R1MOqFHs00PC9W75pmM9Gl37rjw8Gvs3f7jsnU/Btj/Umc/sLMH6Lbh4apeyDvZoaHD/AA25WWaOg5+p5rp00QqWoIolNy9kxsZ6q/ZA6ypsaEdGOiwNFRimBQyjzRg97aqCqinyj0yXJ60/Rg8Z4CkBLqd4I/I7UexGq368pxWpdmtOhN7RlMTwapjFnwu0+pozN/TVbtWTB++jWsx5Iy81WGmztD0OhW2pRa9mo4S36JGGZ5ntZEwvcTawF/v0UZ2QittkoVTb6R71wRg4pYQHEGR9nSEbA9AuNkW/JLo6lcOCNMHLWLdioZFQAgBACAEAIAQAgBACAEAIAQCWQHJjWUzBGnoQ7Qnfks8jGigq+AaOQ5nwsJPPKLqXyMcRIOAaJu0Lfso8tgtIeHYGfLG0eybM7JsdC0bAfZYMj7YgFgHWVAdIAQAgBACAQhAcmMJsDUlIw7gFZ2CBV8NUsn9yBjvVoJTkxo4peGKaP+3GI+oaLXTkzGiyhpGt2CbGkPALBnQqAVACAEAIAQAgBACAEAID/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MX"/>
          </a:p>
        </p:txBody>
      </p:sp>
      <p:sp>
        <p:nvSpPr>
          <p:cNvPr id="21512" name="AutoShape 8" descr="data:image/jpeg;base64,/9j/4AAQSkZJRgABAQAAAQABAAD/2wCEAAkGBxMTEhQSERAVEBQUFBQPEA8UEBQSDw8PFRQWFhQUFBQYHCggGBolHBQUITEhJSkrLi4uFx8zODMsNygtLisBCgoKDg0OGxAQGywkHyQsLCwsLCwsLCwsLCwsLCwsLCwsLCwsLCwsLCwsLCwsLCwsLCwsLCwsLCwsLCwsLCwsLP/AABEIALcBEwMBEQACEQEDEQH/xAAcAAABBQEBAQAAAAAAAAAAAAAAAQMEBQYCBwj/xAA4EAABAwIEBAQEBQMEAwAAAAABAAIDBBEFEiExBkFRYRMicYEUMkKRB1KhscEjM+EVQ2LRFnKS/8QAGwEBAAIDAQEAAAAAAAAAAAAAAAIDAQQFBgf/xAAvEQACAgICAgICAQMCBwEAAAAAAQIDBBESIQUxE0EiUWEGFDJxoRYjJEKBkZIV/9oADAMBAAIRAxEAPwD3FACAEAIAQAgBACAEAIAQAgBACARARMQrBG3vyWUjDZlp6wk3JUtkNDPxtllMxoUV5KzsaLWnbdt76rOzArajWxQEuKUIDqRwKxoEGRjTyTQG20pGrUMk+jrLaOQFmx/RQ0S2dO1WCRDqIlNMg0MhSInedDIzK9AQ5hdDBXyixWQKJEBtVQXAgBACAEAIAQAgBACAEAIAQCFAQMQxJsY6nkFniR5GUxGtc8kuPp2WSOypknKaGwjaeaxJpIIfDbLTsvf0WqBKhxVzNAAfVWVWNkZRR3HUlxud1torJ8UpWTBLimumwcTMTYEhqC3dZA1iM43CaAmDY2CcpPOyxoyjSsffVRaJJnTxdYQIFQ2ymmRaIzpFIwMS1ACAY8cFANzAFYBFJQG6VJcCAEAIAQAgBACAEAIAQCIAQFdidZlFhupIizKVk5JudSpkCBMdEBEZqVFsE1gstO+zRbBCSFc7ntl+tIjuK6dGtFFg/TvW2ikuKV19FlAnmAjULIFDrhYZkZmbosJgqa29is7BkJK90U19bc1NeiJ6Zw7iYkYLlQZJF4CoE+iLXEWU0RZnKurtzUiJT1mI91lLY2RafE9bXUuJjZZfH6bqBkiurUB6cqC4EAIAQAgBACAEAIAQAgEKA4lfYLKRhsz1W7MST7KeyspZ26oZK2ufyCwxobgCrk+gmSw5crJs0bVcSPJMuX8+mXuI1nBXVxbtmtZEUS2XWi9mu0dxYuGkXNlaiLZqMMxZjm6lZ0NiyztvosNGTkSgmygSIlZGgMvi2Hgm6xy0NE7AKgxkDkoO5b0Z4mtOLgN3VkWmR0U9bxANrq3RDZQYhiN1lIFXJPdTSIs4p5fMFKXoIttSFrSkkWJERzXXWOaM6PZ1WWAgBACAEAIAQAgBACAEAhQEPEXaKSIsq5YvKskdFRUstdDJnpiS5YYHWLXtekYS7FmfYLgZlm+kb9S0UVZVm/Ra9GLOZOc0iGzFDey9BiYM4rbRpW3R/Y9U4ibLpKtpGv8AImZPEquQu0JHoSsxkk+w4tkrC+KZIhleSRyNzdXda6IL+TV8PcVCZ2W+v8KplqNUyfUG6gSZMnlBCwY2VlU0Fa9z0iyAwxlguRO78i9R2MV1Q4N0K6eNbyRTOOjOPe/NcldGL6NZ+xZJSVkkctus7GtjkFG4kG6lpsg2kaSipyteylklaSDQdlD4WZ+U9MWC4EAIAQAgBACAEAIAQAgEKAg1WrgFJEGcVEeiApa+HynuoSloa2VVPhdyta+xpbJpInDDAuNbky9bNiMSDiVMGgq3EqjbLsxZLijFV0jbkL1mPiRgjlWXNvREaG9ltqGvRS5EepmaNCbLMobRiNnZMw/DWv1XlfJZDqZ1aI8kRsX4fZY2Whj+Uk3o2JU9FBhVK+CdpG17H0XZqyoyKHU0eoU892hXTa9orTJTKnSywpbMM4MihbH8ScfZHfNuuHKtuXRs8kV1XWgDVd7Bx+uzTusK2ScFdV1JI0/k7HqWAOVLgXqZLNFZQcTOzQYJhgdYkKalpEJQ2aKLDANgsOYVY+KEdFDkS4Iv1rGyCAEAIAQAgBACAEAIAQCFAVs7v6g9FNIrYVjtEa6MoqZXXt6rVs7Jeh9rbNuoZEf+WSi+ylqcYDTqvIWzfyaN6MejPcQ48AwkG5Xa8XY+faNfIj0eZVGNvJPLde2jOPE4soS2R3YxJ+ZSViI/HIhvrXE6klQnctE40bfZruHsZs2xK8n5Ol2vZ1aNR6NXTwvmGg9yvPvjWzcfaGZ+GnXvcLYpzdMi47RaRUpAA6aL1dL51pnPl0x1tOVao6MbOvCNisuGzGyoq58pIU68aL70QlY0ZnGJXO+Uro1QUDTtlKRGoqeS9y4lWSaK4Qf2bPA6Y2F1rzNuJdOhF1Q2WI0uCwgAKpkkW9lAkKgJirLQQAgBACAEAIAQAgBACAQoCsqR/UCsRWxatvlWPowUlQ+yocSaJMUmZnslkXKDRlPTMNxGwtJIXlHFfM0dCuX4mFxCqc/yjnoutjV8e0U2ST9k/AuDRKMzzvyU7/IWw/FFMaYvsk4vwG0MJYbEclrVeXny1ItePHR5viNM6J5a77ruVX/Kihx0XfCYzSC/KyozXqtmYez2zBoRYey8ZKxOTN6PouTStKnGLlph+iC6nGey9jhPVSNCxdjktMBdbsHspZXy2F1JvsfRjcVku9blP+JrT9kIRgq3ZAnUkA00RkjWYbDYKiTJxHXjVVMsNNhTPKFWySLAqJk5QE5VFoIAQAgBACAEAIAQAgBAIUBAr22IPdSRBoWUXb7KWiJn6tm6hJEkLhztCOiwvWjDK7GqHPyXm/IU/HZyibtU/wAdGOruHSDmH7LsePvqaUWal8J+0SMMxgReV4ykaLay8CNi5RKqshp8WWtRi7Ht05rx2XjSjZ0dOE00eacXUWc3A1Xc8WpS0im9xitse4Cw3+pmcOi62dgynXo1KsmPLSPasNiaGjqvGWeP+GT2dKNm10OT1AGgWurEpqCJtdEaA+a69fivVaRpTXZ3USaLdhLRS0U9Xc3soTuS7M8dmXrcOdfMrKM6D62VzofsZZTkbhdOEk0a7i0TqNuoWZBGspGWb7KhstSOIxdyrZk1VFo1VtEkPukWNGRvOmgWSqLQQAgBACAEAIAQAgBACAEBHq47hSRFkendpb2UyBXV0OpUZetmUR6eDW65GTmRg9F8a9ndS0Lz+Zl/J9m1CGiprHCxWjXlzrl0WuG0YDiamJd5Bc9l7DA8snDUmcy/G72hMMoXtHnJ9OihdW8mz8V0ST+OItVSBx1Gi9Bg4SoSNC+52dDTp2wjQ27DddRrkaTlwRPwPihxfkcbA/LquR5Txysr3H2bOHlvlpm0jlBF14mjxrru2zvStTRIhdYXXoYddGsxqaRXOWkR0RHBcjNv+jYqgHhA6WXOonNPZbJLXZy/DgRsvQY2XLpM07K0Qo6Sz12q7OUTUcdMt3vAaotkxaLe6wYZeRz2CwNnYlQbHAUGy5VBeCAEAIAQAgBACAEAIAQAgEIQECdmU3ViZXobqWhwuo2f4szFdlBUVRaSOi8J5Cc1azpVRTRV1OLlaXGUyxJIr56wlSjSS2hqCIE3ct2nfJRK5+ilxLG42SFgI03K+g+NxeNakzz+Vf8AlpFTWcQNNwz7rrqJoylL6KSWoc5173U9op1v2S6GM5225EG6hNrhonVB89no+HVHlAPZecvqW9o71ctLsszU6LVS7LN7GfGuoXWcF2SitnYK89dPnI24/ih6Jq2K4aRCT2SiNFvVLsqZBkZY3Xapl+JrTj2RXzXNlamRLCkdYLJgf+K7psDkdYsgnsm03QGjVBaCAEAIAQAgBACAEAIAQAgEQDczLhZTMaKSara0lpcFY4tlXJbM9i8jTezl57yHjZ2vcUbtV8Yoz0je/wCq0K/FZH3EteTX+yZR0TnatF1vU4kKX/zSt28l+JLmwx+XaxWtdOmNqlF9Ely1pmExvg6oc4vaAee+q9JT5qiEFHZzLMKblyMq/DpI3ZZGlp6FdSjMhd3F7Na2iUSwpqfsttz17KFU2XeG0/Oy07b/ANG1VVov4pwFpS7NtdHVRiQaL3VPAlsi0eM3da65GfGb9GzS0aKnkvZcuuvXsvbLGFbaIM7kkstymDbKpMqqyp6Lp1rRRIixP1V6RWSnVWizsDPxXdY2Z0OwyklZ2NF1G7QJsaNoqiwEAIAQAgBACAEAIAQAgBAIgMTxtxcKdzYWGzn3BP5R1W9jY3JbZp5GRxejE4hj8IveQuedb35rejSakrUZ2pxZ5PlebepVyqgvZqyvnvojyYnJ+ZZ4QI/LNmv4F4hObwn2PNp6heZ8/hcq3OHR1vGZLcuEjffGDsvmTus2ei47RyakHcD7JG+xvsxxM3xPg8czSbajUHovSeJzZwmtmtkUqSMe2hy6WvyXsnc5dnOUFHotYqXK3XTS6qciWirq6oN5qS7MspaqvLjuro1orc9HdE4tN1G7GjJGYW6Ntg9bcBedycf430b9c+ReRz91TXFslIjVdX3XVphookyokqhfdbiKhl9eGqfIxxIUuKE7KPIcSXQEuWUDT4bRk6lZMF62n0QGoUCYIAQAgBACAEAiACgI09exu7gFNQk/og5xRxHiUZ+pPjkOaHm1TTs4LHFmVNHT5BYlFFmW0j5+/Ecl1U91+wHZdiieoaOXdBynsxj83VYeQl1sKnol0Yd1T+4X7IOjsc8BxO6fMh8Ba8ORObOw5uy1PITUqGmX4tfGw9QbKeq+U31r5Gelg+hfF7qMaf5MsHSXBG/ZdfDrUXvZTPtaKWXD3XLgO69DHPrSUWzUdb2ZzH8XfH5cpHK5C6FE42L8WUz3Ey0taXc1tRSKm2JG5XRK3ss6Q3WZtaCRoKB1lx8ivmzerekWpxGwUIY+hKfZX1NYXLaitFeyI7NyUhsRtBI7kVgzss6Lh927kQbNPh2FhttFNIjsv6SnUiOyeIk0NluqywEAIAQAgBACAEBScUYr4ERdz2A6lX0w2ym2WirwrDzMwPlJudbch2VOTl8OomKqd9slz0kLBqbe61ap3TZdOMF7KeKmBkBbIQOl9F05OXDWjWWtmnjh8ts11wLfm5Ps3o8NdHmf4n8GvkHjwnzNBu3846eq2/H5Fsfwkym+tN7R5E57mG0jS0jTUWW5Z29kYrocine7+21zvQXCr+SK6bHxsX4mQbscPZWJv2mOBY4DihEovvyWpmylKvSLKYJS2z0KB0zwCBp6ryE41wb5ezpb/R1JS1G9/seSV2UyekhKMvZMp61rBd5tYa3XRqwLLX+JrzujD2OQcUQE5cy3/wDh67jtmr/+hVvQxj1LFURnLYm2i1q6L8SzRsOcLUecO4cnzEBul9CvR1z2uzVcUS4eGZvyqxTZHSLCnwOZv0qMptktFlBhkv5VXxRLkT4sGedwpGCbDgXUIYLGnwcDksaBYw4eByWdAlR0nZZDJcVKhgnRRWUiI/ZATVUWggEQBdAculA3IHqVlJsxtEOfGIGfNMwerwpqqb9Ii7Ir7K6fjGjbvOD6aqxYtj+iuWRBDuHcT009/CkDiN281qZcv7WPKz0WU2K3/EYxmGOewdewIPuFxZ/1HRGP4mx/aOT7Y9FVNa0NA0C5VvnYN7SNhUdaKbGoC8FzTqNcq7Hi/P0zlxktGrfiS+jLCqtrJJk1tlvrdewi4zjyXo5UnxfF+ydRV1aCDG10jO+ht2uFoZkMeyOt9l9Url6RNxDEpi3K9pbfe4WtjVQgvey+UpMzWJcGCrIc4ZR23K5XlPK/28dRRsUVcvZZYZweynbZgB9bleXl5edk05ejddKS6MZxnTSQEuMN2n6hfS/VetwfIVXQ1H2ak65JkHg/h7x5BK7QbgLV8pn/ABRaiSrr5Ps9fpcMDWgX2Xibcudj2zcUOPoekw0keVX48LHLml0ZlJa0ZDGcAkL7v+TnbdfRPC5VLil9nEzqpyf8FHXMpmCzCL+ut16dOTRypKtevY9gUxzht9DyWjl0qRtYs2jeUmGg2NlzktG9stIsGb0UgPjBW9EA43B29EB2MLHRAL/pw6IAGHoBRRoBxtKgHWwoBwRpsHWRNjRIUCYIBCj/AIB5xxjxsRUCkgk8KxDZqjQll+Te66WNibhzkjn35P5cTK1mNUrc7fFmlfcjxC869xyW2q5/pGtK2OvZm3yecFzy5hO4Opar9pL+TV3uXZFrNH2BJbfQ31ssqTEo/okYNiRgna9jjoQCOrTvdamdRDIplCS+i3HnKE0z16OuzAHqAV8WyMb4rZQf0z2MJ80mIavuqfiJnDq4eqnGprtGeiDhWFxSVJmk1AtlaflB6r1mF5ucYRokaF2JFy5msr68RABjQb7Hl9l6KnD+T8pmrZa49RMRxJxBLG8EsbK06lo0c1bkPFwmnxejVszJwfa2aHAMajniBAtpq0/M09CvF+Uxp4smrl0dXGtjatxLWJ0YFyeey5WPDFX5yZfLnvRDxAQygtLQQdLEKN91SfKltMzGD+zP0OFiGTLGLN3A5BVW5Ero/kW6UfSLapxBkTc0rwxo5kqrE8dflz41LZXfdCpbmxum4tjLbt8zTs7Retx/C5lNeno0P7yqT6OnYqyZpAIPIi65tuHm41qkl/6NiFtVia2eT45RxNqH5XEtvew2BX0jxkrZY6c/Z5rLdcbGoj2H4myJwc2+nULaso5+yFdyia3D+P8ALYZQ7kBfUrUlha7+v2bccvb0ehYVizpGhzosl9QM2tvRebv8pjV2OCe9HTrhKS3os21bUj5Oh/ZL4pfo6E7equjm0P8A7kPjZ0Ht6j7qyN9culJEeLOrK3ZEMqzsyGRNmNBkTY0GRNjQuVNjQWTY0dLBkEA3UGzXEb2JHrZSj7RiXo+ZMfif40jrk5nucT6lehr6gtHEl1N7KmQO6KbbMriOMncAoNEHGLY257zyKzpkkoo5Eb+hUZR7/wDBL8dnr+GRv8GO++Rt/svkvlV/1Uj1GK91oeeCFz9GwQqqosOp6Laop5y0jEpJCYZVSmIkRvJLstgx17ddl1cbAUb4yl6Ney3ro6xStq8rImQSxtJAkqfDccjCdm6dL6r22LOhQbcl/HZw73bv8YlNVYpRxGSPw5J3g28SR9sx52t8q6EIzmtprRqzsjFcWmyHh2KljxJTkgG+aNzswBG7b8+xWvn4lWTU67UmKLpVSTj0jaYbWOqcvhn5hm1OjRzuvluZg/21rrl9Hq67VOCa9l9T4WwfM9zj/wDI9loOyreiW5DzcOaDdrj76rLhGS6ZhyaMJ+IGDSucJPFYWgaQ5w0nuAdyvoP9LX01VfHGD3+/o4Xk65SfLZW4bSuc0l8jKaNhAcXHzG/5WhennOL9dnPr69hiMkTXEU9XmdYmxZYPFtg4aX7LChy/yiJTXpMzFTJlFz9WoPUdVfvitI1fje9sbErbDUdwsqZF1s0HBdKySoBIBDPN2vyXG89mfBjNJ+zd8fRzs7PWWzBfJpJyblv2etXS0ONl7qMYy/YH4HgnU/5XQxYVxluctr+CuW/0LJWM5C3e+oV12fRvUE0YjXL7JNBWahpNwdjzuur4jyLk/jl3sqtq0tlovSmqKgBACAEAIAQAgEcE3oM8R/EXh50EzpA3+m85g62jSdwei7ONcpxSOVk1ve0YZzx1XQ0afssKKmBaHyHw4ybNOXM+Tsxg39e6pk/onGHfZc0eDZwXMpZntGmYnIb/APra/wBlXzW9bL+GltIhvqomG3w7Rl3zZnOv7nRS+NyXbKHdxeuI6eKZtg4t6ANYNPdq1n4vFcuTgm/5Wyx5ty63ob/8mqMwd4p0Nw02LfcEWU5eMxZLTrj/APKK1m3p/wCTPTOFceZUxZg1rHt8sjWtAAPIjTYr5t5/HuwLPwf4t/6Ho8G9ZFfZdGfv+q888yzfbN5QWhDUqH91PZngjI8bcMx1cbpI2hk7R5XgW8T/AIvtuF6Pwv8AUGRRZwse4v8A2/0NLJw4WLaXZ4/HUPjuDdrrkEcwf+19ElbzjFrtPs4jp7a/R6n+GJtSZ3G5c91j0aDoP3Xzr+qbVPJ4o7uBDUTaNmHVeTcWb5UcV4/8LDmYM0j/ACxjkOrj2H8r0P8ATviXnXdvUUaGfkfFDr2eUT4pI9xfI8yOO7n6n26L67Xj1UxUK46R5WVs5y5Mfp8TOjcxAvex8zAfTcKTgiSl+yVTUbag2ZE5zwM5dDq4dNOSg5cfbJxjz+iHX05bmY8OFmuAa9mU3PNHtr8QvxlpmVaHA2III0sqo8ky9qLRsvw7cRK/qQP5Xmv6pg5UL+De8bx5no7HvXzyVe+zub7Y+x7lW63+jOxzxHcrrMaZMbQgzKx48gmiwwxpzt15ro+Lx2rospvktGqXuF2jns6CkAQAgBACARACA5LUBCrqPxGljmtc06EEXCsjPj6IOO/Z5/jX4b0zQ+YsLWtBkc1riG2Guy2IZE20tlMqoLvR5t/rOWYS5RZjwY49mtY0+Vtug0XYUFw7OW5SctocreLqiQuJldlebhub5ByDTyWFTBfRlym/shSV3ii7/m+Uu5kcr9VPRRNS3s7q6rOG5iSWjLcnlyRb2HuRE8QX/wAqWzHFmn4AxDJU5QdHsLTvqRqF5n+p8ZXYm39HQ8bJwtPSfiPX7L5XGna9HqW9vZy6ptyKsVcF7Q7G3VZ5D9VNvaSS9D9nlOK4T4tfIxgveU6Da51dp6kr6l46X/Rwcv0efug/kej1fCsMFPFHGALZfYO5rznmMZTt+TR0ceWkTsq4NmJGX0bSs0eb/iMXGoaLnK2NtuziST+wXu/6YxoUUfj7ezz/AJWcnZ/Bkbd7noV6aL6OZsczAfPcmwsbi3+UfZn2XNbxhLZrYCIowwM8MNaLkCxJIF7ndU/DHe32Xcpa0VkeLueMsji+xzsLjcgn5m3Otj0VnFJaiRbf2cVdA+ZxFOwvcw6N0uYzfT2I+xWpfOVXZtURjZ0OYT8VTSB7qeQAfN5DqPZaGa4ZNLizYpqlVPaPQaHieJ1gczD0LSF4S/CuqlpR2jtRnGSLaHFIzs4LT3Jf5QZPS/ZJbVMP1BZ+Ra9f7GeJ0Jm9VV823rRnWi/wKH6z6N/7XpfFYrjHnJGndPvSLpdsoFQAgBACAEAiAAgBACAruIYy6mmaNzG79lZS9TRCxbifOWJUTcx+k39l6CL2jjy/Fle6i/5KRHmOwUg6lNkXLY98IO591EHTaZo5JsaNDwZADUtI+kOcbdLW/lcfzU1HGZuYMd2bPRcw6r5o7II9Jo5c8Kt2QGmSKGn8V2VoB5noB3XSwMZZEvXRCyfBaOsK4LETnPuC97i9zuZLjc/qvYwXGKivo0H2y+FAA2ztf4SUVNaYT0U1bE5h2JHUDULh5eFKL3H0bNc9rsxPF9M2RwkB0y5HDmCNrj0K7Hg8qMV8b6NHOp5dmOlwxv0uI/UL0vJpnKdSZGqaAj5jcdlZGRXxcWQTR91knyFjotd/0Qb2el/hTho8Yuto1tyeptYX/Vc/Nl0beLHs9W+CZzaPsuVyOhxOX4ZEd2A+yw9Mytoiv4dgP+2Psq3VB/RnlIYdwnTH/bHtoqnh0v3EmrZ/sep+HKdmrY/uSf3UY4NEfUQ7ZfsnspQNtFtJJLSK3tj7Qsg6QAgBACAEAiAVAIgC6A5cAdPunf0Y9njv4i8Kvhe6aJpdE4lxsCTGTyI6Lr42RGSSfs52TT9o84fWALe2v2anFjb8RA5rDsgvbCqk2cite75Wud6NJ/YKp5Na+y1Y039E+hw2rlNmU0p7lhaPu6yqlmwRNYUmb3hbhSsiaT4bQ92hLn7N6aBeZ8wp5z16R1MOqFHs00PC9W75pmM9Gl37rjw8Gvs3f7jsnU/Btj/Umc/sLMH6Lbh4apeyDvZoaHD/AA25WWaOg5+p5rp00QqWoIolNy9kxsZ6q/ZA6ypsaEdGOiwNFRimBQyjzRg97aqCqinyj0yXJ60/Rg8Z4CkBLqd4I/I7UexGq368pxWpdmtOhN7RlMTwapjFnwu0+pozN/TVbtWTB++jWsx5Iy81WGmztD0OhW2pRa9mo4S36JGGZ5ntZEwvcTawF/v0UZ2QittkoVTb6R71wRg4pYQHEGR9nSEbA9AuNkW/JLo6lcOCNMHLWLdioZFQAgBACAEAIAQAgBACAEAIAQCWQHJjWUzBGnoQ7Qnfks8jGigq+AaOQ5nwsJPPKLqXyMcRIOAaJu0Lfso8tgtIeHYGfLG0eybM7JsdC0bAfZYMj7YgFgHWVAdIAQAgBACAQhAcmMJsDUlIw7gFZ2CBV8NUsn9yBjvVoJTkxo4peGKaP+3GI+oaLXTkzGiyhpGt2CbGkPALBnQqAVACAEAIAQAgBACAEAID/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MX"/>
          </a:p>
        </p:txBody>
      </p:sp>
      <p:sp>
        <p:nvSpPr>
          <p:cNvPr id="21514" name="AutoShape 10" descr="data:image/jpeg;base64,/9j/4AAQSkZJRgABAQAAAQABAAD/2wCEAAkGBxQTEhUUExQWFhQVGBwbGBgYGBodHxwcHCAfHBgfHB8aHCggHBwlHBwcIjEiJSkrLi4uHB8zODMsNygtLisBCgoKDg0OGxAQGywmICUsNCwsLCwsLCwsLCwsLCwsLCwsLCwsLCwsLCwsLCwsLCwsLCwsLCwsLCwsLCwsLCwsLP/AABEIAM8A8wMBIgACEQEDEQH/xAAcAAADAQADAQEAAAAAAAAAAAAFBgcEAAIDCAH/xABDEAACAAMGAwYDBgQGAAYDAAABAgADEQQFBhIhMUFRcQcTImGBkTKhsRQjQlLB0TNykvAVF2KC4fEkQ1OissIWNHP/xAAaAQADAQEBAQAAAAAAAAAAAAADBAUCAQAG/8QAKxEAAgICAgIBAwMEAwAAAAAAAQIAAwQREiExQRMFIlFhcYEUIzKRQrHB/9oADAMBAAIRAxEAPwBwxjiWZZZhoTlr7QtntIfmY9+1b4j1iax0T0oX+ZL8zB+5sYPNC1rqhb6xHSIqmALoDIruhKmTvUgajgRtpzhirgNlh6mHVj0s72zHLrTU8flAX/M96fijzxTdKS5ReW5LqrF11IUDQCvGtRrCDYLOZrIi7uQB6xm5qydqNana0cdN7lxwxizvZSvMY1YFqHgo0H1HuI0XhiTwHK2tNKfKA9hsWWUVKKFNEWg3UD+xAK+gJSTXGiha05U5RD+d2foy/Xh1hSWHgTxHafMrQk129Y1y+0iY4BXNr8iN4DYc7L7RaJYmzXWQH1VWUsxB1BIqMvrrGm8cG2i7vv0ZZ0pdXoKEDjmUk1XzG0UWsHgeZHRRvvxGm58XzXPiBA8433/i3ubM0zN4qqAB5mEg4nlzgFWXlY/lH6QSsGDnvAg52l2dT4nIFXI4S18uLHSunAwqhtewcuo3YlK1kjuMfZti/wC2zJqMfEiggHiCTX9IfHakK9xdn9jsrB5av3gFM5mNU+ikD5R74tuy0TpLLZ7QZTkUoQMp8iQMw61h4xEARBv7tNMm1TklnMiOVHEGm9PWsarq7V5bkKxynk2x6H94VcHYDM2fNNsVgshspl1+NzrqRugGtRvUecURbgsuUp9mk5eXdrt7QvdcqnUNVjs436hSxYplzNjQ8j+h2Mbv8XiSYyul7vyzrMT3LGjSmJKqTsVrqBw9o63Lj8Uo+n+l9vRowC5HJTsQFtZU6lanX4AN4UcZ47+zrLKk1Zj7AfvC7asZyjQKhLHQDNoSdthUx6vd4du8mqrOBTxCoXyUHQDz3MOY2PZa2/AijWlT3Mn+ar82hzwLjkWtWBJzodQeIOxhEvK7ZLijS0pzAAPoRATC1o+w29Kn7uZ4STyO1ejQbKxmrXYm0uD9S+W63sAaVidrjqeZzStcyk130A4w022/JYStQdOETmzW5Js6dMFNXAJ6D96xO+VhsiO4dXy2BW8RvbFswblq/tvA6149mLsW6QFt074iCCToByH96noIA2/Rak1zfDpTQbn12jyWOT3K12LSF6EZ/wDNB+bR+/5oPzaJw41MflIdAEhno6lIHag/No02HtEmzXCKTUxLxBfDS/8AiEjWhOT6Nu1yZSEmpI1jkfl1fwU6RyBzsmnasPEesTYCKV2qjxHrE3IjonZ0YRdrjlqLCqFgv3SrUmnAaVif3Z2Z2yaAzd3KDCvjNT6hdukM+JbI1ksUvv5mfLRO8UGg4LUee1Y8T4ml13uDcdWAJZJzV8bAVodMoNANtSd4Veya7e9tgYiqylLHqfCv1PtHjirFYnSu4lmoIGY68OsPXYpdoSyvOYaznoP5Zeg/9xaAWk8G37m+uQ16jpb7KlKFRoOHOJ3iTu1n2aS5BWdPl5gfyhhWvlWgij24xJHuh70vZ5aMVlyAAzjXKFOtP9RckDp5ROx6uVv7Rs3MlWt+ZaWjHaiKEGlDvXlxgkkgKoG9BSp3PWE7tKmTpdjmTLP+EeMcQvFh03PlDJx3iyOvuRW47t763JIQ0V5xUEflDGv/ALRH09ZZCy0VEACqAABwA2j5s7P7SJd4Wd2OgmAf1Ar+sfSImQ9qB0TPVjGee0cebGC12oARwzarMF5TwpBPE0jxJ2MJnaheJSzKVbK5mqQQeQYmFxb/ALzlSBNeRM7qn8QyyBTgT5edITtoLNyWOV3oo4tH3Gdzz7XZjJs6ZmdlGYmirQgkknpwrvCNf/ZLaZFn71JizmUVmS0Uggf6CT46cqA8uUV3AltM+77PMY1Zk8X81TX5wcaGaa+C6ilz823PlnCVnzWqXyWrH0GnzIionSXAy9pMj/FrR9nVVyygJlPh7wnxUHA0pWnGsaLQJoXdadIt4i6rkq8/fB9vbSErEjVKev6Q12+Y/Fa/ywNuq6ltV4WeS4qlMzg8QKkj1oB6xnMb7Z3HXbz1wvhW8rZKrLIlyTs80kBv5QAWI86U84NSuzi12YMe9kup3ALA18swofeLAAAAAAABoBoAB9BGWSO8bMfgX4RzPOIzd9SxUvA8gfEgtumMjFXBVlOoOhHUQNmTTMdUHiZiFUcydAIpHbTcitJW0qKTJZAY/mQmmvOhIp6whdmMgPeUjNwzt6hGpHAoA3C2ZDM3EyoXRhSTLs4lzJaOzDxkrXU+e49IRsXYS7is2TUyuIOpT14rXjuPnFatE3elNP8AmBFvmJlfvCMmU5s22U/ESeQEKJaytuFelXXxIhSC+Gv/ANhIHTQuZstStTlrvSunrSCeGh9+kVPUlGfRF1fwk6R+R2ur+EnSOQOdk17VD4j1hEuqz550pPzTFHuRD52pjxHrE9kzCjKwOoII6jaOidn0u0Zb5sMudIeVNFUmKVI8j+o3iY3H2mlTln7+ehp1/eCcjGf2y3SJEr4Bmd6EGuVSQNPOkcm+P6zHdXZXZkWs9nmud6NkUdANfWsMlmssuxWfu5WbupdTRjUgEljrxFSYNzDQcowz6HcVB0NY5bUHXRhE+07EWL2xrJlS2fOC1DkUEEseGnWCHY/c5lWMz3H3tqYuTxy1OX31b/dEblYdreP2McZ/d/7M2/8ARrH05Z5IRFRdFUAAeQFBAqqVrHXuYtsLmdZjQq4ntg7ifWhXupnrVSAPcwxW9xlPtEyx5aGZJdmlVMy0GlDsBtXoBU1MbY6mkXqSiRpQg0YUIPmNR84t+D8Xd9JHeKyuoAaqkU8xUag840YTwhIsiKxRZk2nimOtTX/TX4R01hpmAMKHaBvaD4mkQr5gWfey0+IdSYXb1xTJSpzhiOAOnqY7Y4wi02W0yzMVmrrkr4XHKnA8jENnz3bRieh/UR1DzE7YwXxHy57W143hLzLnlyTmCE0DEkKtd9ATXopi13vQSyCAQRQjgRTUdInXYlcSCS1pmDxtM+7rXQICCfOpY+0Pd/TMy6HeB2sPAg0Oz3Jfh/Hv+Hq1kygrKmzACSdixIoRBm8O1lDJbIn3lPD4qgHgaUqYFYX7Nft+e1Wia0uXNdmlqgXMwqfESwIAPDSMWPezL7HJM+zzWmS0pnVwMyg6ZgVABHPSGhBlj+IPwMCxnOxqzMtSeepP1htt+gAhTwdOCSSdKlj8qQatN4Vi3j9ViTLT95g+3tAy474Wz3lKmufACEY8gy0r6HX0j3tNoBMJ9vm5nY8ySP0hXMbrUNi9Hc+oSe9oq/BQFiOIOwHWNFANBoBtHz/hvtDtNmQS8waWNlYV9iNRFBwbiubeUx5a5ZeRQzNqdCaCgJofWJZBEqqyn3MXbLfCiziSNWmMP6QcxPuAPeE3szuCdOn9/Lbu0kmhelSSRqqjnQ6k7abxQr/7ObNPczJtsnGZ1lUHkBl/WNmD7rFkkdwGDZXarUpXMaivnSggN1nBNezNIhd+Q8CEmlcydIQ+0K7LVNAEsBpAoXVfiJHMcVHIRRJgjLNWJ6WFG3HivyLoyB05wWw0v36dYbcYYbD1myhSYNWA/GOJ/m+sKmGx9+kWKbVsXYkq+lqm0Z9C3X/CTpHI5df8JOkcjsFFPElwtbLUJQOVa1duSjl5naGm6bhs9mXLJlqvNqVY9SdTHtYFGeaeOYfTSNTtHtzomG87pkWhSk6UkxeTKPkdwYn91YM+wXqjSyTZ5kqbkJ3VqCqk8dNQeOvKKTWMl5TlUJm4uFXqQf0rHAe5sL3PJn02J6RhtJNPhPy/eCBaMFsOhghhRJdfM3uL7lTToM0pj6jKYsUm81Zcwao+nkeRiJdoJraq8e7X9aQMu/Fry9GLVGmZSRXrSBknXUyvHkQZa70vEUOtBxP97wgYbtotV7zG4Skog9QD8h9YVrzxkzrlXMSeLE6e8e/Z1LtEq0y7Qsia8pqqzhGIo25rSmhECIYqdwvJQwCy8ER51pH5LnBgCDoY/XMLGaA1POc2hj5xxdIC220hdu8Y++p+ZMXPFd/JZZJdmFaeEcSeAEQWZWY7O27ksT1NYPjjyYLI6AEtXZrMYWTIaUlIqig4tv1/5j9xZePdI7flUn1pp84KXdeUmXJVFpkAFDUcBx+sIuPrV3yrLlVZ5rhVUbnifpCY++0a/MV7J6jb2a4nkvY5cksqzZChCrGlQugYV3BEePaZiaUlkmSAytMnLkCgg0B+Imm1BX1hVuzsxY0a0TjLP5ZW/wDUdPYQySMFWJNTKMxucx2b5Vp8op7EbWlmHiRux3j3TFT8J1HkY1Tb94Ur51igYtwRZ5ksmUglTQKqV0BPIjah57xJ/wDC5oFWXLxoxAPWh4QZcggaBi92JxPYm2fehYZUHibTTXeG+6+zYzZQZ5pRjwCggeWpFTAvswu6W9rbvQMyJWWp/NXf0H1iyyTQUG30hTIyG5ah8bHXjsiR7EHZ7Ns0ppqzUmogqwAKsF50qQadYJYMwrb5StNTu5YmqPDMJzFRqtQoNBrx18ooFtYBSZlMoFSCOA1PpTnBJ7UrAEHQ6gjiIzVYWU7jIxlDbEml+z7fJBJs4Kj8cslh7UzfKNXZxfzTDNWa1WzA9AQAPmKQ9ltID2u5JJmieq5JoBBK6ZgdwwGh67xm1AVI1GFRuY76/EO97HmxgVYrxDEqSKg09RwPnG3vYmHfuH4annaUhBm2DurcKaK/iHr8Q94fpjwq3vT7TJ5+L20/WG8NtPqLZqA1b/EqN3TPuk6R+xksX8NekcilI0xW+/ls1pPeaJMoCeR4GD0m1LMUMjBlOxBiadq34usKWFLLeD1NnJWXWmdmKjoKfEfSMtoDZhq9E6l3nT1QFmIUDiTQfOJXjHG6zLZZklN91JmhmP5jtXpQmkCcS3JehQszCaqipCOzEeeVt/SJ8pNakmserIbsTVm1Op9PCYCK89YwWxgBvWEW4MdL3KiZViAA1NwRodOIO/rHe8caywpKVJ5toB+8FbetzoI3BF/WA2m8nlqaBVQM3IU19dYZJuArG0vJ3ZDfnDHNXma6HpSA2DpHflrQcwaY5Na60Xwr9K+sPiowGhzdd4kZF7ctA+I/VQnDZ9yX2DAxlXlZpM8h7PMmaNsGoC2VuRNACOIMXxJYQAAAACgA+QEI96SxMlMtSsweJDxV11Qj106ExzCOKLVaJOadKVOAbXxEbkDannB0yh8fJvUVsxSG0s14lSetpldwQqMrd6SdiCMtBxJBPtvHpMmNTVjHZ23J3jJNmxKtuLnrqP016AB7gLFNxSrUhz6OB4XG45V5jyiYzJBQlW3U0PUaaRVbxtQAieOnfziRoHYmvkOMUPp7sAQ3iBzqQePHyTqL63jPUlFdqA7Cphq7Mp9bbWcTmEtsmbnUVpXjSsGpF3pKUBQAefHqTGO3KBQ8eB4g+R3EHGQN9CbT6cV0xaUqbbl1NYyTbwHCJJbMU2uW2QTAw4MyKTTzNN4b8K4UnW2QJ9stE4I4qkpGCArwL0HHgBwgrHiNkwLZNaHWjue9/wCKZctWUMpmBSco125024QipYTaZE21O5zghVTgaUzCtfM06QcxZgNLN4pDMVY5SHIJWutQQBUacddo2YXsSpKeSwoSaivP+xHFdCOQir3Nd+0RbCZiN4TRpeqNxHkfIxRcN9oMuaoS0fdzNifwnryPyjHbLhBYFTQinsawpYsuJpNpCICe9Csg5ljlp/V9Y8eFh0ZxXesblbvCxm1SJiSXXxjLnLVAB+I6bmnDzjDduGLXZUAS0y5yj8DoU9mDNT2hmuG6FstmlyB/5a+I83OrnqTHpPmUBgG+A6gmyn58h1FGTiqUHMqbmkTVNGV/0YaEHnB2SpnL92Qw45SD+tInXa0qMZEwfH4kJ4lRQivQk+8PnZtPlyrvkBaEsuZuZYnxV6bekad/7Yb8x2nLZh47k2v+z2+yWibPeSyy5j1NDmTkNV+E0G5jfdeN1Io2/InX0MWEsrimhruDCFi7s7ss0NMl/cTP9A8LHzXb+mkA+VG/zH8iarstU6Xv9DAttxxLUaKxPKopAe4bxe0WkTH3JoBwAGwhfvbDE+zt4hmSvxrt68RBvC0uk1Byh7HrrA5LAZVtrHi41+kvd3yvu16RyPW7f4SdI5BYpJz2nSsz0rSrAV5VNIZ7JZFloqIAERQqgeULnaZ8R6x43HjWSVEuewR14nQHzrtC2SrEDUcxCNmOOTlEWx9dipbnyCgcK5A/MdDTqRX1imWrFcgUEtxMmH4VQ1J9th5nSFqXZPvjOnUM1zXmqDYBenFucEwMZ3fY8TOdciLo+Yt3Jg9mOeaWQcEXRiPM8Om/SCNvwvIIpRweYc/rUQzTZuXbeBNutXnH0C0Vga1IZtcne5zDl5ybHLWTOelCcjkGjCtdabMK7Qx//lFlAr38v3ibYiOaVQ/mBHz/AEJhaFn6x89lYKfIdGW8fOb4wCPEuF2XxLtbMJQzImjMRpU7Aemtf3gwECig4Qn9mTqtkoNxMavrSkM9otIiJeoVyo9SpXycAz9nTIE2y2R0ttt310hQvG/c8xJMs1LuFBPNiB7axqmhnPUM7rUuzOYhtcyZ91JRnJ3ygn6bCMl22Z5BUTUZGKmgYEefGK9hi4VlJqvvx8/ON1+XbLnyzKZdSPC1K5W4EHgYsJSBXxElNkH5g59SUz7y0pSsCbfa+ZBbkuw9eMBJl76lW0IJB5VGhpHg94Lvv5QNaSI6+ahHRhK7rtNqtMmSPxHxeSjVvkDF8yLLlAAUAA05AaKIQexm484mWt/xeBOg1b9B7w84j8KeH2PIRnIDH+JIfbsSJN+0O/CkugNSXGnQ1PyHzgaqvN1GzJVDxqBVdvPTXzgRf9o760EHZPDTzO/tpDHhi81lqUf8PH6HpHghSsEDudo/BhDCVjmuV7zipAryPiHzEM144cV7dZJjaiRLdj1qO7H9RJ9IDWKazCktgFUHxDhDThySVkgscxbWvlw9OPrAlcltwuQOKa3Nc9qfrAa9bRQGCdqbWE7FV4iXLd/yAnqdlHqaCNN2dScfMnONbYZloKj4ZXh/3HVz9B6Rmw5e1plNkkgsta5eArvqdBHs13TRL7xpczLuXKNSp1JrSm8FLnkhZQ5nU9Tr9NIrUY62fafEKHKeI53ViU0HeDKeVQfmIJWu+wxCggqIn8xozT5kxfFLOo/Cdj+xgGV9JGt1n+I9iZqq39wShTpEucpVqivCu/r+hgecPSpToy1Vhw59YWrnxWpNH0Pnzgst8GZOQA6HQRKqqtrsAHUqXvTZWW3sSvXb/CTpHI/btH3SdI5FXUgak87TB4j1iZm7zOmBBSp48gNyYp3aSNT1hPuohXJ40p+8HpQOwBg7G4qSIauO4pdnTwjf4mPxN+w8o0W2aCKbUjPNvKoA5QItl4b6xZACiTTsmes21ldD7xgedXUmgjBaLwVdX24AHX/qsZ8OobdbbPZzUS3mDMB+Uat7gEesLW5AWGrpLR9wvgY25UmziZdm3UD4pnnX8K8juYfbNgS70UAWWWacWGY+pMMUtAoAAAAFABsANgI/SYlM5Y7MdVQBoRYm4PkSwxs69yx10JK181J+kIN5XvMlzjZ3lHvgQAoPxE/Dl01BiuzWgBbbqlTLZZrQwGeTmAPPMDl9jUjqYVtorY7I7j9ORZWuhMd1YORlDWvxsQCZQ+BfI/n+nlG+fhWxaH7LIBUgghACCNQQRrWsHZpjKz+o5xoAINCCLNYeTGfs+1qiksQqjdjsPWEzFePJEiW3dzFmTiCEVTXxHYkjSlYZ7yRZkp0YAqylSDyIoY+bZcmWjatUjif+IKh31Mt1Paw4em2mZkkI7udSBT1JJIAHUwQvPAlqsq95PksE/MCrAdcpNPWK12P2eWtkd1oXeZ4mHFQBk9N4crYUZGV6FGBDA7U418qRomC0YNwrY1s1jky9issV82OrH3MK+PL9EuU77kaKObHQCMqdoVnZaFwhUUIbTbT1EKd9S51umK4HdyEqUz1Bcn8WXelNqwBKntbWoR3Wsb3AuHblm2mYEljM7GpJNBzZjyEUs9mUsgF58wTKUJQAD2Opjx7NpcuzTHEx1DMAqk6V1qRX2igT5seyi9bcT1M1cX7ElkvDdosk8S3fvJEzQONKGuoYV0NK86xQRMCgAbDQdOEAsdXn3VkmMKZhTJX81dPlWFW7O0WW6gTQQabgVpzqOXmIWBdhyAnrkIOo7W+0gA6wr2XJOtaSWoaDvcp1rQhUqPI1b0EB76xnIocjFzwFCPcmE2y3zOSeLWrUmhqjpSmWnKnCC01knZgUXR2Z9LCSoTLQUpSnl5xF8Sy5cm1zZUugVcpy8gyggDy1j2ndr81pdFs6d5Tclso86f8AMT+beMwz2nTGLNMNXJ4k/oOA5aRRx7CjQlgBEbHNY8X/ALEdLPPBAI2MerfOKuwYtAV8WGv3ib/iHPz6xWuy3B8g2SVaZ0stOmZiKsaBakLQbagVr5xPHEV3AWJJEyVKs4KpMloF7snUhRSo5jpCGTXo8hDVnfUcZcoAAAAARyOwjkJTUmfaNuesIc1ygzUNOdIuBueXMmmZNUNlPhB2rzI4xpttllshVkUqdwQKe0ERtHqeI2NT57tF5rxYD3/SBFsvgbL4j8oK9peHlsdppLqJUxcyjU5aGjDpXbrAnD1zd7MXOaIFzueSfueEHfJYiDTHBM33ZdKvKM2eTnmHLKBNK82/lEaMITpdmvCRMqMqzMpI2o3hJ9Kx+YjvIZdBQuAstf8A05Q29TC5Z1OZVGpJEK9k7jj8VHHU+sVnx1edE4wXiK0dwqWiTN8AoHKHUDY67iDc3EUkg0nJpvU0PsdYF8qk63NCg+dQ7bLaBxhFxjik2bumGp71WI5qKg++seV7YukoDRsx8th1MTm8Lz+1zXJ1AU0J5nSv7dI6Punm+wfrPoO7r0l2iWsyU+ZWHqPIiPeZM0j5xuy+rRY2p415bivTgRBef2hTypGd/kPnHChnAya3uUDtBxOtmkPLlt9/MGVVGuUHdjy0284idinoAUdR4j8ZOopw2NATuekb7C7zp4mOTQGtTXU/rGG9rKEcjj/eogiroQTvs7EL3DflosLVlOVVtSBRh1py5iDU3GlstgMuY6rLOjd2uXMOW5Oo4QvYTsJmtlcHua6kcDwoeEUi14Ol92DJCLTUEHQ9TGHuVDowy0uych4iJd92pMtKswqM2Yjgaaj50igBgV5n6QnCUZL6gjXL+v6QbstprTXSLGFxKdSRlAhp3tS8o9bTjeZZ5K5pfeAaVzUI/LXQ1HCOtrmqoqx9OJ6QLnSmf4lCodw25HSCZWOt66Ig6bmqbYgi9cQTbZ438MsVCoNqnc+Zpxg/gfBMppf2ieufNqiNsF5kfiJ4eVIBNd1Ay8NMp94qFw0+zywNgij2FI+aziaUCL1LuIBaxZu5jtty2dlymTLK8sg+VBE4xRcYkOCle7bbyPEecVefC7f9jExGU9R1EIYl7I/Z6MoZFCvX0O4Kw92dh0WZaHYZgCJa6Gh1GZufkPeD7YBsJFDKbr3jV+sEsM3iJ1nRuIGVhyZdCIJs0Esvt5HuBTHr14k9vrCC2WW0yS7GWupRtco40bj0MAJc0HzEUHG9pEuxzq6ZlKr1bQfv6RJ5F32uUmc2ef3dPiMt8tOtKUix9OynK/f2IhmVKraWGZkwARluqaWtUsg6qTSMF3PMtM1JMsVZzQchxJPkADFHurs77tlbvT3g3qBQ+wqIayMpP8YvXSx7EqN1zWMpCSSaRyO13yistQdwI5Cm52Yp18pKmMjsFqfCToD5VPGPy23oiqWd0VRrUsISu1FagjmYmNrsMxaZw4ThmVqe50jQhFI/EM41v1bbaay6mVKGRTT4iTU0HmaAR6zlEiUyvQto0882p4JQ8gIH3NaJUlwWFaDMummcjQnpGO+rcZjBV+EVJJ4k/ETGD2dRpNVpy9wJbbQXcuxqSf8AqKD2VXGrBrVMFWzFZdeFPibqSaeVPOFW7cPWm0ay5E10H4ghoeh2PpFCwh3kmWZU2W0tlaoDKV0PXeAZhIq6mcQB7e42zIFXtc0mePvEBPBhow6ERtWeDHfNWIg2p2JW4daMlGI8Dz5ZzSmM6XyOjL1GxHmPaHDsewzLAmT5gDOrBRUVC0FSRXjrv5GGRhHSxMZDM8sDx/EtaBiNj5N5+8UKM7/jZ/uJW4XtP9Rove7ZNolNKnIrodwQDTkRyI5xLMK9msufOmGZ/AlTGTc1cqdhyFKVPnBG9O0glzJlWd0n1pWZsp5+Hcca7Q5YGYixy1+JwWzt/qLEk9TWsUwdjcnsup7ysH2JVCizSqDmKn33id9o2AZaIZsiuUfEm5T/AFA/l5gxWzIJ3Y05DSB2Jyq2WfUChluOtQafOkd3MT55w7erWOZkmrWWx34DUaiKvd141Oag7twTUEdd+G/zidWq6WeqMhIAqxAJK+2x6wNDzbMn3U0smhKlaEDy4EQrdSHO18x2i8ovFhsf9Rmx62ZCUFGDGo03Arvx49ICYfvLOtDSux68D0MabPKn2jKxDPoQq5damnACvCB96XBabG/fGzzFlH4vCaDnXlzBMOYjGkAExHL1axIjZYZSgkt4pnPgOke09awNsU4MiupqpG8bDawBF5WDDYkgjR0ZldOENGC7Xnsy80JU9RCbbLVU6aQQ7Pry+/tErYE51/8At+8fP/WqgU5CWfpNhDFT7jzOWBNqWC82Blrj5oeZ9EviIVgv5rBa5qtVpDt4h+XkR6RRJF+2d5feCamSlSSQKc6g6gxNcW2f76vBlH6j9I8cF4bW1WyVKK1QtmccMi6sPWlPWLJxluUP4Mk/1DUsU1sS14eu1J4S0zEqu8lWGwP/AJhB/ERtyHUwxzI9CABTgOUZzSvmNIaRQg0IoWLtyMVbXh+zyraLWihJhRkagoGzEUag0zClK8a+UEJUwVHX+94xY4twk2eZM1ORCaDyKwsYdxvZprqmdlY8GBHzGkAtVi241SVCkblTk/CI5HlZpoKgg1BEcg4ETPmDLXZF7wuQC1dK8OnnGC3qGBU0IPA619IJ299T1MLz2NhOLgClT4s24NdKc6n2AjDGUccaUSSY5un7PO8ApKcVUcua+nDyhj7JMLJac1pnqGly2yoh2dwKkkflWo04npBTHliz2djTVCG9Nm+oPpB7sjmL9gyLQFJj1A86EfX5RtG2sXyK+NnXiOZGlPYCM9tsazUysK1jSRHVW0jhAPRmAddiS61XqLPaHs840ZaFW4FT8J/viILSbRUVB0MI/aw3e22ss6oig08yW+h2heufEsySaV04g7e3CEbcHkNpH6s7vjZ/uWNJsfsxxSFC7cUy5lKnKfM6e8arXfktRrMHv+0TzQ4OtSgpQjYMzYmUFlYb6g+YFKR3sGJ51icFEMyWQO8QVrXgR503jHZXM5u9YUSlJaniPzHrGxopV3fGgT3Mr9M+ZjYToGNR7VLKq1ZJqmmxTX6wr27Gsy3Tkond2ZTXXd2/DXyG9OdNYyzkB3FYwzJNA1TsND5n4fnB67g/XuJ5n05qPuXsRvwYM0i2uNc81FFevH3hExb47w7vSlVWnWlfrFIwSmSwKf8A1Jzk9FB/VYll42r/AMfMmflev9P/AFBfUnN/7LZgWxS5cglBqxJJ40rQCvICDVppQ12O4ieYQxbKks9lnuFZWJRidCp1oeREM9uxBJUV71T5KcxPoIRfkDo+ZtU2djxJTjFFsFsaXLFJE5RMVRsjVIYAflqK+sCpd6Zt/cHSNuL5v252mUKEVVKinhHPjqamMeBsGTbZahKfNLlKM0xh+UaUU7VJ094r0WuiDcQtpUsZmttsr4VPip6x73RP7i2yn4N4T9I+gbtw1ZLOgSVZ5agcSoJPVjUk9TAjEGAbHahXIZTg1DyvCQelCp9oHc3yggwlA+MgiC/tApXhGC12kRtt2F7TJT7sicANvhb0B0PvE3vjEcxXMsp3bg0IYHMOoO0RFw7OWpdOXVx3uFL7swmEEbgUhs7I7oKPPnNyCD11P6QuWCxzO7HhY0Gpod+MULs5FJEz/wDof/iIr1qFQLI1j83LRqmtTrwEeE0x6uTGO0PQEnzPpGpxREPtVtAFmdT+LKlP5jmPyUxLsM2MfaEOvvDvj1zPmKgI0qx6kUUeg/8AlBbDWDJMsI8wsZhFTrQDp/zA2uWsDl7mvjLHqUC61+6TpHI02aVRQBsBHI1uC1AN4zqTWX1H6xjtUvNlIpUc4GY6txkTVmj8DCo5qdG9aEx2k3kjqGlsGU7EGBv1KmIeSa/E6X5KDI68GRh8jSEG5r+mXe/eL4kagdTx5HrDTiC+VlqcxGdvCq11qdB6QLs9il92DoSDTYVJFKnXQCGcTHNoP4i/1G8Vsv5jtc2PrNPFBnVqbMp0/wBwFI0Wy+XmKVs4VjQ6saKOu5PSgidT7XLV/KvEknz2oIY8OXmk1XkgsCSCpUeh0G42hm7EVKy2/ERryizgaHcxy+zuYzlp1ozPMYk0Xeuu7GvrTjHli/s6kpKDymYzANjqW500+sN1ovLu1UBkT4RVzoR/NuCabQr3tjRM+VWLAHxEbniKA7Lw84n8ifEa4r7iXc2AbdOGeQg7vg7MFB9DqfQUjBf1x22zuJc+WylvhIoQ3Rhp70j6Kw7a1ayymFACo0HDy6g6QC7RpiGykNTMWXJzzV1p/trWN7mV2OokylCqoGwAA9BH4xgddt4CYtPxLoR03jSXiUwIOjPuKXVkDL4naY0YrXNIyAcXHyBMesybAG0XgHm+E+GWG15kjU9OHvBalJMT+oXqtRB9ykWC1vLsVnoR/Dd9uZoPrElWaZk7bWY4r/VFRvs93ZFH5LKg9/8AqJrhuzZ7TL8mr7a/pD6z5WybcTSJbVmMSHrQEbnkP+eECZlvniWipWXLapWhpmpuxO7cq7coaZdzG1W/I38JCcw/0rq39TUXpWP2/wC43ZnnuRtllqBQKo+Eeg+scLL7mNEeIHw5ammZ1mMS9agk1J5g/I+8Uzsynqk2apoC6rT0J/eJlg6xv9pVyKAFq+fhP/EFsV3gbNMltLFGIOo00rXhx2PpBP2md/mXg2gGO4flEbuLtIrQTjU89Af2MO92YklTf4cxST+EkBvnv6QPn6hvj2NiNrPpCbjS45NpaVMdRnlOuvEoWAIPStRBW0XgQKGubb/oQmYlvoKO7U1mFkqK6qM4pXkWPDlWPFjrqCYaHcdQ6haIAMtR5CPO571lLNaSKK7DP1Pwn10EYLAsxZb94FGYkqQakg8wdjptEux1bZkq1JMSoyqR7nYwFAeY/aLIRyl9mThzhXxXfsuVKZmNVHDix4KvUxP7oxpapy5ZUmdNYflTPT1pp6x73DdlstFultbJM1EWpQOhAzAaHlpuPOGO40Cvqfn+HWp073undyQ7UGu9Tpvtp6Q2Xbfsp8viFRwrQgjgRvWo+UOVls4lrQRKsX3ZKF7K6aM6KzgUpm2r1KgEwCygWkHetTaW/GCNb3K1ZZoKAjiI5HS7h90nSOQbUBuIXaOlaiI9NSZLY92xpXYGkWbtBGp6xNbZYiTpxPzP6RoTQJHiB7vsFptEwZVdypBooJ6Vpt6wy26yT5KBpqMld8wpT94s1w3RKsslZUsAUHiPFm4k+scvSyy5yNLmqHRhQqYEme1R+3xOPR8vnzPnG128E6GGDCLzZjlpZKKujNzr+FfP6QKvjD6yLRNl1JVHIXpuvyhqw0yypMsAaak9Sf8AqKmOxuPfgiKXKK12JuvSwLNB7wu3+8gV50GnyhUm3H3UzOjky+KGlfflDtaHzawJtEuGbMdCugNQKXMG2TB4xBa7O5+yTPA2rI1CMx3IB0EHLpu+02s/aLZMzED7tOCg6E02qfIQCm2OhqBUH+zWGqx34gUZWpw9o+czXesAJ5n0GFWtu9n+Iu3pg2cJzTZM1RmNSGBGvPSsZbRZ7bLGsnP5oQ3y0b5Q7LeoP5T1gjdE9GmDSlNdDE8ZFh/yAMqfCaUJQkfsepE7feE527vK6k/hKkE+hjdZ7pMpATq5BLfoPT94v8yyypnxKjfzAH6wCvvCNnZS6ju5gUhSCaa81OhFYdTKXWtakdy7vtjsyZYhxuJ8t07rIXCrUNWgXyyx4YBs9Z2bkDp+vzhct7lJjq6DOrEHqIaMDEy5c60PUJ4dT+UHxN0/aGm/wOoENthuHrvtAs72ksKMTlHTUn3MZp+IhOpLBA0IAoak8KfOMGJLtnGa8yWc6zGqACSaHUU4EQRuHD6LSbO0ZdwNvIdfKF+SlQYXTAkahGx2dVKqAMyoS3+40Hvlb2jNbLkFrmiU2x4jdQNyIPiz+IsRRmAr5ADwj0H1MErlswBZuJoIIX4V7mFXm873ZcFnsyBJUpV5mgLHzZjqTAHGGFpc6WzSVEueNVI0zHk1OfPhDjPMYbSdInfIwbluPJWGGpBZmIbUAUM6aANCudtOY3g1hSzl2k5gc0ybWvMJVq/KDGIbilfaGmZAS/i1qddjpt5+sarmlBLTZwxA+Ly1KtQRVDBq+Q/El3BlJBjzNm1VxwUAD2hcu/DQtlpUP/CVS0zzFSAo5V+lYM2h5UvO2Y1elQWJFRXYcN+Eb8B2pGM5VILAIT0OakDRtsCIug7jPYbHLkoJcpFlougVRQD2ju8fpMeMxqQYmMgRZx9eFrkyley93qcrlwTlr8LDXaunqIQLkscxrQHmuXcmrMdyePT/AKil4mYGzzQdsvzqKfOEq6EpMEdQzjyoWL+GvSOR2sfwL0j8j0xEnG6ZpgWtMzAV6mkEFuSzKoUSlNPxEeKvOvONV93CZ7knasbbHdrBAGoSNK/rG0I9zswzL1RWyMwDUrQ6VHMc4w3pfaS0LE1oK0XUn0EbMQYRS0pQ1zqaq9aEcxpwMFriuWXZpSogq1PEx1LHjU/pCbYo5bB6hxeAPHcgs5Zk93muMpdi1DwFdNNxpGmwvkbuyeAI/vr+kWfEGHZdoAbKA44jiOIPOFm14CDFWFKr589xD9FnxsDFbV5jUVltiqPEeg4mPGZ3kzUDIvM7n0h6kYKUHNlBbmdY0vhMHlFL+qrPuI/C0ntjOQ5SxavEws4ks81ZhMpSQdajcHlSK++CgeUfsjA6FquKjrvE7KKE8ljuOWA0ZDJd+Tpejr71EFruxq0s1yn3i0WrBNncU7sD+/OAc7szkHeUh6afSEQiP5XUf/qbVGuWxFm7+0RDuSIZLJfX2oqkvxE8OnHyA5xkbsplE/DQeTV+sNGDcGSrEJhUVd6CvJRwHqfpA2xE9TwyT7EGyez2x5jMnyxNmMatUnLXpXXqY3W/CtnmSnlBSgdctVOw8gdIaDZo/DZo1xeD5J7kKvq5rXd5VAzTZVT3bAE08iPwn5Q/4SwhMdZc62MQfiSQuy12Lni3lwhwtN2q4ysNKg+2sb6QVF/I7mHc+AYvW+4l1MsmvInQ/tGC7tBrvU1hteXWB73WMxI/Eanrxgd6My6EJQ6qe4NnNGC1NpDAbsjwn3NUQkcewx1MisRHtMkTJiAnc0HUkRtvvBsqYgBZ1dfErqdQRsabekGLThckqy0BVgw9INrd9RrDaI6qBJ2W3OwlZ87XuttSaZLl2IOhGxHA12gzhi/Wu61q7ay5iZX14g1/XeK7emFEm6kCo2MArX2eJMUqwBBhlPGjAruNV331JnoHlOGB4cR1G8ftttQUVYgAbljQe5hLsvZy8o/dvTlrGi19nkycKTZxYcsxP/Ee4wvMTJeuIltJZJJzSkNC/BmHBeYHPiT5R43V/EEMNgwUkpAigACNcrDOUgilRHRoTBOzGCyfAvSOR2s6kKAeEfsenJ//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MX"/>
          </a:p>
        </p:txBody>
      </p:sp>
      <p:pic>
        <p:nvPicPr>
          <p:cNvPr id="21515" name="Picture 11" descr="C:\Users\Plus\Desktop\descarga.jpg"/>
          <p:cNvPicPr>
            <a:picLocks noChangeAspect="1" noChangeArrowheads="1"/>
          </p:cNvPicPr>
          <p:nvPr/>
        </p:nvPicPr>
        <p:blipFill>
          <a:blip r:embed="rId3"/>
          <a:srcRect/>
          <a:stretch>
            <a:fillRect/>
          </a:stretch>
        </p:blipFill>
        <p:spPr bwMode="auto">
          <a:xfrm>
            <a:off x="5857884" y="3071810"/>
            <a:ext cx="3000396" cy="3286148"/>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71462"/>
            <a:ext cx="8229600" cy="1143000"/>
          </a:xfrm>
        </p:spPr>
        <p:txBody>
          <a:bodyPr/>
          <a:lstStyle/>
          <a:p>
            <a:r>
              <a:rPr lang="es-MX" b="1" i="1" u="sng" dirty="0" smtClean="0"/>
              <a:t>JURGEN HABERMAS </a:t>
            </a:r>
            <a:r>
              <a:rPr lang="es-MX" dirty="0" smtClean="0"/>
              <a:t>MENCIONA:</a:t>
            </a:r>
            <a:endParaRPr lang="es-MX" dirty="0"/>
          </a:p>
        </p:txBody>
      </p:sp>
      <p:sp>
        <p:nvSpPr>
          <p:cNvPr id="3" name="2 Marcador de contenido"/>
          <p:cNvSpPr>
            <a:spLocks noGrp="1"/>
          </p:cNvSpPr>
          <p:nvPr>
            <p:ph idx="1"/>
          </p:nvPr>
        </p:nvSpPr>
        <p:spPr>
          <a:xfrm>
            <a:off x="457200" y="1071546"/>
            <a:ext cx="8229600" cy="5500726"/>
          </a:xfrm>
        </p:spPr>
        <p:txBody>
          <a:bodyPr>
            <a:normAutofit fontScale="77500" lnSpcReduction="20000"/>
          </a:bodyPr>
          <a:lstStyle/>
          <a:p>
            <a:pPr algn="just"/>
            <a:r>
              <a:rPr lang="es-MX" dirty="0" smtClean="0"/>
              <a:t>Desde fines del siglo se impone cada vez  con más fuerza la otra tendencia evolutiva que caracteriza al capitalismo tardío: la de la cuantificación de la técnica. Siempre se ha registrado en el capitalismo una presión institucional a elevar la productividad del trabajo por medio de la introducción de nuevas técnicas. Pero las innovaciones dependen de inventos esporádicos. Sin embargo esto ha variado en la medida en que el progreso científico y el progreso técnico han quedado asociados y se alimentan mutuamente.  Con la investigación industrial a gran escala, la ciencia, la técnica y la revaloración del capital confluyen en un único sistema. Mientras tanto esa investigación industrial ha quedado asociada además con la investigación nacida de los encargos del Estado, que fomentan ante todo el progreso técnico y científico en el ámbito de la producción de armamento y de ahí fluyen informaciones a los ámbitos de la producción civil de bienes.</a:t>
            </a:r>
            <a:endParaRPr lang="es-MX"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2" y="71414"/>
            <a:ext cx="9144032" cy="1143000"/>
          </a:xfrm>
        </p:spPr>
        <p:txBody>
          <a:bodyPr>
            <a:normAutofit/>
          </a:bodyPr>
          <a:lstStyle/>
          <a:p>
            <a:r>
              <a:rPr lang="es-MX" dirty="0" smtClean="0"/>
              <a:t>LA CIENCIA Y LA TECNOLOGIA</a:t>
            </a:r>
            <a:endParaRPr lang="es-MX" dirty="0"/>
          </a:p>
        </p:txBody>
      </p:sp>
      <p:sp>
        <p:nvSpPr>
          <p:cNvPr id="4" name="3 Elipse"/>
          <p:cNvSpPr/>
          <p:nvPr/>
        </p:nvSpPr>
        <p:spPr>
          <a:xfrm>
            <a:off x="357158" y="1785926"/>
            <a:ext cx="3286148" cy="1571636"/>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s-MX" sz="4000" b="1" dirty="0" smtClean="0"/>
              <a:t>CIENCIA</a:t>
            </a:r>
            <a:endParaRPr lang="es-MX" sz="4000" b="1" dirty="0"/>
          </a:p>
        </p:txBody>
      </p:sp>
      <p:sp>
        <p:nvSpPr>
          <p:cNvPr id="5" name="4 Elipse"/>
          <p:cNvSpPr/>
          <p:nvPr/>
        </p:nvSpPr>
        <p:spPr>
          <a:xfrm>
            <a:off x="5357818" y="1785926"/>
            <a:ext cx="3286148" cy="1571636"/>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s-MX" sz="2500" b="1" dirty="0" smtClean="0"/>
              <a:t>PROCESOS DE BÚSQUEDA</a:t>
            </a:r>
            <a:endParaRPr lang="es-MX" sz="2300" b="1" dirty="0"/>
          </a:p>
        </p:txBody>
      </p:sp>
      <p:sp>
        <p:nvSpPr>
          <p:cNvPr id="8" name="7 Flecha derecha"/>
          <p:cNvSpPr/>
          <p:nvPr/>
        </p:nvSpPr>
        <p:spPr>
          <a:xfrm>
            <a:off x="3857620" y="2214554"/>
            <a:ext cx="1357322" cy="71438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dirty="0"/>
          </a:p>
        </p:txBody>
      </p:sp>
      <p:sp>
        <p:nvSpPr>
          <p:cNvPr id="11" name="10 Elipse"/>
          <p:cNvSpPr/>
          <p:nvPr/>
        </p:nvSpPr>
        <p:spPr>
          <a:xfrm>
            <a:off x="357158" y="3786190"/>
            <a:ext cx="3286148" cy="1571636"/>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s-MX" sz="3000" b="1" dirty="0" smtClean="0"/>
              <a:t>TECNOLOGÍA</a:t>
            </a:r>
            <a:endParaRPr lang="es-MX" sz="3000" b="1" dirty="0"/>
          </a:p>
        </p:txBody>
      </p:sp>
      <p:sp>
        <p:nvSpPr>
          <p:cNvPr id="12" name="11 Flecha derecha"/>
          <p:cNvSpPr/>
          <p:nvPr/>
        </p:nvSpPr>
        <p:spPr>
          <a:xfrm>
            <a:off x="3857620" y="4214818"/>
            <a:ext cx="1357322" cy="71438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dirty="0"/>
          </a:p>
        </p:txBody>
      </p:sp>
      <p:sp>
        <p:nvSpPr>
          <p:cNvPr id="13" name="12 Elipse"/>
          <p:cNvSpPr/>
          <p:nvPr/>
        </p:nvSpPr>
        <p:spPr>
          <a:xfrm>
            <a:off x="5357818" y="3786190"/>
            <a:ext cx="3286148" cy="1571636"/>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s-MX" sz="2600" b="1" dirty="0" smtClean="0"/>
              <a:t>SENTIDO </a:t>
            </a:r>
          </a:p>
          <a:p>
            <a:pPr algn="ctr"/>
            <a:r>
              <a:rPr lang="es-MX" sz="2600" b="1" dirty="0" smtClean="0"/>
              <a:t>PRÁCTICO</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85720" y="357166"/>
            <a:ext cx="8501122" cy="6143668"/>
          </a:xfrm>
        </p:spPr>
        <p:txBody>
          <a:bodyPr>
            <a:normAutofit fontScale="92500" lnSpcReduction="20000"/>
          </a:bodyPr>
          <a:lstStyle/>
          <a:p>
            <a:pPr algn="just"/>
            <a:r>
              <a:rPr lang="es-MX" dirty="0" smtClean="0"/>
              <a:t>Es tarea del Estado mexicano apoyar la investigación científica y tecnológica con el objetivo de que nuestro país tenga innovaciones en los campos productivos y los servicios principales.</a:t>
            </a:r>
          </a:p>
          <a:p>
            <a:pPr algn="just"/>
            <a:endParaRPr lang="es-MX" dirty="0" smtClean="0"/>
          </a:p>
          <a:p>
            <a:r>
              <a:rPr lang="es-MX" dirty="0" smtClean="0"/>
              <a:t>El bachillerato es el nivel  en donde se debe de enseñar a los jóvenes  a construir un objeto de conocimiento científico y tecnológico para que indaguen y tengan soluciones a numerosos problemas prácticos de la vida diaria de millones de personas. Las innovaciones pueden ser desde aquellas pequeñas, inmediatas  y que se limitan al </a:t>
            </a:r>
            <a:r>
              <a:rPr lang="es-MX" dirty="0"/>
              <a:t>á</a:t>
            </a:r>
            <a:r>
              <a:rPr lang="es-MX" dirty="0" smtClean="0"/>
              <a:t>mbito de la casa, hasta innovaciones tecnológicas de amplio alcance. PERO EN UNO COMO EN OTRO SE REQUIERE DEDICACIÓN, RESPONSABILIDAD Y TRABAJO DIARIO.</a:t>
            </a:r>
            <a:endParaRPr lang="es-MX"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046177"/>
            <a:ext cx="8229600" cy="4525963"/>
          </a:xfrm>
        </p:spPr>
        <p:txBody>
          <a:bodyPr/>
          <a:lstStyle/>
          <a:p>
            <a:r>
              <a:rPr lang="es-MX" dirty="0" smtClean="0"/>
              <a:t>BIBLIOGRAFÍA:</a:t>
            </a:r>
          </a:p>
          <a:p>
            <a:pPr>
              <a:buNone/>
            </a:pPr>
            <a:r>
              <a:rPr lang="es-MX" dirty="0" smtClean="0"/>
              <a:t>     *Libro: ÉTICA Y VALORES 2</a:t>
            </a:r>
          </a:p>
          <a:p>
            <a:pPr>
              <a:buNone/>
            </a:pPr>
            <a:r>
              <a:rPr lang="es-MX" dirty="0"/>
              <a:t> </a:t>
            </a:r>
            <a:r>
              <a:rPr lang="es-MX" dirty="0" smtClean="0"/>
              <a:t>            Autores:  Juan Manuel Piña Osorio.</a:t>
            </a:r>
          </a:p>
          <a:p>
            <a:pPr>
              <a:buNone/>
            </a:pPr>
            <a:r>
              <a:rPr lang="es-MX" dirty="0"/>
              <a:t> </a:t>
            </a:r>
            <a:r>
              <a:rPr lang="es-MX" dirty="0" smtClean="0"/>
              <a:t>                             María Eugenia Chávez Arellano.</a:t>
            </a:r>
          </a:p>
          <a:p>
            <a:pPr>
              <a:buNone/>
            </a:pPr>
            <a:r>
              <a:rPr lang="es-MX" dirty="0" smtClean="0"/>
              <a:t>             Editorial:  Grupo editorial PATRIA.</a:t>
            </a:r>
          </a:p>
          <a:p>
            <a:r>
              <a:rPr lang="es-MX" dirty="0"/>
              <a:t> </a:t>
            </a:r>
            <a:r>
              <a:rPr lang="es-MX" dirty="0" err="1" smtClean="0"/>
              <a:t>www</a:t>
            </a:r>
            <a:r>
              <a:rPr lang="es-MX" dirty="0" smtClean="0"/>
              <a:t>. rae. es</a:t>
            </a:r>
            <a:endParaRPr lang="es-MX"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pulento">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232</TotalTime>
  <Words>994</Words>
  <Application>Microsoft Office PowerPoint</Application>
  <PresentationFormat>Presentación en pantalla (4:3)</PresentationFormat>
  <Paragraphs>156</Paragraphs>
  <Slides>15</Slides>
  <Notes>0</Notes>
  <HiddenSlides>0</HiddenSlides>
  <MMClips>0</MMClips>
  <ScaleCrop>false</ScaleCrop>
  <HeadingPairs>
    <vt:vector size="4" baseType="variant">
      <vt:variant>
        <vt:lpstr>Tema</vt:lpstr>
      </vt:variant>
      <vt:variant>
        <vt:i4>1</vt:i4>
      </vt:variant>
      <vt:variant>
        <vt:lpstr>Títulos de diapositiva</vt:lpstr>
      </vt:variant>
      <vt:variant>
        <vt:i4>15</vt:i4>
      </vt:variant>
    </vt:vector>
  </HeadingPairs>
  <TitlesOfParts>
    <vt:vector size="16" baseType="lpstr">
      <vt:lpstr>Tema de Office</vt:lpstr>
      <vt:lpstr>Presentación de PowerPoint</vt:lpstr>
      <vt:lpstr>Presentación de PowerPoint</vt:lpstr>
      <vt:lpstr>Presentación de PowerPoint</vt:lpstr>
      <vt:lpstr>1.1.- Reconoce la relación entre la ética y la ciencia como elementos inseparables para el bienestar de todos los seres que habitamos el planeta.</vt:lpstr>
      <vt:lpstr>CIENCIA</vt:lpstr>
      <vt:lpstr>Presentación de PowerPoint</vt:lpstr>
      <vt:lpstr>PROCESO DE LA CIENCIA</vt:lpstr>
      <vt:lpstr>Presentación de PowerPoint</vt:lpstr>
      <vt:lpstr>LAS FUENTES DE LOS ESPECIALISTAS Y LOS NO ESPECIALISTAS.</vt:lpstr>
      <vt:lpstr>Presentación de PowerPoint</vt:lpstr>
      <vt:lpstr>Presentación de PowerPoint</vt:lpstr>
      <vt:lpstr>JURGEN HABERMAS MENCIONA:</vt:lpstr>
      <vt:lpstr>LA CIENCIA Y LA TECNOLOGIA</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Plus</dc:creator>
  <cp:lastModifiedBy>Ordoñez</cp:lastModifiedBy>
  <cp:revision>18</cp:revision>
  <dcterms:created xsi:type="dcterms:W3CDTF">2014-01-21T00:33:13Z</dcterms:created>
  <dcterms:modified xsi:type="dcterms:W3CDTF">2015-07-07T22:07:18Z</dcterms:modified>
</cp:coreProperties>
</file>