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</p:sldMasterIdLst>
  <p:notesMasterIdLst>
    <p:notesMasterId r:id="rId25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x="13004800" cy="9753600"/>
  <p:notesSz cx="6858000" cy="9144000"/>
  <p:defaultTextStyle>
    <a:defPPr>
      <a:defRPr lang="es-ES"/>
    </a:defPPr>
    <a:lvl1pPr algn="ctr" defTabSz="584200" rtl="0" fontAlgn="base" hangingPunct="0">
      <a:spcBef>
        <a:spcPct val="0"/>
      </a:spcBef>
      <a:spcAft>
        <a:spcPct val="0"/>
      </a:spcAft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1pPr>
    <a:lvl2pPr marL="228600" algn="ctr" defTabSz="584200" rtl="0" fontAlgn="base" hangingPunct="0">
      <a:spcBef>
        <a:spcPct val="0"/>
      </a:spcBef>
      <a:spcAft>
        <a:spcPct val="0"/>
      </a:spcAft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2pPr>
    <a:lvl3pPr marL="457200" algn="ctr" defTabSz="584200" rtl="0" fontAlgn="base" hangingPunct="0">
      <a:spcBef>
        <a:spcPct val="0"/>
      </a:spcBef>
      <a:spcAft>
        <a:spcPct val="0"/>
      </a:spcAft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3pPr>
    <a:lvl4pPr marL="685800" algn="ctr" defTabSz="584200" rtl="0" fontAlgn="base" hangingPunct="0">
      <a:spcBef>
        <a:spcPct val="0"/>
      </a:spcBef>
      <a:spcAft>
        <a:spcPct val="0"/>
      </a:spcAft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4pPr>
    <a:lvl5pPr marL="914400" algn="ctr" defTabSz="584200" rtl="0" fontAlgn="base" hangingPunct="0">
      <a:spcBef>
        <a:spcPct val="0"/>
      </a:spcBef>
      <a:spcAft>
        <a:spcPct val="0"/>
      </a:spcAft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5pPr>
    <a:lvl6pPr marL="2286000" algn="l" defTabSz="914400" rtl="0" eaLnBrk="1" latinLnBrk="0" hangingPunct="1"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6pPr>
    <a:lvl7pPr marL="2743200" algn="l" defTabSz="914400" rtl="0" eaLnBrk="1" latinLnBrk="0" hangingPunct="1"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7pPr>
    <a:lvl8pPr marL="3200400" algn="l" defTabSz="914400" rtl="0" eaLnBrk="1" latinLnBrk="0" hangingPunct="1"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8pPr>
    <a:lvl9pPr marL="3657600" algn="l" defTabSz="914400" rtl="0" eaLnBrk="1" latinLnBrk="0" hangingPunct="1">
      <a:defRPr sz="3600" kern="1200">
        <a:solidFill>
          <a:srgbClr val="606060"/>
        </a:solidFill>
        <a:latin typeface="Gill Sans" charset="0"/>
        <a:ea typeface="Gill Sans" charset="0"/>
        <a:cs typeface="Gill Sans" charset="0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434" y="-108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</p:sp>
      <p:sp>
        <p:nvSpPr>
          <p:cNvPr id="7170" name="Rectangle 2"/>
          <p:cNvSpPr>
            <a:spLocks noGrp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Avenir Roman" charset="0"/>
              </a:rPr>
              <a:t>Click to edit Master text styles</a:t>
            </a:r>
          </a:p>
          <a:p>
            <a:pPr lvl="1"/>
            <a:r>
              <a:rPr lang="es-ES" smtClean="0">
                <a:sym typeface="Avenir Roman" charset="0"/>
              </a:rPr>
              <a:t>Second level</a:t>
            </a:r>
          </a:p>
          <a:p>
            <a:pPr lvl="2"/>
            <a:r>
              <a:rPr lang="es-ES" smtClean="0">
                <a:sym typeface="Avenir Roman" charset="0"/>
              </a:rPr>
              <a:t>Third level</a:t>
            </a:r>
          </a:p>
          <a:p>
            <a:pPr lvl="3"/>
            <a:r>
              <a:rPr lang="es-ES" smtClean="0">
                <a:sym typeface="Avenir Roman" charset="0"/>
              </a:rPr>
              <a:t>Fourth level</a:t>
            </a:r>
          </a:p>
          <a:p>
            <a:pPr lvl="4"/>
            <a:r>
              <a:rPr lang="es-ES" smtClean="0">
                <a:sym typeface="Avenir Roman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08798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1pPr>
    <a:lvl2pPr marL="228600" algn="l" defTabSz="457200" rtl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2pPr>
    <a:lvl3pPr marL="457200" algn="l" defTabSz="457200" rtl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3pPr>
    <a:lvl4pPr marL="685800" algn="l" defTabSz="457200" rtl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4pPr>
    <a:lvl5pPr marL="914400" algn="l" defTabSz="457200" rtl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781800" y="2971800"/>
            <a:ext cx="2787650" cy="5524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721850" y="2971800"/>
            <a:ext cx="2787650" cy="5524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509125" y="596900"/>
            <a:ext cx="3000375" cy="7899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8000" y="596900"/>
            <a:ext cx="8848725" cy="7899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499600" y="596900"/>
            <a:ext cx="2997200" cy="8115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8000" y="596900"/>
            <a:ext cx="8839200" cy="81153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8000" y="8267700"/>
            <a:ext cx="5918200" cy="83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78600" y="8267700"/>
            <a:ext cx="5918200" cy="83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499600" y="7099300"/>
            <a:ext cx="2997200" cy="2006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8000" y="7099300"/>
            <a:ext cx="8839200" cy="2006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8000" y="5562600"/>
            <a:ext cx="5918200" cy="82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78600" y="5562600"/>
            <a:ext cx="5918200" cy="82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499600" y="3009900"/>
            <a:ext cx="2997200" cy="3378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8000" y="3009900"/>
            <a:ext cx="8839200" cy="3378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8000" y="3035300"/>
            <a:ext cx="5918200" cy="572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78600" y="3035300"/>
            <a:ext cx="5918200" cy="572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499600" y="596900"/>
            <a:ext cx="2997200" cy="81661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8000" y="596900"/>
            <a:ext cx="8839200" cy="81661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AutoShape 1"/>
          <p:cNvSpPr>
            <a:spLocks/>
          </p:cNvSpPr>
          <p:nvPr/>
        </p:nvSpPr>
        <p:spPr bwMode="auto">
          <a:xfrm>
            <a:off x="508000" y="25781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1026" name="AutoShape 2"/>
          <p:cNvSpPr>
            <a:spLocks/>
          </p:cNvSpPr>
          <p:nvPr/>
        </p:nvSpPr>
        <p:spPr bwMode="auto">
          <a:xfrm>
            <a:off x="508000" y="9244013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762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1027" name="AutoShape 3"/>
          <p:cNvSpPr>
            <a:spLocks/>
          </p:cNvSpPr>
          <p:nvPr/>
        </p:nvSpPr>
        <p:spPr bwMode="auto">
          <a:xfrm>
            <a:off x="508000" y="5080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1028" name="Rectangle 4"/>
          <p:cNvSpPr>
            <a:spLocks noGrp="1"/>
          </p:cNvSpPr>
          <p:nvPr>
            <p:ph type="title"/>
          </p:nvPr>
        </p:nvSpPr>
        <p:spPr bwMode="auto">
          <a:xfrm>
            <a:off x="508000" y="596900"/>
            <a:ext cx="11988800" cy="19050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 Light" charset="0"/>
              </a:rPr>
              <a:t>Click to edit Master title style</a:t>
            </a:r>
          </a:p>
        </p:txBody>
      </p:sp>
      <p:sp>
        <p:nvSpPr>
          <p:cNvPr id="1029" name="Rectangle 5"/>
          <p:cNvSpPr>
            <a:spLocks noGrp="1"/>
          </p:cNvSpPr>
          <p:nvPr>
            <p:ph type="body" idx="1"/>
          </p:nvPr>
        </p:nvSpPr>
        <p:spPr bwMode="auto">
          <a:xfrm>
            <a:off x="6781800" y="2971800"/>
            <a:ext cx="5727700" cy="55245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s-ES" smtClean="0">
                <a:sym typeface="Gill Sans" charset="0"/>
              </a:rPr>
              <a:t>Second level</a:t>
            </a:r>
          </a:p>
          <a:p>
            <a:pPr lvl="2"/>
            <a:r>
              <a:rPr lang="es-ES" smtClean="0">
                <a:sym typeface="Gill Sans" charset="0"/>
              </a:rPr>
              <a:t>Third level</a:t>
            </a:r>
          </a:p>
          <a:p>
            <a:pPr lvl="3"/>
            <a:r>
              <a:rPr lang="es-ES" smtClean="0">
                <a:sym typeface="Gill Sans" charset="0"/>
              </a:rPr>
              <a:t>Fourth level</a:t>
            </a:r>
          </a:p>
          <a:p>
            <a:pPr lvl="4"/>
            <a:r>
              <a:rPr lang="es-ES" smtClean="0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+mj-lt"/>
          <a:ea typeface="+mj-ea"/>
          <a:cs typeface="+mj-cs"/>
          <a:sym typeface="Gill Sans Light" charset="0"/>
        </a:defRPr>
      </a:lvl1pPr>
      <a:lvl2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2pPr>
      <a:lvl3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3pPr>
      <a:lvl4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4pPr>
      <a:lvl5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5pPr>
      <a:lvl6pPr marL="4572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6pPr>
      <a:lvl7pPr marL="9144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7pPr>
      <a:lvl8pPr marL="13716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8pPr>
      <a:lvl9pPr marL="18288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9pPr>
    </p:titleStyle>
    <p:bodyStyle>
      <a:lvl1pPr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1pPr>
      <a:lvl2pPr marL="228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2pPr>
      <a:lvl3pPr marL="457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3pPr>
      <a:lvl4pPr marL="685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4pPr>
      <a:lvl5pPr marL="9144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5pPr>
      <a:lvl6pPr marL="1371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6pPr>
      <a:lvl7pPr marL="1828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7pPr>
      <a:lvl8pPr marL="22860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8pPr>
      <a:lvl9pPr marL="2743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/>
          </p:cNvSpPr>
          <p:nvPr/>
        </p:nvSpPr>
        <p:spPr bwMode="auto">
          <a:xfrm>
            <a:off x="508000" y="2578100"/>
            <a:ext cx="11996738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2050" name="AutoShape 2"/>
          <p:cNvSpPr>
            <a:spLocks/>
          </p:cNvSpPr>
          <p:nvPr/>
        </p:nvSpPr>
        <p:spPr bwMode="auto">
          <a:xfrm>
            <a:off x="508000" y="9244013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762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2051" name="AutoShape 3"/>
          <p:cNvSpPr>
            <a:spLocks/>
          </p:cNvSpPr>
          <p:nvPr/>
        </p:nvSpPr>
        <p:spPr bwMode="auto">
          <a:xfrm>
            <a:off x="508000" y="5080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2052" name="Rectangle 4"/>
          <p:cNvSpPr>
            <a:spLocks noGrp="1"/>
          </p:cNvSpPr>
          <p:nvPr>
            <p:ph type="title"/>
          </p:nvPr>
        </p:nvSpPr>
        <p:spPr bwMode="auto">
          <a:xfrm>
            <a:off x="508000" y="596900"/>
            <a:ext cx="11988800" cy="19050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 Light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+mj-lt"/>
          <a:ea typeface="+mj-ea"/>
          <a:cs typeface="+mj-cs"/>
          <a:sym typeface="Gill Sans Light" charset="0"/>
        </a:defRPr>
      </a:lvl1pPr>
      <a:lvl2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2pPr>
      <a:lvl3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3pPr>
      <a:lvl4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4pPr>
      <a:lvl5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5pPr>
      <a:lvl6pPr marL="4572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6pPr>
      <a:lvl7pPr marL="9144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7pPr>
      <a:lvl8pPr marL="13716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8pPr>
      <a:lvl9pPr marL="18288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9pPr>
    </p:titleStyle>
    <p:bodyStyle>
      <a:lvl1pPr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1pPr>
      <a:lvl2pPr marL="228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2pPr>
      <a:lvl3pPr marL="457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3pPr>
      <a:lvl4pPr marL="685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4pPr>
      <a:lvl5pPr marL="9144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5pPr>
      <a:lvl6pPr marL="1371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6pPr>
      <a:lvl7pPr marL="1828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7pPr>
      <a:lvl8pPr marL="22860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8pPr>
      <a:lvl9pPr marL="2743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/>
          </p:cNvSpPr>
          <p:nvPr/>
        </p:nvSpPr>
        <p:spPr bwMode="auto">
          <a:xfrm>
            <a:off x="508000" y="9244013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762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3074" name="AutoShape 2"/>
          <p:cNvSpPr>
            <a:spLocks/>
          </p:cNvSpPr>
          <p:nvPr/>
        </p:nvSpPr>
        <p:spPr bwMode="auto">
          <a:xfrm>
            <a:off x="508000" y="5080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3075" name="Rectangle 3"/>
          <p:cNvSpPr>
            <a:spLocks noGrp="1"/>
          </p:cNvSpPr>
          <p:nvPr>
            <p:ph type="title"/>
          </p:nvPr>
        </p:nvSpPr>
        <p:spPr bwMode="auto">
          <a:xfrm>
            <a:off x="508000" y="7099300"/>
            <a:ext cx="11988800" cy="11176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 Light" charset="0"/>
              </a:rPr>
              <a:t>Click to edit Master title style</a:t>
            </a:r>
          </a:p>
        </p:txBody>
      </p:sp>
      <p:sp>
        <p:nvSpPr>
          <p:cNvPr id="3076" name="Rectangle 4"/>
          <p:cNvSpPr>
            <a:spLocks noGrp="1"/>
          </p:cNvSpPr>
          <p:nvPr>
            <p:ph type="body" idx="1"/>
          </p:nvPr>
        </p:nvSpPr>
        <p:spPr bwMode="auto">
          <a:xfrm>
            <a:off x="508000" y="8267700"/>
            <a:ext cx="11988800" cy="8382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s-ES" smtClean="0">
                <a:sym typeface="Gill Sans" charset="0"/>
              </a:rPr>
              <a:t>Second level</a:t>
            </a:r>
          </a:p>
          <a:p>
            <a:pPr lvl="2"/>
            <a:r>
              <a:rPr lang="es-ES" smtClean="0">
                <a:sym typeface="Gill Sans" charset="0"/>
              </a:rPr>
              <a:t>Third level</a:t>
            </a:r>
          </a:p>
          <a:p>
            <a:pPr lvl="3"/>
            <a:r>
              <a:rPr lang="es-ES" smtClean="0">
                <a:sym typeface="Gill Sans" charset="0"/>
              </a:rPr>
              <a:t>Fourth level</a:t>
            </a:r>
          </a:p>
          <a:p>
            <a:pPr lvl="4"/>
            <a:r>
              <a:rPr lang="es-ES" smtClean="0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+mj-lt"/>
          <a:ea typeface="+mj-ea"/>
          <a:cs typeface="+mj-cs"/>
          <a:sym typeface="Gill Sans Light" charset="0"/>
        </a:defRPr>
      </a:lvl1pPr>
      <a:lvl2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2pPr>
      <a:lvl3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3pPr>
      <a:lvl4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4pPr>
      <a:lvl5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5pPr>
      <a:lvl6pPr marL="4572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6pPr>
      <a:lvl7pPr marL="9144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7pPr>
      <a:lvl8pPr marL="13716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8pPr>
      <a:lvl9pPr marL="18288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9pPr>
    </p:titleStyle>
    <p:bodyStyle>
      <a:lvl1pPr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1pPr>
      <a:lvl2pPr marL="228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2pPr>
      <a:lvl3pPr marL="457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3pPr>
      <a:lvl4pPr marL="685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4pPr>
      <a:lvl5pPr marL="9144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5pPr>
      <a:lvl6pPr marL="1371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6pPr>
      <a:lvl7pPr marL="1828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7pPr>
      <a:lvl8pPr marL="22860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8pPr>
      <a:lvl9pPr marL="2743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AutoShape 1"/>
          <p:cNvSpPr>
            <a:spLocks/>
          </p:cNvSpPr>
          <p:nvPr/>
        </p:nvSpPr>
        <p:spPr bwMode="auto">
          <a:xfrm>
            <a:off x="508000" y="9244013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762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4098" name="AutoShape 2"/>
          <p:cNvSpPr>
            <a:spLocks/>
          </p:cNvSpPr>
          <p:nvPr/>
        </p:nvSpPr>
        <p:spPr bwMode="auto">
          <a:xfrm>
            <a:off x="508000" y="5080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4099" name="AutoShape 3"/>
          <p:cNvSpPr>
            <a:spLocks/>
          </p:cNvSpPr>
          <p:nvPr/>
        </p:nvSpPr>
        <p:spPr bwMode="auto">
          <a:xfrm>
            <a:off x="508000" y="51816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4100" name="Rectangle 4"/>
          <p:cNvSpPr>
            <a:spLocks noGrp="1"/>
          </p:cNvSpPr>
          <p:nvPr>
            <p:ph type="title"/>
          </p:nvPr>
        </p:nvSpPr>
        <p:spPr bwMode="auto">
          <a:xfrm>
            <a:off x="508000" y="3009900"/>
            <a:ext cx="11988800" cy="20320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 Light" charset="0"/>
              </a:rPr>
              <a:t>Click to edit Master title style</a:t>
            </a:r>
          </a:p>
        </p:txBody>
      </p:sp>
      <p:sp>
        <p:nvSpPr>
          <p:cNvPr id="4101" name="Rectangle 5"/>
          <p:cNvSpPr>
            <a:spLocks noGrp="1"/>
          </p:cNvSpPr>
          <p:nvPr>
            <p:ph type="body" idx="1"/>
          </p:nvPr>
        </p:nvSpPr>
        <p:spPr bwMode="auto">
          <a:xfrm>
            <a:off x="508000" y="5562600"/>
            <a:ext cx="11988800" cy="8255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s-ES" smtClean="0">
                <a:sym typeface="Gill Sans" charset="0"/>
              </a:rPr>
              <a:t>Second level</a:t>
            </a:r>
          </a:p>
          <a:p>
            <a:pPr lvl="2"/>
            <a:r>
              <a:rPr lang="es-ES" smtClean="0">
                <a:sym typeface="Gill Sans" charset="0"/>
              </a:rPr>
              <a:t>Third level</a:t>
            </a:r>
          </a:p>
          <a:p>
            <a:pPr lvl="3"/>
            <a:r>
              <a:rPr lang="es-ES" smtClean="0">
                <a:sym typeface="Gill Sans" charset="0"/>
              </a:rPr>
              <a:t>Fourth level</a:t>
            </a:r>
          </a:p>
          <a:p>
            <a:pPr lvl="4"/>
            <a:r>
              <a:rPr lang="es-ES" smtClean="0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+mj-lt"/>
          <a:ea typeface="+mj-ea"/>
          <a:cs typeface="+mj-cs"/>
          <a:sym typeface="Gill Sans Light" charset="0"/>
        </a:defRPr>
      </a:lvl1pPr>
      <a:lvl2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2pPr>
      <a:lvl3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3pPr>
      <a:lvl4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4pPr>
      <a:lvl5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5pPr>
      <a:lvl6pPr marL="4572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6pPr>
      <a:lvl7pPr marL="9144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7pPr>
      <a:lvl8pPr marL="13716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8pPr>
      <a:lvl9pPr marL="18288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9pPr>
    </p:titleStyle>
    <p:bodyStyle>
      <a:lvl1pPr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1pPr>
      <a:lvl2pPr marL="228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2pPr>
      <a:lvl3pPr marL="457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3pPr>
      <a:lvl4pPr marL="685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4pPr>
      <a:lvl5pPr marL="9144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5pPr>
      <a:lvl6pPr marL="1371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6pPr>
      <a:lvl7pPr marL="1828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7pPr>
      <a:lvl8pPr marL="22860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8pPr>
      <a:lvl9pPr marL="2743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/>
          </p:cNvSpPr>
          <p:nvPr/>
        </p:nvSpPr>
        <p:spPr bwMode="auto">
          <a:xfrm>
            <a:off x="508000" y="9244013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762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5122" name="AutoShape 2"/>
          <p:cNvSpPr>
            <a:spLocks/>
          </p:cNvSpPr>
          <p:nvPr/>
        </p:nvSpPr>
        <p:spPr bwMode="auto">
          <a:xfrm>
            <a:off x="508000" y="5080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+mj-lt"/>
          <a:ea typeface="+mj-ea"/>
          <a:cs typeface="+mj-cs"/>
          <a:sym typeface="Gill Sans Light" charset="0"/>
        </a:defRPr>
      </a:lvl1pPr>
      <a:lvl2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2pPr>
      <a:lvl3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3pPr>
      <a:lvl4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4pPr>
      <a:lvl5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5pPr>
      <a:lvl6pPr marL="4572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6pPr>
      <a:lvl7pPr marL="9144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7pPr>
      <a:lvl8pPr marL="13716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8pPr>
      <a:lvl9pPr marL="18288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9pPr>
    </p:titleStyle>
    <p:bodyStyle>
      <a:lvl1pPr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1pPr>
      <a:lvl2pPr marL="228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2pPr>
      <a:lvl3pPr marL="457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3pPr>
      <a:lvl4pPr marL="685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4pPr>
      <a:lvl5pPr marL="9144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5pPr>
      <a:lvl6pPr marL="1371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6pPr>
      <a:lvl7pPr marL="1828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7pPr>
      <a:lvl8pPr marL="22860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8pPr>
      <a:lvl9pPr marL="2743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508000" y="25781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6146" name="AutoShape 2"/>
          <p:cNvSpPr>
            <a:spLocks/>
          </p:cNvSpPr>
          <p:nvPr/>
        </p:nvSpPr>
        <p:spPr bwMode="auto">
          <a:xfrm>
            <a:off x="508000" y="9244013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762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6147" name="AutoShape 3"/>
          <p:cNvSpPr>
            <a:spLocks/>
          </p:cNvSpPr>
          <p:nvPr/>
        </p:nvSpPr>
        <p:spPr bwMode="auto">
          <a:xfrm>
            <a:off x="508000" y="508000"/>
            <a:ext cx="11988800" cy="0"/>
          </a:xfrm>
          <a:custGeom>
            <a:avLst/>
            <a:gdLst>
              <a:gd name="T0" fmla="*/ 10800 w 21600"/>
              <a:gd name="T1" fmla="*/ 10800 w 21600"/>
              <a:gd name="T2" fmla="*/ 10800 w 21600"/>
              <a:gd name="T3" fmla="*/ 10800 w 21600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1600">
                <a:moveTo>
                  <a:pt x="0" y="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444444">
                <a:alpha val="29999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l" defTabSz="457200"/>
            <a:endParaRPr lang="es-ES" sz="120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6148" name="Rectangle 4"/>
          <p:cNvSpPr>
            <a:spLocks noGrp="1"/>
          </p:cNvSpPr>
          <p:nvPr>
            <p:ph type="title"/>
          </p:nvPr>
        </p:nvSpPr>
        <p:spPr bwMode="auto">
          <a:xfrm>
            <a:off x="508000" y="596900"/>
            <a:ext cx="11988800" cy="19050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 Light" charset="0"/>
              </a:rPr>
              <a:t>Click to edit Master title style</a:t>
            </a:r>
          </a:p>
        </p:txBody>
      </p:sp>
      <p:sp>
        <p:nvSpPr>
          <p:cNvPr id="6149" name="Rectangle 5"/>
          <p:cNvSpPr>
            <a:spLocks noGrp="1"/>
          </p:cNvSpPr>
          <p:nvPr>
            <p:ph type="body" idx="1"/>
          </p:nvPr>
        </p:nvSpPr>
        <p:spPr bwMode="auto">
          <a:xfrm>
            <a:off x="508000" y="3035300"/>
            <a:ext cx="11988800" cy="57277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s-ES" smtClean="0">
                <a:sym typeface="Gill Sans" charset="0"/>
              </a:rPr>
              <a:t>Second level</a:t>
            </a:r>
          </a:p>
          <a:p>
            <a:pPr lvl="2"/>
            <a:r>
              <a:rPr lang="es-ES" smtClean="0">
                <a:sym typeface="Gill Sans" charset="0"/>
              </a:rPr>
              <a:t>Third level</a:t>
            </a:r>
          </a:p>
          <a:p>
            <a:pPr lvl="3"/>
            <a:r>
              <a:rPr lang="es-ES" smtClean="0">
                <a:sym typeface="Gill Sans" charset="0"/>
              </a:rPr>
              <a:t>Fourth level</a:t>
            </a:r>
          </a:p>
          <a:p>
            <a:pPr lvl="4"/>
            <a:r>
              <a:rPr lang="es-ES" smtClean="0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+mj-lt"/>
          <a:ea typeface="+mj-ea"/>
          <a:cs typeface="+mj-cs"/>
          <a:sym typeface="Gill Sans Light" charset="0"/>
        </a:defRPr>
      </a:lvl1pPr>
      <a:lvl2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2pPr>
      <a:lvl3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3pPr>
      <a:lvl4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4pPr>
      <a:lvl5pPr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5pPr>
      <a:lvl6pPr marL="4572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6pPr>
      <a:lvl7pPr marL="9144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7pPr>
      <a:lvl8pPr marL="13716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8pPr>
      <a:lvl9pPr marL="1828800" algn="l" defTabSz="584200" rtl="0" fontAlgn="base" hangingPunct="0">
        <a:lnSpc>
          <a:spcPct val="90000"/>
        </a:lnSpc>
        <a:spcBef>
          <a:spcPct val="0"/>
        </a:spcBef>
        <a:spcAft>
          <a:spcPct val="0"/>
        </a:spcAft>
        <a:defRPr sz="6400">
          <a:solidFill>
            <a:srgbClr val="606060"/>
          </a:solidFill>
          <a:latin typeface="Gill Sans Light" charset="0"/>
          <a:ea typeface="Gill Sans Light" charset="0"/>
          <a:cs typeface="Gill Sans Light" charset="0"/>
          <a:sym typeface="Gill Sans Light" charset="0"/>
        </a:defRPr>
      </a:lvl9pPr>
    </p:titleStyle>
    <p:bodyStyle>
      <a:lvl1pPr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1pPr>
      <a:lvl2pPr marL="228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2pPr>
      <a:lvl3pPr marL="457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3pPr>
      <a:lvl4pPr marL="685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4pPr>
      <a:lvl5pPr marL="9144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5pPr>
      <a:lvl6pPr marL="13716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6pPr>
      <a:lvl7pPr marL="18288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7pPr>
      <a:lvl8pPr marL="22860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8pPr>
      <a:lvl9pPr marL="2743200" algn="l" defTabSz="584200" rtl="0" fontAlgn="base" hangingPunct="0">
        <a:spcBef>
          <a:spcPts val="4200"/>
        </a:spcBef>
        <a:spcAft>
          <a:spcPct val="0"/>
        </a:spcAft>
        <a:defRPr sz="3400">
          <a:solidFill>
            <a:srgbClr val="606060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jpe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3009900"/>
            <a:ext cx="11987213" cy="2032000"/>
          </a:xfrm>
        </p:spPr>
        <p:txBody>
          <a:bodyPr/>
          <a:lstStyle/>
          <a:p>
            <a:r>
              <a:rPr lang="es-ES"/>
              <a:t>BLOQUE 2.- CONTAMINACIÓN DEL AIRE, AGUA Y SUELO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8000" y="5562600"/>
            <a:ext cx="11987213" cy="1585913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s-ES" sz="2400" dirty="0"/>
              <a:t>Origen de la contaminación del aire</a:t>
            </a:r>
          </a:p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lang="es-ES" sz="2400" b="1" dirty="0" smtClean="0"/>
              <a:t>Docente</a:t>
            </a:r>
            <a:r>
              <a:rPr lang="es-ES" sz="2400" b="1" dirty="0"/>
              <a:t>: I.Q. Anahí Campos López</a:t>
            </a:r>
            <a:endParaRPr lang="es-ES" b="1" dirty="0"/>
          </a:p>
        </p:txBody>
      </p:sp>
      <p:pic>
        <p:nvPicPr>
          <p:cNvPr id="8195" name="Picture 3" descr="IMG_0125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0312" y="1132384"/>
            <a:ext cx="1539354" cy="1539354"/>
          </a:xfrm>
          <a:prstGeom prst="rect">
            <a:avLst/>
          </a:prstGeom>
          <a:noFill/>
          <a:ln w="25400" cap="flat" cmpd="sng">
            <a:solidFill>
              <a:srgbClr val="F3F7F5"/>
            </a:solidFill>
            <a:prstDash val="solid"/>
            <a:miter lim="0"/>
            <a:headEnd type="none" w="med" len="med"/>
            <a:tailEnd type="none" w="med" len="med"/>
          </a:ln>
          <a:effectLst>
            <a:outerShdw dist="25400" dir="3599997" algn="ctr" rotWithShape="0">
              <a:srgbClr val="000000">
                <a:alpha val="70000"/>
              </a:srgbClr>
            </a:outerShdw>
          </a:effectLst>
        </p:spPr>
      </p:pic>
      <p:sp>
        <p:nvSpPr>
          <p:cNvPr id="8196" name="AutoShape 4"/>
          <p:cNvSpPr>
            <a:spLocks/>
          </p:cNvSpPr>
          <p:nvPr/>
        </p:nvSpPr>
        <p:spPr bwMode="auto">
          <a:xfrm>
            <a:off x="9163050" y="6745288"/>
            <a:ext cx="3143250" cy="901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50800" tIns="50800" rIns="50800" bIns="50800" anchor="ctr"/>
          <a:lstStyle/>
          <a:p>
            <a:pPr algn="l"/>
            <a:r>
              <a:rPr lang="es-ES" sz="1900" dirty="0"/>
              <a:t>Multiversidad Latinoamericana</a:t>
            </a:r>
          </a:p>
          <a:p>
            <a:pPr algn="l"/>
            <a:r>
              <a:rPr lang="es-ES" sz="1900" dirty="0"/>
              <a:t>Unidad </a:t>
            </a:r>
            <a:r>
              <a:rPr lang="es-ES" sz="1900" dirty="0" smtClean="0"/>
              <a:t>Mexicali Centro</a:t>
            </a:r>
            <a:endParaRPr lang="es-ES" sz="1900" dirty="0"/>
          </a:p>
          <a:p>
            <a:pPr algn="l"/>
            <a:r>
              <a:rPr lang="es-ES" sz="1900" dirty="0"/>
              <a:t>Química 2</a:t>
            </a:r>
            <a:endParaRPr lang="es-ES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/>
              <a:t>INTRODUCCIÓN</a:t>
            </a:r>
          </a:p>
        </p:txBody>
      </p:sp>
      <p:sp>
        <p:nvSpPr>
          <p:cNvPr id="9218" name="AutoShape 2"/>
          <p:cNvSpPr>
            <a:spLocks/>
          </p:cNvSpPr>
          <p:nvPr/>
        </p:nvSpPr>
        <p:spPr bwMode="auto">
          <a:xfrm>
            <a:off x="354013" y="3009900"/>
            <a:ext cx="12295187" cy="54356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50800" tIns="50800" rIns="50800" bIns="50800" anchor="ctr"/>
          <a:lstStyle/>
          <a:p>
            <a:pPr algn="just"/>
            <a:r>
              <a:rPr lang="es-ES" sz="2400">
                <a:solidFill>
                  <a:srgbClr val="AC3B30"/>
                </a:solidFill>
              </a:rPr>
              <a:t>El agua es sin duda uno de los recursos más importantes sin el cual no habría vida. Más de la mitad del cuerpo está formado por agua y tres cuartas partes del planeta corresponden a recursos de agua.</a:t>
            </a:r>
          </a:p>
          <a:p>
            <a:pPr algn="just"/>
            <a:endParaRPr lang="es-ES" sz="2400">
              <a:solidFill>
                <a:srgbClr val="AC3B30"/>
              </a:solidFill>
            </a:endParaRPr>
          </a:p>
          <a:p>
            <a:pPr algn="just"/>
            <a:r>
              <a:rPr lang="es-ES" sz="2400">
                <a:solidFill>
                  <a:srgbClr val="AC3B30"/>
                </a:solidFill>
              </a:rPr>
              <a:t>El aire es otro recurso sin el cual no habría vida. El aire es una mezcla de gases que contiene el oxígeno, elemento necesario para respirar. Sin embargo, a pesar de ser tan importante, el aire también ha sufrido las consecuencias de la contaminación. Se contamina de muchas formas, pero las principales provienen de las chimeneas de las fábricas y de los escapes de los vehículos.</a:t>
            </a:r>
          </a:p>
          <a:p>
            <a:pPr algn="just"/>
            <a:endParaRPr lang="es-ES" sz="2400">
              <a:solidFill>
                <a:srgbClr val="AC3B30"/>
              </a:solidFill>
            </a:endParaRPr>
          </a:p>
          <a:p>
            <a:pPr algn="just"/>
            <a:r>
              <a:rPr lang="es-ES" sz="2400">
                <a:solidFill>
                  <a:srgbClr val="AC3B30"/>
                </a:solidFill>
              </a:rPr>
              <a:t>El lugar donde crecen las plantas, habitan los animales y donde está construida la ciudad, es el suelo. También el suelo se ha contaminado como resultado de las actividades agrícolas y ganaderas, la deforestación, los incendios y la creación de toda clase de industrias que depositan sus residuos y basura en él. Al suelo llegan contaminantes provenientes del aire y del agua; los del aire caen al suelo cuando la lluvia los arrastra hacia abajo, y los del agua se van depositando cuando ésta se filtra en sus capas.</a:t>
            </a:r>
            <a:endParaRPr lang="es-ES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1" name="Group 1"/>
          <p:cNvGrpSpPr>
            <a:grpSpLocks/>
          </p:cNvGrpSpPr>
          <p:nvPr/>
        </p:nvGrpSpPr>
        <p:grpSpPr bwMode="auto">
          <a:xfrm>
            <a:off x="495300" y="1092200"/>
            <a:ext cx="12014200" cy="6007100"/>
            <a:chOff x="-127000" y="-88900"/>
            <a:chExt cx="12014200" cy="6007100"/>
          </a:xfrm>
        </p:grpSpPr>
        <p:pic>
          <p:nvPicPr>
            <p:cNvPr id="10242" name="Picture 2" descr="IMG_0196.jpg"/>
            <p:cNvPicPr>
              <a:picLocks noChangeAspect="1"/>
            </p:cNvPicPr>
            <p:nvPr/>
          </p:nvPicPr>
          <p:blipFill>
            <a:blip r:embed="rId2" cstate="print"/>
            <a:srcRect t="11382" b="11382"/>
            <a:stretch>
              <a:fillRect/>
            </a:stretch>
          </p:blipFill>
          <p:spPr bwMode="auto">
            <a:xfrm>
              <a:off x="0" y="0"/>
              <a:ext cx="11760200" cy="567690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0243" name="Picture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27000" y="-88900"/>
              <a:ext cx="12014200" cy="6007100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508000" y="7099300"/>
            <a:ext cx="11987213" cy="1117600"/>
          </a:xfrm>
        </p:spPr>
        <p:txBody>
          <a:bodyPr/>
          <a:lstStyle/>
          <a:p>
            <a:r>
              <a:rPr lang="es-ES"/>
              <a:t>QUÉ ES EL AIRE?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08000" y="8267700"/>
            <a:ext cx="11987213" cy="83820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s-ES" sz="2400"/>
              <a:t>Mezcla de varios elementos que rodean la Tierra formando la atmósfera </a:t>
            </a:r>
            <a:r>
              <a:rPr lang="es-ES" sz="1800"/>
              <a:t>(griego </a:t>
            </a:r>
            <a:r>
              <a:rPr lang="es-ES" sz="1800" i="1"/>
              <a:t>atmos</a:t>
            </a:r>
            <a:r>
              <a:rPr lang="es-ES" sz="1800"/>
              <a:t> aire y </a:t>
            </a:r>
            <a:r>
              <a:rPr lang="es-ES" sz="1800" i="1"/>
              <a:t>sfaira</a:t>
            </a:r>
            <a:r>
              <a:rPr lang="es-ES" sz="1800"/>
              <a:t> esfera) </a:t>
            </a:r>
            <a:endParaRPr lang="es-ES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 dirty="0"/>
              <a:t>PROPIEDADES FÍSICAS</a:t>
            </a:r>
            <a:br>
              <a:rPr lang="es-ES" dirty="0"/>
            </a:br>
            <a:r>
              <a:rPr lang="es-ES" dirty="0"/>
              <a:t>PROPIEDADES QUÍMICAS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Es </a:t>
            </a:r>
            <a:r>
              <a:rPr lang="es-MX" dirty="0"/>
              <a:t>de menor densidad que el agua</a:t>
            </a:r>
          </a:p>
          <a:p>
            <a:r>
              <a:rPr lang="es-MX" dirty="0"/>
              <a:t>Tiene volumen definido</a:t>
            </a:r>
          </a:p>
          <a:p>
            <a:r>
              <a:rPr lang="es-MX" dirty="0"/>
              <a:t>No se presenta en  vacío</a:t>
            </a:r>
          </a:p>
          <a:p>
            <a:r>
              <a:rPr lang="es-MX" dirty="0"/>
              <a:t>Es incoloro, inodoro e insípido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IMG_019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10920413" cy="97536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  <p:sp>
        <p:nvSpPr>
          <p:cNvPr id="12290" name="AutoShape 2"/>
          <p:cNvSpPr>
            <a:spLocks/>
          </p:cNvSpPr>
          <p:nvPr/>
        </p:nvSpPr>
        <p:spPr bwMode="auto">
          <a:xfrm>
            <a:off x="10782300" y="65088"/>
            <a:ext cx="2403475" cy="15240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50800" tIns="50800" rIns="50800" bIns="50800" anchor="ctr"/>
          <a:lstStyle/>
          <a:p>
            <a:r>
              <a:rPr lang="es-ES" sz="2400" b="1">
                <a:solidFill>
                  <a:srgbClr val="AC3B30"/>
                </a:solidFill>
              </a:rPr>
              <a:t>Formada por una capa de He y otra de </a:t>
            </a:r>
          </a:p>
          <a:p>
            <a:r>
              <a:rPr lang="es-ES" sz="2400" b="1">
                <a:solidFill>
                  <a:srgbClr val="AC3B30"/>
                </a:solidFill>
              </a:rPr>
              <a:t>H</a:t>
            </a:r>
            <a:endParaRPr lang="es-ES"/>
          </a:p>
        </p:txBody>
      </p:sp>
      <p:sp>
        <p:nvSpPr>
          <p:cNvPr id="12291" name="AutoShape 3"/>
          <p:cNvSpPr>
            <a:spLocks/>
          </p:cNvSpPr>
          <p:nvPr/>
        </p:nvSpPr>
        <p:spPr bwMode="auto">
          <a:xfrm>
            <a:off x="10782300" y="2179638"/>
            <a:ext cx="2251075" cy="18542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50800" tIns="50800" rIns="50800" bIns="50800" anchor="ctr"/>
          <a:lstStyle/>
          <a:p>
            <a:r>
              <a:rPr lang="es-ES" sz="2000" b="1">
                <a:solidFill>
                  <a:srgbClr val="AC3B30"/>
                </a:solidFill>
              </a:rPr>
              <a:t>Los rayos X y UV ionizan el aire produciendo iones y electrones libres</a:t>
            </a:r>
            <a:endParaRPr lang="es-ES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IMG_0199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6713" y="584200"/>
            <a:ext cx="9729787" cy="8583613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1"/>
          <p:cNvGrpSpPr>
            <a:grpSpLocks/>
          </p:cNvGrpSpPr>
          <p:nvPr/>
        </p:nvGrpSpPr>
        <p:grpSpPr bwMode="auto">
          <a:xfrm>
            <a:off x="215900" y="2695575"/>
            <a:ext cx="6323013" cy="6399213"/>
            <a:chOff x="-127000" y="-162021"/>
            <a:chExt cx="6323090" cy="6399291"/>
          </a:xfrm>
        </p:grpSpPr>
        <p:pic>
          <p:nvPicPr>
            <p:cNvPr id="14338" name="Picture 2" descr="IMG_0200.jpg"/>
            <p:cNvPicPr>
              <a:picLocks noChangeAspect="1"/>
            </p:cNvPicPr>
            <p:nvPr/>
          </p:nvPicPr>
          <p:blipFill>
            <a:blip r:embed="rId2" cstate="print"/>
            <a:srcRect l="15651" r="15651"/>
            <a:stretch>
              <a:fillRect/>
            </a:stretch>
          </p:blipFill>
          <p:spPr bwMode="auto">
            <a:xfrm>
              <a:off x="0" y="0"/>
              <a:ext cx="6069090" cy="592285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4339" name="Picture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27000" y="-162021"/>
              <a:ext cx="6323090" cy="6399291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/>
              <a:t>CONTAMINANTES DEL AIRE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Óxidos de carbono 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Óxidos de azufre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Óxidos de nitrógeno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Compuestos Orgánicos Volátiles (COV)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Partículas suspendidas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Sustancias radioactivas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Compuestos tóxicos (COV, cancer)</a:t>
            </a:r>
          </a:p>
          <a:p>
            <a:pPr marL="312738" indent="-312738" defTabSz="495300">
              <a:spcBef>
                <a:spcPts val="27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500"/>
              <a:t>Oxidantes fotoquímicos </a:t>
            </a:r>
            <a:endParaRPr lang="es-ES"/>
          </a:p>
        </p:txBody>
      </p:sp>
      <p:sp>
        <p:nvSpPr>
          <p:cNvPr id="14342" name="AutoShape 6" descr="paint_tile_2x.png"/>
          <p:cNvSpPr>
            <a:spLocks/>
          </p:cNvSpPr>
          <p:nvPr/>
        </p:nvSpPr>
        <p:spPr bwMode="auto">
          <a:xfrm>
            <a:off x="10299700" y="2208213"/>
            <a:ext cx="1905000" cy="1905000"/>
          </a:xfrm>
          <a:prstGeom prst="roundRect">
            <a:avLst>
              <a:gd name="adj" fmla="val 10000"/>
            </a:avLst>
          </a:prstGeom>
          <a:blipFill dpi="0" rotWithShape="0">
            <a:blip r:embed="rId5" cstate="print"/>
            <a:srcRect/>
            <a:tile tx="0" ty="0" sx="100000" sy="100000" flip="none" algn="tl"/>
          </a:blipFill>
          <a:ln w="12700" cap="flat" cmpd="sng">
            <a:noFill/>
            <a:prstDash val="solid"/>
            <a:miter lim="0"/>
            <a:headEnd/>
            <a:tailEnd/>
          </a:ln>
          <a:effectLst>
            <a:outerShdw dist="25400" dir="5400000" algn="ctr" rotWithShape="0">
              <a:srgbClr val="000000">
                <a:alpha val="59999"/>
              </a:srgbClr>
            </a:outerShdw>
          </a:effectLst>
        </p:spPr>
        <p:txBody>
          <a:bodyPr lIns="50800" tIns="50800" rIns="50800" bIns="50800" anchor="ctr"/>
          <a:lstStyle/>
          <a:p>
            <a:r>
              <a:rPr lang="es-ES" sz="3000">
                <a:solidFill>
                  <a:srgbClr val="874A3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EJEMPLOS?</a:t>
            </a:r>
            <a:endParaRPr lang="es-ES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Group 1"/>
          <p:cNvGrpSpPr>
            <a:grpSpLocks/>
          </p:cNvGrpSpPr>
          <p:nvPr/>
        </p:nvGrpSpPr>
        <p:grpSpPr bwMode="auto">
          <a:xfrm>
            <a:off x="495300" y="1092200"/>
            <a:ext cx="12014200" cy="6007100"/>
            <a:chOff x="-127000" y="-88900"/>
            <a:chExt cx="12014200" cy="6007100"/>
          </a:xfrm>
        </p:grpSpPr>
        <p:pic>
          <p:nvPicPr>
            <p:cNvPr id="15362" name="Picture 2" descr="157100795_2628x1752.jpeg"/>
            <p:cNvPicPr>
              <a:picLocks noChangeAspect="1"/>
            </p:cNvPicPr>
            <p:nvPr/>
          </p:nvPicPr>
          <p:blipFill>
            <a:blip r:embed="rId2" cstate="print"/>
            <a:srcRect t="13768" b="13821"/>
            <a:stretch>
              <a:fillRect/>
            </a:stretch>
          </p:blipFill>
          <p:spPr bwMode="auto">
            <a:xfrm>
              <a:off x="0" y="0"/>
              <a:ext cx="11760200" cy="567690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5363" name="Picture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27000" y="-88900"/>
              <a:ext cx="12014200" cy="6007100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508000" y="7099300"/>
            <a:ext cx="11987213" cy="1117600"/>
          </a:xfrm>
        </p:spPr>
        <p:txBody>
          <a:bodyPr/>
          <a:lstStyle/>
          <a:p>
            <a:pPr defTabSz="530225"/>
            <a:r>
              <a:rPr lang="es-ES" sz="4800" dirty="0"/>
              <a:t>POR QUE SE CONTAMINA EL AGUA?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08000" y="8267700"/>
            <a:ext cx="11987213" cy="83820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s-ES" sz="2400"/>
              <a:t>Por su gran capacidad para disolver sustancias</a:t>
            </a:r>
            <a:endParaRPr lang="es-ES"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/>
              <a:t>TIPOS DE CONTAMINANTES DEL AGUA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8000" y="3033713"/>
            <a:ext cx="11987213" cy="5729287"/>
          </a:xfrm>
        </p:spPr>
        <p:txBody>
          <a:bodyPr/>
          <a:lstStyle/>
          <a:p>
            <a:pPr marL="393700" indent="-393700" defTabSz="547688">
              <a:spcBef>
                <a:spcPts val="3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/>
              <a:t>Biodegradables: sustancias orgánicas que pueden ser oxidadas por las bacterias.</a:t>
            </a:r>
          </a:p>
          <a:p>
            <a:pPr marL="393700" indent="-393700" defTabSz="547688">
              <a:spcBef>
                <a:spcPts val="3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/>
              <a:t>Exceso de nitrógeno y fósforo estimula la proliferación de vegetación en el cuerpo acuático lo que ocasiona desechos y demanda de oxigeno para degradarlos.</a:t>
            </a:r>
          </a:p>
          <a:p>
            <a:pPr marL="393700" indent="-393700" defTabSz="547688">
              <a:spcBef>
                <a:spcPts val="3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/>
              <a:t>Residuos domésticos: materia orgánica en descomposición </a:t>
            </a:r>
          </a:p>
          <a:p>
            <a:pPr marL="393700" indent="-393700" defTabSz="547688">
              <a:spcBef>
                <a:spcPts val="3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/>
              <a:t>Residuos industriales: Espumas e hidrocarburos clorados, se fijan a los residuos grasos, contienen metales por lo tanto afectan a la flora y la fauna</a:t>
            </a:r>
            <a:endParaRPr lang="es-ES"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/>
              <a:t>FUENTES DE CONTAMINACIÓN DEL AGUA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88150" y="2541588"/>
            <a:ext cx="5727700" cy="6696075"/>
          </a:xfrm>
        </p:spPr>
        <p:txBody>
          <a:bodyPr/>
          <a:lstStyle/>
          <a:p>
            <a:pPr marL="271463" indent="-271463" defTabSz="431800">
              <a:spcBef>
                <a:spcPts val="23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200" b="1"/>
              <a:t>Aguas residuales</a:t>
            </a:r>
            <a:r>
              <a:rPr lang="es-ES" sz="2200"/>
              <a:t>:  Vienen de casas e industrias. Disminuyen la cantidad de O y el agua se vuelve oscura y fétida</a:t>
            </a:r>
          </a:p>
          <a:p>
            <a:pPr marL="271463" indent="-271463" defTabSz="431800">
              <a:spcBef>
                <a:spcPts val="23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200" b="1"/>
              <a:t>Organismos patógenos</a:t>
            </a:r>
            <a:r>
              <a:rPr lang="es-ES" sz="2200"/>
              <a:t>: Heces humanas y animales</a:t>
            </a:r>
          </a:p>
          <a:p>
            <a:pPr marL="271463" indent="-271463" defTabSz="431800">
              <a:spcBef>
                <a:spcPts val="23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200" b="1"/>
              <a:t>Fertilizantes</a:t>
            </a:r>
            <a:r>
              <a:rPr lang="es-ES" sz="2200"/>
              <a:t>: Nitratos y fosfatos que proliferan la vegetación acuática. Mal olor y sabor en el agua.</a:t>
            </a:r>
          </a:p>
          <a:p>
            <a:pPr marL="271463" indent="-271463" defTabSz="431800">
              <a:spcBef>
                <a:spcPts val="23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200" b="1"/>
              <a:t>Sedimentos</a:t>
            </a:r>
            <a:r>
              <a:rPr lang="es-ES" sz="2200"/>
              <a:t>: Tapan las tuberías de las plantas tratadoras de agua</a:t>
            </a:r>
          </a:p>
          <a:p>
            <a:pPr marL="271463" indent="-271463" defTabSz="431800">
              <a:spcBef>
                <a:spcPts val="23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200" b="1"/>
              <a:t>Sustancias químicas orgánicas</a:t>
            </a:r>
            <a:r>
              <a:rPr lang="es-ES" sz="2200"/>
              <a:t>: Detergentes y pesticidas. Formadores de espuma, impiden la oxigenación.</a:t>
            </a:r>
          </a:p>
          <a:p>
            <a:pPr marL="271463" indent="-271463" defTabSz="431800">
              <a:spcBef>
                <a:spcPts val="23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200" b="1"/>
              <a:t>Sustancias químicas inorgánicas</a:t>
            </a:r>
            <a:r>
              <a:rPr lang="es-ES" sz="2200"/>
              <a:t>: óxidos de azufre y nitrógeno llegan con la lluvia a los cuerpos acuíferos.</a:t>
            </a:r>
            <a:endParaRPr lang="es-ES"/>
          </a:p>
        </p:txBody>
      </p:sp>
      <p:pic>
        <p:nvPicPr>
          <p:cNvPr id="17411" name="Picture 3" descr="IMG_02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0363" y="6764338"/>
            <a:ext cx="5054600" cy="2709862"/>
          </a:xfrm>
          <a:prstGeom prst="rect">
            <a:avLst/>
          </a:prstGeom>
          <a:noFill/>
          <a:ln w="25400" cap="flat" cmpd="sng">
            <a:solidFill>
              <a:srgbClr val="F3F7F5"/>
            </a:solidFill>
            <a:prstDash val="solid"/>
            <a:miter lim="0"/>
            <a:headEnd type="none" w="med" len="med"/>
            <a:tailEnd type="none" w="med" len="med"/>
          </a:ln>
          <a:effectLst>
            <a:outerShdw dist="25400" dir="3599997" algn="ctr" rotWithShape="0">
              <a:srgbClr val="000000">
                <a:alpha val="70000"/>
              </a:srgbClr>
            </a:outerShdw>
          </a:effectLst>
        </p:spPr>
      </p:pic>
      <p:pic>
        <p:nvPicPr>
          <p:cNvPr id="17412" name="Picture 4" descr="IMG_020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738" y="6099175"/>
            <a:ext cx="3048000" cy="2032000"/>
          </a:xfrm>
          <a:prstGeom prst="rect">
            <a:avLst/>
          </a:prstGeom>
          <a:noFill/>
          <a:ln w="25400" cap="flat" cmpd="sng">
            <a:solidFill>
              <a:srgbClr val="F3F7F5"/>
            </a:solidFill>
            <a:prstDash val="solid"/>
            <a:miter lim="0"/>
            <a:headEnd type="none" w="med" len="med"/>
            <a:tailEnd type="none" w="med" len="med"/>
          </a:ln>
          <a:effectLst>
            <a:outerShdw dist="25400" dir="3599997" algn="ctr" rotWithShape="0">
              <a:srgbClr val="000000">
                <a:alpha val="70000"/>
              </a:srgbClr>
            </a:outerShdw>
          </a:effectLst>
        </p:spPr>
      </p:pic>
      <p:pic>
        <p:nvPicPr>
          <p:cNvPr id="17413" name="Picture 5" descr="IMG_020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7613" y="4405313"/>
            <a:ext cx="3340100" cy="2220912"/>
          </a:xfrm>
          <a:prstGeom prst="rect">
            <a:avLst/>
          </a:prstGeom>
          <a:noFill/>
          <a:ln w="25400" cap="flat" cmpd="sng">
            <a:solidFill>
              <a:srgbClr val="F3F7F5"/>
            </a:solidFill>
            <a:prstDash val="solid"/>
            <a:miter lim="0"/>
            <a:headEnd type="none" w="med" len="med"/>
            <a:tailEnd type="none" w="med" len="med"/>
          </a:ln>
          <a:effectLst>
            <a:outerShdw dist="25400" dir="3599997" algn="ctr" rotWithShape="0">
              <a:srgbClr val="000000">
                <a:alpha val="70000"/>
              </a:srgbClr>
            </a:outerShdw>
          </a:effectLst>
        </p:spPr>
      </p:pic>
      <p:pic>
        <p:nvPicPr>
          <p:cNvPr id="17414" name="Picture 6" descr="IMG_020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2025" y="2620963"/>
            <a:ext cx="3251200" cy="22860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298450" y="7658100"/>
            <a:ext cx="2568575" cy="1865313"/>
            <a:chOff x="-127000" y="-88900"/>
            <a:chExt cx="2569136" cy="1865235"/>
          </a:xfrm>
        </p:grpSpPr>
        <p:pic>
          <p:nvPicPr>
            <p:cNvPr id="17416" name="Picture 8" descr="IMG_0202.jp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0"/>
              <a:ext cx="2315136" cy="1535035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7417" name="Picture 9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-127000" y="-88900"/>
              <a:ext cx="2569136" cy="1865235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grpSp>
        <p:nvGrpSpPr>
          <p:cNvPr id="17418" name="Group 10"/>
          <p:cNvGrpSpPr>
            <a:grpSpLocks/>
          </p:cNvGrpSpPr>
          <p:nvPr/>
        </p:nvGrpSpPr>
        <p:grpSpPr bwMode="auto">
          <a:xfrm>
            <a:off x="-63500" y="3536950"/>
            <a:ext cx="2951163" cy="2414588"/>
            <a:chOff x="-127000" y="-88901"/>
            <a:chExt cx="2952867" cy="2415208"/>
          </a:xfrm>
        </p:grpSpPr>
        <p:pic>
          <p:nvPicPr>
            <p:cNvPr id="17419" name="Picture 11" descr="IMG_0201.jp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0" y="-1"/>
              <a:ext cx="2698867" cy="2085008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7420" name="Picture 12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-127000" y="-88901"/>
              <a:ext cx="2952867" cy="2415208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grpSp>
        <p:nvGrpSpPr>
          <p:cNvPr id="17421" name="Group 13"/>
          <p:cNvGrpSpPr>
            <a:grpSpLocks/>
          </p:cNvGrpSpPr>
          <p:nvPr/>
        </p:nvGrpSpPr>
        <p:grpSpPr bwMode="auto">
          <a:xfrm>
            <a:off x="1422400" y="2287588"/>
            <a:ext cx="2025650" cy="2025650"/>
            <a:chOff x="-127000" y="-127000"/>
            <a:chExt cx="2025653" cy="2025653"/>
          </a:xfrm>
        </p:grpSpPr>
        <p:pic>
          <p:nvPicPr>
            <p:cNvPr id="17422" name="Picture 14" descr="IMG_0203.jpg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0" y="0"/>
              <a:ext cx="1771653" cy="1771653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7423" name="Picture 15"/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-127000" y="-127000"/>
              <a:ext cx="2025653" cy="2025653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1"/>
          <p:cNvGrpSpPr>
            <a:grpSpLocks/>
          </p:cNvGrpSpPr>
          <p:nvPr/>
        </p:nvGrpSpPr>
        <p:grpSpPr bwMode="auto">
          <a:xfrm>
            <a:off x="492125" y="2905125"/>
            <a:ext cx="5778500" cy="5854700"/>
            <a:chOff x="-127000" y="-88900"/>
            <a:chExt cx="5778500" cy="5854700"/>
          </a:xfrm>
        </p:grpSpPr>
        <p:pic>
          <p:nvPicPr>
            <p:cNvPr id="18434" name="Picture 2" descr="IMG_0209.jpg"/>
            <p:cNvPicPr>
              <a:picLocks noChangeAspect="1"/>
            </p:cNvPicPr>
            <p:nvPr/>
          </p:nvPicPr>
          <p:blipFill>
            <a:blip r:embed="rId2" cstate="print"/>
            <a:srcRect t="12456" b="12456"/>
            <a:stretch>
              <a:fillRect/>
            </a:stretch>
          </p:blipFill>
          <p:spPr bwMode="auto">
            <a:xfrm>
              <a:off x="0" y="0"/>
              <a:ext cx="5524500" cy="552450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18435" name="Picture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27000" y="-88900"/>
              <a:ext cx="5778500" cy="5854700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/>
              <a:t>MÉTODOS DE PURIFICACIÓN DEL AGUA 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52425" indent="-352425" defTabSz="560388">
              <a:spcBef>
                <a:spcPts val="30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800"/>
              <a:t>Ebullición: Mata organismos patógenos</a:t>
            </a:r>
          </a:p>
          <a:p>
            <a:pPr marL="352425" indent="-352425" defTabSz="560388">
              <a:spcBef>
                <a:spcPts val="30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800"/>
              <a:t>Ozonización: Elimina bacterias y otros organismos patógenos al pasar el agua por ozono</a:t>
            </a:r>
          </a:p>
          <a:p>
            <a:pPr marL="352425" indent="-352425" defTabSz="560388">
              <a:spcBef>
                <a:spcPts val="30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800"/>
              <a:t>Cloración: Hipoclorito de sodio, mata bacterias y algunos agentes patógenos</a:t>
            </a:r>
          </a:p>
          <a:p>
            <a:pPr marL="352425" indent="-352425" defTabSz="560388">
              <a:spcBef>
                <a:spcPts val="3000"/>
              </a:spcBef>
              <a:buSzPct val="30000"/>
              <a:buFont typeface="Zapf Dingbats" charset="0"/>
              <a:buBlip>
                <a:blip r:embed="rId4"/>
              </a:buBlip>
            </a:pPr>
            <a:r>
              <a:rPr lang="es-ES" sz="2800"/>
              <a:t>Filtración: Elimina partículas no deseadas, no elimina bacterias.</a:t>
            </a:r>
            <a:endParaRPr lang="es-ES"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/>
              <a:t>TAREA!!!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8000" y="2711450"/>
            <a:ext cx="6232525" cy="6386513"/>
          </a:xfrm>
        </p:spPr>
        <p:txBody>
          <a:bodyPr/>
          <a:lstStyle/>
          <a:p>
            <a:pPr marL="298450" indent="-298450" algn="just" defTabSz="268288">
              <a:spcBef>
                <a:spcPts val="1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2300" b="1">
                <a:solidFill>
                  <a:srgbClr val="874A3E"/>
                </a:solidFill>
              </a:rPr>
              <a:t>Investigar el origen y repercusiones de los principales contaminantes del aire, agua y suelo en su localidad, región, país u otros países.</a:t>
            </a:r>
          </a:p>
          <a:p>
            <a:pPr marL="298450" indent="-298450" defTabSz="268288">
              <a:spcBef>
                <a:spcPts val="1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1900"/>
              <a:t>Elaborar reporte escrito que incluya: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Portada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Indice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Introducción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Desarrollo de la investigación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Resultados o datos obtenidos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Conclusiones</a:t>
            </a:r>
          </a:p>
          <a:p>
            <a:pPr marL="298450" indent="-298450" defTabSz="268288">
              <a:spcBef>
                <a:spcPts val="1900"/>
              </a:spcBef>
              <a:buClr>
                <a:srgbClr val="A1A1A1"/>
              </a:buClr>
              <a:buFontTx/>
              <a:buAutoNum type="arabicPeriod"/>
            </a:pPr>
            <a:r>
              <a:rPr lang="es-ES" sz="1900"/>
              <a:t>Bibliografía y fuentes de información</a:t>
            </a:r>
          </a:p>
          <a:p>
            <a:pPr marL="298450" indent="-298450" defTabSz="268288">
              <a:spcBef>
                <a:spcPts val="19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1900"/>
              <a:t>Fecha de entrega: </a:t>
            </a:r>
            <a:r>
              <a:rPr lang="es-ES" sz="1900" b="1" u="sng"/>
              <a:t>Lunes 17 de Febrero.</a:t>
            </a:r>
            <a:endParaRPr lang="es-ES"/>
          </a:p>
        </p:txBody>
      </p:sp>
      <p:pic>
        <p:nvPicPr>
          <p:cNvPr id="19459" name="Picture 3" descr="IMG_0178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8950" y="1423988"/>
            <a:ext cx="5772150" cy="76962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Group 1"/>
          <p:cNvGrpSpPr>
            <a:grpSpLocks/>
          </p:cNvGrpSpPr>
          <p:nvPr/>
        </p:nvGrpSpPr>
        <p:grpSpPr bwMode="auto">
          <a:xfrm>
            <a:off x="493713" y="1092200"/>
            <a:ext cx="12014200" cy="6007100"/>
            <a:chOff x="-127001" y="-118156"/>
            <a:chExt cx="12014201" cy="6007101"/>
          </a:xfrm>
        </p:grpSpPr>
        <p:pic>
          <p:nvPicPr>
            <p:cNvPr id="20482" name="Picture 2" descr="IMG_0253.jpg"/>
            <p:cNvPicPr>
              <a:picLocks noChangeAspect="1"/>
            </p:cNvPicPr>
            <p:nvPr/>
          </p:nvPicPr>
          <p:blipFill>
            <a:blip r:embed="rId2" cstate="print"/>
            <a:srcRect l="16238" r="16238"/>
            <a:stretch>
              <a:fillRect/>
            </a:stretch>
          </p:blipFill>
          <p:spPr bwMode="auto">
            <a:xfrm>
              <a:off x="0" y="0"/>
              <a:ext cx="11760200" cy="5618389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0483" name="Picture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27001" y="-118156"/>
              <a:ext cx="12014201" cy="6007101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508000" y="7099300"/>
            <a:ext cx="11987213" cy="1117600"/>
          </a:xfrm>
        </p:spPr>
        <p:txBody>
          <a:bodyPr/>
          <a:lstStyle/>
          <a:p>
            <a:pPr defTabSz="419100"/>
            <a:r>
              <a:rPr lang="es-ES" sz="4600"/>
              <a:t>ORIGEN DE LA CONTAMINACION DEL SUELO</a:t>
            </a:r>
            <a:endParaRPr lang="es-E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08000" y="8267700"/>
            <a:ext cx="11987213" cy="83820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s-ES" sz="2400"/>
              <a:t>El suelo provee el alimento fundamental, las plantas...</a:t>
            </a:r>
            <a:endParaRPr lang="es-ES"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 dirty="0"/>
              <a:t>ESTRUCTURA DE UN SUELO </a:t>
            </a:r>
            <a:r>
              <a:rPr lang="es-ES" dirty="0" smtClean="0"/>
              <a:t>TÍPICO</a:t>
            </a:r>
            <a:endParaRPr lang="es-ES" dirty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602663" y="2778125"/>
            <a:ext cx="3905250" cy="6234113"/>
          </a:xfrm>
        </p:spPr>
        <p:txBody>
          <a:bodyPr/>
          <a:lstStyle/>
          <a:p>
            <a:pPr marL="238125" indent="-238125" defTabSz="379413">
              <a:spcBef>
                <a:spcPts val="20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1900" b="1" dirty="0"/>
              <a:t>Horizonte A (suelo superior)</a:t>
            </a:r>
            <a:r>
              <a:rPr lang="es-ES" sz="1900" dirty="0"/>
              <a:t>.- Capa </a:t>
            </a:r>
            <a:r>
              <a:rPr lang="es-ES" sz="1900" dirty="0" smtClean="0"/>
              <a:t>más </a:t>
            </a:r>
            <a:r>
              <a:rPr lang="es-ES" sz="1900" dirty="0"/>
              <a:t>externa, </a:t>
            </a:r>
            <a:r>
              <a:rPr lang="es-ES" sz="1900" dirty="0" smtClean="0"/>
              <a:t>más </a:t>
            </a:r>
            <a:r>
              <a:rPr lang="es-ES" sz="1900" dirty="0"/>
              <a:t>meteorizada. Rica en </a:t>
            </a:r>
            <a:r>
              <a:rPr lang="es-ES" sz="1900" dirty="0" err="1"/>
              <a:t>hummus</a:t>
            </a:r>
            <a:r>
              <a:rPr lang="es-ES" sz="1900" dirty="0"/>
              <a:t>. </a:t>
            </a:r>
            <a:r>
              <a:rPr lang="es-ES" sz="1900" i="1" dirty="0" smtClean="0"/>
              <a:t>También </a:t>
            </a:r>
            <a:r>
              <a:rPr lang="es-ES" sz="1900" i="1" dirty="0"/>
              <a:t>es la capa que reciba la mayor </a:t>
            </a:r>
            <a:r>
              <a:rPr lang="es-ES" sz="1900" i="1" dirty="0" smtClean="0"/>
              <a:t>contaminación</a:t>
            </a:r>
            <a:r>
              <a:rPr lang="es-ES" sz="1900" dirty="0"/>
              <a:t>.</a:t>
            </a:r>
          </a:p>
          <a:p>
            <a:pPr marL="238125" indent="-238125" defTabSz="379413">
              <a:spcBef>
                <a:spcPts val="20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1900" b="1" dirty="0"/>
              <a:t>Horizonte B.-</a:t>
            </a:r>
            <a:r>
              <a:rPr lang="es-ES" sz="1900" dirty="0"/>
              <a:t> Capa intermedia, menos alterada, con menos </a:t>
            </a:r>
            <a:r>
              <a:rPr lang="es-ES" sz="1900" dirty="0" err="1"/>
              <a:t>hummus</a:t>
            </a:r>
            <a:r>
              <a:rPr lang="es-ES" sz="1900" dirty="0"/>
              <a:t> pero la alcanzan las </a:t>
            </a:r>
            <a:r>
              <a:rPr lang="es-ES" sz="1900" dirty="0" smtClean="0"/>
              <a:t>raíces </a:t>
            </a:r>
            <a:r>
              <a:rPr lang="es-ES" sz="1900" dirty="0"/>
              <a:t>de los vegetales, el oxigeno y el </a:t>
            </a:r>
            <a:r>
              <a:rPr lang="es-ES" sz="1900" dirty="0" smtClean="0"/>
              <a:t>anhídrido carbónico atmosféricos</a:t>
            </a:r>
            <a:r>
              <a:rPr lang="es-ES" sz="1900" dirty="0"/>
              <a:t>. </a:t>
            </a:r>
            <a:r>
              <a:rPr lang="es-ES" sz="1900" i="1" dirty="0" smtClean="0"/>
              <a:t>También </a:t>
            </a:r>
            <a:r>
              <a:rPr lang="es-ES" sz="1900" i="1" dirty="0"/>
              <a:t>sufre </a:t>
            </a:r>
            <a:r>
              <a:rPr lang="es-ES" sz="1900" i="1" dirty="0" smtClean="0"/>
              <a:t>contaminación</a:t>
            </a:r>
            <a:r>
              <a:rPr lang="es-ES" sz="1900" i="1" dirty="0"/>
              <a:t>.</a:t>
            </a:r>
            <a:endParaRPr lang="es-ES" sz="1900" dirty="0"/>
          </a:p>
          <a:p>
            <a:pPr marL="238125" indent="-238125" defTabSz="379413">
              <a:spcBef>
                <a:spcPts val="20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1900" b="1" dirty="0"/>
              <a:t>Horizonte C.-</a:t>
            </a:r>
            <a:r>
              <a:rPr lang="es-ES" sz="1900" dirty="0"/>
              <a:t> Compuesto por </a:t>
            </a:r>
            <a:r>
              <a:rPr lang="es-ES" sz="1900" dirty="0" smtClean="0"/>
              <a:t>fragmentos </a:t>
            </a:r>
            <a:r>
              <a:rPr lang="es-ES" sz="1900" dirty="0"/>
              <a:t>de roca madre. Sin </a:t>
            </a:r>
            <a:r>
              <a:rPr lang="es-ES" sz="1900" dirty="0" err="1"/>
              <a:t>hummus</a:t>
            </a:r>
            <a:r>
              <a:rPr lang="es-ES" sz="1900" dirty="0"/>
              <a:t>, el agua penetra pero </a:t>
            </a:r>
            <a:r>
              <a:rPr lang="es-ES" sz="1900" dirty="0" smtClean="0"/>
              <a:t>difícilmente </a:t>
            </a:r>
            <a:r>
              <a:rPr lang="es-ES" sz="1900" dirty="0"/>
              <a:t>las </a:t>
            </a:r>
            <a:r>
              <a:rPr lang="es-ES" sz="1900" dirty="0" smtClean="0"/>
              <a:t>raíces </a:t>
            </a:r>
            <a:r>
              <a:rPr lang="es-ES" sz="1900" dirty="0"/>
              <a:t>y los gases </a:t>
            </a:r>
            <a:r>
              <a:rPr lang="es-ES" sz="1900" dirty="0" smtClean="0"/>
              <a:t>atmosféricos</a:t>
            </a:r>
            <a:r>
              <a:rPr lang="es-ES" sz="1900" dirty="0"/>
              <a:t>.</a:t>
            </a:r>
          </a:p>
          <a:p>
            <a:pPr marL="238125" indent="-238125" defTabSz="379413">
              <a:spcBef>
                <a:spcPts val="20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1900" b="1" dirty="0"/>
              <a:t>Horizonte D.- </a:t>
            </a:r>
            <a:r>
              <a:rPr lang="es-ES" sz="1900" dirty="0"/>
              <a:t>Roca madre inalterada. Marca el </a:t>
            </a:r>
            <a:r>
              <a:rPr lang="es-ES" sz="1900" dirty="0" smtClean="0"/>
              <a:t>límite </a:t>
            </a:r>
            <a:r>
              <a:rPr lang="es-ES" sz="1900" dirty="0"/>
              <a:t>del suelo.</a:t>
            </a:r>
            <a:endParaRPr lang="es-ES" dirty="0"/>
          </a:p>
        </p:txBody>
      </p:sp>
      <p:grpSp>
        <p:nvGrpSpPr>
          <p:cNvPr id="21507" name="Group 3"/>
          <p:cNvGrpSpPr>
            <a:grpSpLocks/>
          </p:cNvGrpSpPr>
          <p:nvPr/>
        </p:nvGrpSpPr>
        <p:grpSpPr bwMode="auto">
          <a:xfrm>
            <a:off x="414338" y="2508250"/>
            <a:ext cx="8139112" cy="6450013"/>
            <a:chOff x="-12700" y="-355601"/>
            <a:chExt cx="8138190" cy="6450185"/>
          </a:xfrm>
        </p:grpSpPr>
        <p:pic>
          <p:nvPicPr>
            <p:cNvPr id="21508" name="Picture 4" descr="IMG_0254.gif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8112790" cy="5980284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1509" name="Picture 5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2700" y="-355601"/>
              <a:ext cx="8138190" cy="6450185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 dirty="0"/>
              <a:t>TIPOS DE </a:t>
            </a:r>
            <a:r>
              <a:rPr lang="es-ES" dirty="0" smtClean="0"/>
              <a:t>CONTAMINACIÓN </a:t>
            </a:r>
            <a:r>
              <a:rPr lang="es-ES" dirty="0"/>
              <a:t>DEL SUELO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3713" y="2971800"/>
            <a:ext cx="12015787" cy="1443038"/>
          </a:xfrm>
        </p:spPr>
        <p:txBody>
          <a:bodyPr/>
          <a:lstStyle/>
          <a:p>
            <a:pPr marL="368300" indent="-368300">
              <a:spcBef>
                <a:spcPts val="32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000" dirty="0" smtClean="0"/>
              <a:t>Contaminación </a:t>
            </a:r>
            <a:r>
              <a:rPr lang="es-ES" sz="3000" dirty="0"/>
              <a:t>de la mano del hombre</a:t>
            </a:r>
          </a:p>
          <a:p>
            <a:pPr marL="368300" indent="-368300">
              <a:spcBef>
                <a:spcPts val="32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000" dirty="0" smtClean="0"/>
              <a:t>Contaminación </a:t>
            </a:r>
            <a:r>
              <a:rPr lang="es-ES" sz="3000" dirty="0"/>
              <a:t>por efectos naturales</a:t>
            </a:r>
            <a:endParaRPr lang="es-ES" dirty="0"/>
          </a:p>
        </p:txBody>
      </p:sp>
      <p:pic>
        <p:nvPicPr>
          <p:cNvPr id="22531" name="Picture 3" descr="IMG_02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8150" y="4394200"/>
            <a:ext cx="5726113" cy="4292600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  <p:pic>
        <p:nvPicPr>
          <p:cNvPr id="22532" name="Picture 4" descr="IMG_025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" y="4465638"/>
            <a:ext cx="6221413" cy="4149725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 dirty="0"/>
              <a:t>FUENTES DE </a:t>
            </a:r>
            <a:r>
              <a:rPr lang="es-ES" dirty="0" smtClean="0"/>
              <a:t>CONTAMINACIÓN </a:t>
            </a:r>
            <a:r>
              <a:rPr lang="es-ES" dirty="0"/>
              <a:t>DEL SUELO</a:t>
            </a:r>
          </a:p>
        </p:txBody>
      </p:sp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354013" y="2347913"/>
            <a:ext cx="4276725" cy="3741737"/>
            <a:chOff x="-215900" y="-641350"/>
            <a:chExt cx="4277811" cy="3741759"/>
          </a:xfrm>
        </p:grpSpPr>
        <p:pic>
          <p:nvPicPr>
            <p:cNvPr id="23555" name="Picture 3" descr="IMG_0257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3846011" cy="2884509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3556" name="Picture 4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215900" y="-641350"/>
              <a:ext cx="4277811" cy="3741759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grpSp>
        <p:nvGrpSpPr>
          <p:cNvPr id="23557" name="Group 5"/>
          <p:cNvGrpSpPr>
            <a:grpSpLocks/>
          </p:cNvGrpSpPr>
          <p:nvPr/>
        </p:nvGrpSpPr>
        <p:grpSpPr bwMode="auto">
          <a:xfrm>
            <a:off x="4941888" y="2393950"/>
            <a:ext cx="4154487" cy="3648075"/>
            <a:chOff x="-215900" y="-641350"/>
            <a:chExt cx="4154673" cy="3649404"/>
          </a:xfrm>
        </p:grpSpPr>
        <p:pic>
          <p:nvPicPr>
            <p:cNvPr id="23558" name="Picture 6" descr="IMG_0258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-1"/>
              <a:ext cx="3722872" cy="2792155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3559" name="Picture 7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215900" y="-641350"/>
              <a:ext cx="4154672" cy="3649404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grpSp>
        <p:nvGrpSpPr>
          <p:cNvPr id="23560" name="Group 8"/>
          <p:cNvGrpSpPr>
            <a:grpSpLocks/>
          </p:cNvGrpSpPr>
          <p:nvPr/>
        </p:nvGrpSpPr>
        <p:grpSpPr bwMode="auto">
          <a:xfrm>
            <a:off x="9407525" y="2584450"/>
            <a:ext cx="3157538" cy="2857500"/>
            <a:chOff x="-215900" y="-641350"/>
            <a:chExt cx="3156949" cy="2857626"/>
          </a:xfrm>
        </p:grpSpPr>
        <p:pic>
          <p:nvPicPr>
            <p:cNvPr id="23561" name="Picture 9" descr="IMG_0259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0"/>
              <a:ext cx="2725149" cy="2000376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3562" name="Picture 10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-215900" y="-641350"/>
              <a:ext cx="3156949" cy="2857626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grpSp>
        <p:nvGrpSpPr>
          <p:cNvPr id="23563" name="Group 11"/>
          <p:cNvGrpSpPr>
            <a:grpSpLocks/>
          </p:cNvGrpSpPr>
          <p:nvPr/>
        </p:nvGrpSpPr>
        <p:grpSpPr bwMode="auto">
          <a:xfrm>
            <a:off x="795338" y="5843588"/>
            <a:ext cx="5060950" cy="3751262"/>
            <a:chOff x="-215900" y="-641351"/>
            <a:chExt cx="5062360" cy="3751351"/>
          </a:xfrm>
        </p:grpSpPr>
        <p:pic>
          <p:nvPicPr>
            <p:cNvPr id="23564" name="Picture 12" descr="IMG_0261.jp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-1"/>
              <a:ext cx="4630560" cy="2894101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3565" name="Picture 13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-215900" y="-641351"/>
              <a:ext cx="5062360" cy="3751351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  <p:grpSp>
        <p:nvGrpSpPr>
          <p:cNvPr id="23566" name="Group 14"/>
          <p:cNvGrpSpPr>
            <a:grpSpLocks/>
          </p:cNvGrpSpPr>
          <p:nvPr/>
        </p:nvGrpSpPr>
        <p:grpSpPr bwMode="auto">
          <a:xfrm>
            <a:off x="7100888" y="5827713"/>
            <a:ext cx="5168900" cy="3783012"/>
            <a:chOff x="-215901" y="-641350"/>
            <a:chExt cx="5168608" cy="3783607"/>
          </a:xfrm>
        </p:grpSpPr>
        <p:pic>
          <p:nvPicPr>
            <p:cNvPr id="23567" name="Picture 15" descr="IMG_0260.jpg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-1" y="0"/>
              <a:ext cx="4736809" cy="2926357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  <p:pic>
          <p:nvPicPr>
            <p:cNvPr id="23568" name="Picture 16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-215901" y="-641350"/>
              <a:ext cx="5168609" cy="3783607"/>
            </a:xfrm>
            <a:prstGeom prst="rect">
              <a:avLst/>
            </a:prstGeom>
            <a:no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</p:pic>
      </p:grp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 dirty="0"/>
              <a:t>MEDIDAS DE </a:t>
            </a:r>
            <a:r>
              <a:rPr lang="es-ES" dirty="0" smtClean="0"/>
              <a:t>PREVENCIÓN</a:t>
            </a:r>
            <a:endParaRPr lang="es-ES" dirty="0"/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508000" y="596900"/>
            <a:ext cx="11987213" cy="1905000"/>
          </a:xfrm>
        </p:spPr>
        <p:txBody>
          <a:bodyPr/>
          <a:lstStyle/>
          <a:p>
            <a:r>
              <a:rPr lang="es-ES" dirty="0" smtClean="0"/>
              <a:t>MÉTODOS </a:t>
            </a:r>
            <a:r>
              <a:rPr lang="es-ES" dirty="0"/>
              <a:t>PREVENTIVOS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8000" y="2774950"/>
            <a:ext cx="11987213" cy="6259513"/>
          </a:xfrm>
        </p:spPr>
        <p:txBody>
          <a:bodyPr/>
          <a:lstStyle/>
          <a:p>
            <a:pPr marL="384175" indent="-384175" defTabSz="536575">
              <a:spcBef>
                <a:spcPts val="38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 dirty="0" err="1" smtClean="0"/>
              <a:t>Prevensioón</a:t>
            </a:r>
            <a:r>
              <a:rPr lang="es-ES" sz="3100" dirty="0" smtClean="0"/>
              <a:t> </a:t>
            </a:r>
            <a:r>
              <a:rPr lang="es-ES" sz="3100" dirty="0"/>
              <a:t>sociocultural.- conjunto de medidas tendentes a la </a:t>
            </a:r>
            <a:r>
              <a:rPr lang="es-ES" sz="3100" dirty="0" smtClean="0"/>
              <a:t>mentalización </a:t>
            </a:r>
            <a:r>
              <a:rPr lang="es-ES" sz="3100" dirty="0"/>
              <a:t>de la sociedad en cuanto a la necesidad de preservar nuestros bosques. (Educativa o informativa)</a:t>
            </a:r>
          </a:p>
          <a:p>
            <a:pPr marL="384175" indent="-384175" defTabSz="536575">
              <a:spcBef>
                <a:spcPts val="38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 dirty="0" err="1" smtClean="0"/>
              <a:t>Prevensión</a:t>
            </a:r>
            <a:r>
              <a:rPr lang="es-ES" sz="3100" dirty="0" smtClean="0"/>
              <a:t> </a:t>
            </a:r>
            <a:r>
              <a:rPr lang="es-ES" sz="3100" dirty="0"/>
              <a:t>infraestructural.- Suma de medios materiales </a:t>
            </a:r>
            <a:r>
              <a:rPr lang="es-ES" sz="3100" dirty="0" smtClean="0"/>
              <a:t>permanentes </a:t>
            </a:r>
            <a:r>
              <a:rPr lang="es-ES" sz="3100" dirty="0"/>
              <a:t>que cumplen funciones preventivas por su propia existencia.</a:t>
            </a:r>
          </a:p>
          <a:p>
            <a:pPr marL="384175" indent="-384175" defTabSz="536575">
              <a:spcBef>
                <a:spcPts val="38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 dirty="0" err="1" smtClean="0"/>
              <a:t>Prevensión</a:t>
            </a:r>
            <a:r>
              <a:rPr lang="es-ES" sz="3100" dirty="0" smtClean="0"/>
              <a:t> </a:t>
            </a:r>
            <a:r>
              <a:rPr lang="es-ES" sz="3100" dirty="0"/>
              <a:t>operativa.- Actividad que desarrollan los medios personales, con la </a:t>
            </a:r>
            <a:r>
              <a:rPr lang="es-ES" sz="3100" dirty="0" smtClean="0"/>
              <a:t>utilización </a:t>
            </a:r>
            <a:r>
              <a:rPr lang="es-ES" sz="3100" dirty="0"/>
              <a:t>de medios materiales, con efecto preventivo.</a:t>
            </a:r>
          </a:p>
          <a:p>
            <a:pPr marL="384175" indent="-384175" defTabSz="536575">
              <a:spcBef>
                <a:spcPts val="3800"/>
              </a:spcBef>
              <a:buSzPct val="30000"/>
              <a:buFont typeface="Zapf Dingbats" charset="0"/>
              <a:buBlip>
                <a:blip r:embed="rId2"/>
              </a:buBlip>
            </a:pPr>
            <a:r>
              <a:rPr lang="es-ES" sz="3100" dirty="0" err="1" smtClean="0"/>
              <a:t>Prevensión</a:t>
            </a:r>
            <a:r>
              <a:rPr lang="es-ES" sz="3100" dirty="0" smtClean="0"/>
              <a:t> </a:t>
            </a:r>
            <a:r>
              <a:rPr lang="es-ES" sz="3100" dirty="0"/>
              <a:t>imperativa.- Conjunto de medidas reguladoras, limitativas y prohibitivas, que se exigen desde decretos, ordenes, bandos, circulares, etc.</a:t>
            </a:r>
            <a:endParaRPr lang="es-ES" dirty="0"/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Tema de Office">
  <a:themeElements>
    <a:clrScheme name="">
      <a:dk1>
        <a:srgbClr val="C9C3BA"/>
      </a:dk1>
      <a:lt1>
        <a:srgbClr val="606060"/>
      </a:lt1>
      <a:dk2>
        <a:srgbClr val="000060"/>
      </a:dk2>
      <a:lt2>
        <a:srgbClr val="5B5854"/>
      </a:lt2>
      <a:accent1>
        <a:srgbClr val="708CA5"/>
      </a:accent1>
      <a:accent2>
        <a:srgbClr val="80A7A7"/>
      </a:accent2>
      <a:accent3>
        <a:srgbClr val="AAAAB6"/>
      </a:accent3>
      <a:accent4>
        <a:srgbClr val="515151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Tema de Office">
      <a:majorFont>
        <a:latin typeface="Gill Sans Light"/>
        <a:ea typeface="Gill Sans Light"/>
        <a:cs typeface="Gill Sans Light"/>
      </a:majorFont>
      <a:minorFont>
        <a:latin typeface="Gill Sans"/>
        <a:ea typeface="Gill Sans"/>
        <a:cs typeface="Gill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C9C3BA"/>
      </a:dk1>
      <a:lt1>
        <a:srgbClr val="606060"/>
      </a:lt1>
      <a:dk2>
        <a:srgbClr val="000060"/>
      </a:dk2>
      <a:lt2>
        <a:srgbClr val="5B5854"/>
      </a:lt2>
      <a:accent1>
        <a:srgbClr val="708CA5"/>
      </a:accent1>
      <a:accent2>
        <a:srgbClr val="80A7A7"/>
      </a:accent2>
      <a:accent3>
        <a:srgbClr val="AAAAB6"/>
      </a:accent3>
      <a:accent4>
        <a:srgbClr val="515151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Tema de Office">
      <a:majorFont>
        <a:latin typeface="Gill Sans Light"/>
        <a:ea typeface="Gill Sans Light"/>
        <a:cs typeface="Gill Sans Light"/>
      </a:majorFont>
      <a:minorFont>
        <a:latin typeface="Gill Sans"/>
        <a:ea typeface="Gill Sans"/>
        <a:cs typeface="Gill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C9C3BA"/>
      </a:dk1>
      <a:lt1>
        <a:srgbClr val="606060"/>
      </a:lt1>
      <a:dk2>
        <a:srgbClr val="000060"/>
      </a:dk2>
      <a:lt2>
        <a:srgbClr val="5B5854"/>
      </a:lt2>
      <a:accent1>
        <a:srgbClr val="708CA5"/>
      </a:accent1>
      <a:accent2>
        <a:srgbClr val="80A7A7"/>
      </a:accent2>
      <a:accent3>
        <a:srgbClr val="AAAAB6"/>
      </a:accent3>
      <a:accent4>
        <a:srgbClr val="515151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Tema de Office">
      <a:majorFont>
        <a:latin typeface="Gill Sans Light"/>
        <a:ea typeface="Gill Sans Light"/>
        <a:cs typeface="Gill Sans Light"/>
      </a:majorFont>
      <a:minorFont>
        <a:latin typeface="Gill Sans"/>
        <a:ea typeface="Gill Sans"/>
        <a:cs typeface="Gill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ln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C9C3BA"/>
      </a:dk1>
      <a:lt1>
        <a:srgbClr val="606060"/>
      </a:lt1>
      <a:dk2>
        <a:srgbClr val="000060"/>
      </a:dk2>
      <a:lt2>
        <a:srgbClr val="5B5854"/>
      </a:lt2>
      <a:accent1>
        <a:srgbClr val="708CA5"/>
      </a:accent1>
      <a:accent2>
        <a:srgbClr val="80A7A7"/>
      </a:accent2>
      <a:accent3>
        <a:srgbClr val="AAAAB6"/>
      </a:accent3>
      <a:accent4>
        <a:srgbClr val="515151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Tema de Office">
      <a:majorFont>
        <a:latin typeface="Gill Sans Light"/>
        <a:ea typeface="Gill Sans Light"/>
        <a:cs typeface="Gill Sans Light"/>
      </a:majorFont>
      <a:minorFont>
        <a:latin typeface="Gill Sans"/>
        <a:ea typeface="Gill Sans"/>
        <a:cs typeface="Gill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lnDef>
  </a:objectDefaults>
  <a:extraClrSchemeLst/>
</a:theme>
</file>

<file path=ppt/theme/theme5.xml><?xml version="1.0" encoding="utf-8"?>
<a:theme xmlns:a="http://schemas.openxmlformats.org/drawingml/2006/main" name="Tema de Office">
  <a:themeElements>
    <a:clrScheme name="">
      <a:dk1>
        <a:srgbClr val="C9C3BA"/>
      </a:dk1>
      <a:lt1>
        <a:srgbClr val="606060"/>
      </a:lt1>
      <a:dk2>
        <a:srgbClr val="000060"/>
      </a:dk2>
      <a:lt2>
        <a:srgbClr val="5B5854"/>
      </a:lt2>
      <a:accent1>
        <a:srgbClr val="708CA5"/>
      </a:accent1>
      <a:accent2>
        <a:srgbClr val="80A7A7"/>
      </a:accent2>
      <a:accent3>
        <a:srgbClr val="AAAAB6"/>
      </a:accent3>
      <a:accent4>
        <a:srgbClr val="515151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Tema de Office">
      <a:majorFont>
        <a:latin typeface="Gill Sans Light"/>
        <a:ea typeface="Gill Sans Light"/>
        <a:cs typeface="Gill Sans Light"/>
      </a:majorFont>
      <a:minorFont>
        <a:latin typeface="Gill Sans"/>
        <a:ea typeface="Gill Sans"/>
        <a:cs typeface="Gill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lnDef>
  </a:objectDefaults>
  <a:extraClrSchemeLst/>
</a:theme>
</file>

<file path=ppt/theme/theme6.xml><?xml version="1.0" encoding="utf-8"?>
<a:theme xmlns:a="http://schemas.openxmlformats.org/drawingml/2006/main" name="Tema de Office">
  <a:themeElements>
    <a:clrScheme name="">
      <a:dk1>
        <a:srgbClr val="C9C3BA"/>
      </a:dk1>
      <a:lt1>
        <a:srgbClr val="606060"/>
      </a:lt1>
      <a:dk2>
        <a:srgbClr val="000060"/>
      </a:dk2>
      <a:lt2>
        <a:srgbClr val="5B5854"/>
      </a:lt2>
      <a:accent1>
        <a:srgbClr val="708CA5"/>
      </a:accent1>
      <a:accent2>
        <a:srgbClr val="80A7A7"/>
      </a:accent2>
      <a:accent3>
        <a:srgbClr val="AAAAB6"/>
      </a:accent3>
      <a:accent4>
        <a:srgbClr val="515151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Tema de Office">
      <a:majorFont>
        <a:latin typeface="Gill Sans Light"/>
        <a:ea typeface="Gill Sans Light"/>
        <a:cs typeface="Gill Sans Light"/>
      </a:majorFont>
      <a:minorFont>
        <a:latin typeface="Gill Sans"/>
        <a:ea typeface="Gill Sans"/>
        <a:cs typeface="Gill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38100" cap="flat" cmpd="sng" algn="ctr">
          <a:solidFill>
            <a:srgbClr val="6F6A5A"/>
          </a:solidFill>
          <a:prstDash val="solid"/>
          <a:miter lim="0"/>
          <a:headEnd type="none" w="med" len="med"/>
          <a:tailEnd type="none" w="med" len="med"/>
        </a:ln>
        <a:effectLst/>
      </a:spPr>
      <a:bodyPr vert="horz" wrap="square" lIns="50800" tIns="50800" rIns="50800" bIns="50800" numCol="1" anchor="ctr" anchorCtr="0" compatLnSpc="1">
        <a:prstTxWarp prst="textNoShape">
          <a:avLst/>
        </a:prstTxWarp>
      </a:bodyPr>
      <a:lstStyle>
        <a:defPPr marL="22860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6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Gill Sans" charset="0"/>
            <a:ea typeface="Gill Sans" charset="0"/>
            <a:cs typeface="Gill Sans" charset="0"/>
            <a:sym typeface="Gill Sans" charset="0"/>
          </a:defRPr>
        </a:defPPr>
      </a:lstStyle>
    </a:lnDef>
  </a:objectDefaults>
  <a:extraClrSchemeLst/>
</a:theme>
</file>

<file path=ppt/theme/theme7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5B5854"/>
      </a:dk2>
      <a:lt2>
        <a:srgbClr val="C9C3BA"/>
      </a:lt2>
      <a:accent1>
        <a:srgbClr val="708CA5"/>
      </a:accent1>
      <a:accent2>
        <a:srgbClr val="80A7A7"/>
      </a:accent2>
      <a:accent3>
        <a:srgbClr val="FFFFFF"/>
      </a:accent3>
      <a:accent4>
        <a:srgbClr val="000000"/>
      </a:accent4>
      <a:accent5>
        <a:srgbClr val="BBC5CF"/>
      </a:accent5>
      <a:accent6>
        <a:srgbClr val="739797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877</Words>
  <Application>Microsoft Office PowerPoint</Application>
  <PresentationFormat>Personalizado</PresentationFormat>
  <Paragraphs>79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6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Tema de Office</vt:lpstr>
      <vt:lpstr>Tema de Office</vt:lpstr>
      <vt:lpstr>Tema de Office</vt:lpstr>
      <vt:lpstr>Tema de Office</vt:lpstr>
      <vt:lpstr>Tema de Office</vt:lpstr>
      <vt:lpstr>Tema de Office</vt:lpstr>
      <vt:lpstr>BLOQUE 2.- CONTAMINACIÓN DEL AIRE, AGUA Y SUELO</vt:lpstr>
      <vt:lpstr>INTRODUCCIÓN</vt:lpstr>
      <vt:lpstr>QUÉ ES EL AIRE?</vt:lpstr>
      <vt:lpstr>PROPIEDADES FÍSICAS PROPIEDADES QUÍMICAS</vt:lpstr>
      <vt:lpstr>Presentación de PowerPoint</vt:lpstr>
      <vt:lpstr>Presentación de PowerPoint</vt:lpstr>
      <vt:lpstr>CONTAMINANTES DEL AIRE</vt:lpstr>
      <vt:lpstr>POR QUE SE CONTAMINA EL AGUA?</vt:lpstr>
      <vt:lpstr>TIPOS DE CONTAMINANTES DEL AGUA</vt:lpstr>
      <vt:lpstr>FUENTES DE CONTAMINACIÓN DEL AGUA</vt:lpstr>
      <vt:lpstr>MÉTODOS DE PURIFICACIÓN DEL AGUA </vt:lpstr>
      <vt:lpstr>TAREA!!!</vt:lpstr>
      <vt:lpstr>ORIGEN DE LA CONTAMINACION DEL SUELO</vt:lpstr>
      <vt:lpstr>ESTRUCTURA DE UN SUELO TÍPICO</vt:lpstr>
      <vt:lpstr>TIPOS DE CONTAMINACIÓN DEL SUELO</vt:lpstr>
      <vt:lpstr>FUENTES DE CONTAMINACIÓN DEL SUELO</vt:lpstr>
      <vt:lpstr>MEDIDAS DE PREVENCIÓN</vt:lpstr>
      <vt:lpstr>MÉTODOS PREVENTIVOS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2.- CONTAMINACIÓN DEL AIRE, AGUA Y SUELO</dc:title>
  <cp:lastModifiedBy>Ordoñez</cp:lastModifiedBy>
  <cp:revision>6</cp:revision>
  <dcterms:modified xsi:type="dcterms:W3CDTF">2016-01-22T20:19:52Z</dcterms:modified>
</cp:coreProperties>
</file>