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2" d="100"/>
          <a:sy n="82" d="100"/>
        </p:scale>
        <p:origin x="-80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p>
            <a:fld id="{2812D827-FDA8-439F-9B88-141B44BFA500}" type="datetimeFigureOut">
              <a:rPr lang="es-MX" smtClean="0"/>
              <a:t>23/08/2014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721C5B28-9F1A-4A87-A759-01BAB87B3243}" type="slidenum">
              <a:rPr lang="es-MX" smtClean="0"/>
              <a:t>‹Nº›</a:t>
            </a:fld>
            <a:endParaRPr lang="es-MX"/>
          </a:p>
        </p:txBody>
      </p:sp>
    </p:spTree>
    <p:extLst>
      <p:ext uri="{BB962C8B-B14F-4D97-AF65-F5344CB8AC3E}">
        <p14:creationId xmlns:p14="http://schemas.microsoft.com/office/powerpoint/2010/main" val="2186125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2812D827-FDA8-439F-9B88-141B44BFA500}" type="datetimeFigureOut">
              <a:rPr lang="es-MX" smtClean="0"/>
              <a:t>23/08/2014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721C5B28-9F1A-4A87-A759-01BAB87B3243}" type="slidenum">
              <a:rPr lang="es-MX" smtClean="0"/>
              <a:t>‹Nº›</a:t>
            </a:fld>
            <a:endParaRPr lang="es-MX"/>
          </a:p>
        </p:txBody>
      </p:sp>
    </p:spTree>
    <p:extLst>
      <p:ext uri="{BB962C8B-B14F-4D97-AF65-F5344CB8AC3E}">
        <p14:creationId xmlns:p14="http://schemas.microsoft.com/office/powerpoint/2010/main" val="32669560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812D827-FDA8-439F-9B88-141B44BFA500}" type="datetimeFigureOut">
              <a:rPr lang="es-MX" smtClean="0"/>
              <a:t>23/08/2014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721C5B28-9F1A-4A87-A759-01BAB87B3243}" type="slidenum">
              <a:rPr lang="es-MX" smtClean="0"/>
              <a:t>‹Nº›</a:t>
            </a:fld>
            <a:endParaRPr lang="es-MX"/>
          </a:p>
        </p:txBody>
      </p:sp>
    </p:spTree>
    <p:extLst>
      <p:ext uri="{BB962C8B-B14F-4D97-AF65-F5344CB8AC3E}">
        <p14:creationId xmlns:p14="http://schemas.microsoft.com/office/powerpoint/2010/main" val="13855208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p>
            <a:fld id="{2812D827-FDA8-439F-9B88-141B44BFA500}" type="datetimeFigureOut">
              <a:rPr lang="es-MX" smtClean="0"/>
              <a:t>23/08/2014</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721C5B28-9F1A-4A87-A759-01BAB87B3243}" type="slidenum">
              <a:rPr lang="es-MX" smtClean="0"/>
              <a:t>‹Nº›</a:t>
            </a:fld>
            <a:endParaRPr lang="es-MX"/>
          </a:p>
        </p:txBody>
      </p:sp>
    </p:spTree>
    <p:extLst>
      <p:ext uri="{BB962C8B-B14F-4D97-AF65-F5344CB8AC3E}">
        <p14:creationId xmlns:p14="http://schemas.microsoft.com/office/powerpoint/2010/main" val="29056322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p>
            <a:fld id="{2812D827-FDA8-439F-9B88-141B44BFA500}" type="datetimeFigureOut">
              <a:rPr lang="es-MX" smtClean="0"/>
              <a:t>23/08/2014</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721C5B28-9F1A-4A87-A759-01BAB87B3243}" type="slidenum">
              <a:rPr lang="es-MX" smtClean="0"/>
              <a:t>‹Nº›</a:t>
            </a:fld>
            <a:endParaRPr lang="es-MX"/>
          </a:p>
        </p:txBody>
      </p:sp>
    </p:spTree>
    <p:extLst>
      <p:ext uri="{BB962C8B-B14F-4D97-AF65-F5344CB8AC3E}">
        <p14:creationId xmlns:p14="http://schemas.microsoft.com/office/powerpoint/2010/main" val="38021541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p>
            <a:fld id="{2812D827-FDA8-439F-9B88-141B44BFA500}" type="datetimeFigureOut">
              <a:rPr lang="es-MX" smtClean="0"/>
              <a:t>23/08/2014</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721C5B28-9F1A-4A87-A759-01BAB87B3243}" type="slidenum">
              <a:rPr lang="es-MX" smtClean="0"/>
              <a:t>‹Nº›</a:t>
            </a:fld>
            <a:endParaRPr lang="es-MX"/>
          </a:p>
        </p:txBody>
      </p:sp>
    </p:spTree>
    <p:extLst>
      <p:ext uri="{BB962C8B-B14F-4D97-AF65-F5344CB8AC3E}">
        <p14:creationId xmlns:p14="http://schemas.microsoft.com/office/powerpoint/2010/main" val="2802944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812D827-FDA8-439F-9B88-141B44BFA500}" type="datetimeFigureOut">
              <a:rPr lang="es-MX" smtClean="0"/>
              <a:t>23/08/2014</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721C5B28-9F1A-4A87-A759-01BAB87B3243}" type="slidenum">
              <a:rPr lang="es-MX" smtClean="0"/>
              <a:t>‹Nº›</a:t>
            </a:fld>
            <a:endParaRPr lang="es-MX"/>
          </a:p>
        </p:txBody>
      </p:sp>
    </p:spTree>
    <p:extLst>
      <p:ext uri="{BB962C8B-B14F-4D97-AF65-F5344CB8AC3E}">
        <p14:creationId xmlns:p14="http://schemas.microsoft.com/office/powerpoint/2010/main" val="1665321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812D827-FDA8-439F-9B88-141B44BFA500}" type="datetimeFigureOut">
              <a:rPr lang="es-MX" smtClean="0"/>
              <a:t>23/08/2014</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721C5B28-9F1A-4A87-A759-01BAB87B3243}" type="slidenum">
              <a:rPr lang="es-MX" smtClean="0"/>
              <a:t>‹Nº›</a:t>
            </a:fld>
            <a:endParaRPr lang="es-MX"/>
          </a:p>
        </p:txBody>
      </p:sp>
    </p:spTree>
    <p:extLst>
      <p:ext uri="{BB962C8B-B14F-4D97-AF65-F5344CB8AC3E}">
        <p14:creationId xmlns:p14="http://schemas.microsoft.com/office/powerpoint/2010/main" val="33983303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812D827-FDA8-439F-9B88-141B44BFA500}" type="datetimeFigureOut">
              <a:rPr lang="es-MX" smtClean="0"/>
              <a:t>23/08/2014</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721C5B28-9F1A-4A87-A759-01BAB87B3243}" type="slidenum">
              <a:rPr lang="es-MX" smtClean="0"/>
              <a:t>‹Nº›</a:t>
            </a:fld>
            <a:endParaRPr lang="es-MX"/>
          </a:p>
        </p:txBody>
      </p:sp>
    </p:spTree>
    <p:extLst>
      <p:ext uri="{BB962C8B-B14F-4D97-AF65-F5344CB8AC3E}">
        <p14:creationId xmlns:p14="http://schemas.microsoft.com/office/powerpoint/2010/main" val="8411284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2812D827-FDA8-439F-9B88-141B44BFA500}" type="datetimeFigureOut">
              <a:rPr lang="es-MX" smtClean="0"/>
              <a:t>23/08/2014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721C5B28-9F1A-4A87-A759-01BAB87B3243}" type="slidenum">
              <a:rPr lang="es-MX" smtClean="0"/>
              <a:t>‹Nº›</a:t>
            </a:fld>
            <a:endParaRPr lang="es-MX"/>
          </a:p>
        </p:txBody>
      </p:sp>
    </p:spTree>
    <p:extLst>
      <p:ext uri="{BB962C8B-B14F-4D97-AF65-F5344CB8AC3E}">
        <p14:creationId xmlns:p14="http://schemas.microsoft.com/office/powerpoint/2010/main" val="3337566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2812D827-FDA8-439F-9B88-141B44BFA500}" type="datetimeFigureOut">
              <a:rPr lang="es-MX" smtClean="0"/>
              <a:t>23/08/2014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721C5B28-9F1A-4A87-A759-01BAB87B3243}" type="slidenum">
              <a:rPr lang="es-MX" smtClean="0"/>
              <a:t>‹Nº›</a:t>
            </a:fld>
            <a:endParaRPr lang="es-MX"/>
          </a:p>
        </p:txBody>
      </p:sp>
    </p:spTree>
    <p:extLst>
      <p:ext uri="{BB962C8B-B14F-4D97-AF65-F5344CB8AC3E}">
        <p14:creationId xmlns:p14="http://schemas.microsoft.com/office/powerpoint/2010/main" val="11430638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12D827-FDA8-439F-9B88-141B44BFA500}" type="datetimeFigureOut">
              <a:rPr lang="es-MX" smtClean="0"/>
              <a:t>23/08/2014</a:t>
            </a:fld>
            <a:endParaRPr lang="es-MX"/>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1C5B28-9F1A-4A87-A759-01BAB87B3243}" type="slidenum">
              <a:rPr lang="es-MX" smtClean="0"/>
              <a:t>‹Nº›</a:t>
            </a:fld>
            <a:endParaRPr lang="es-MX"/>
          </a:p>
        </p:txBody>
      </p:sp>
    </p:spTree>
    <p:extLst>
      <p:ext uri="{BB962C8B-B14F-4D97-AF65-F5344CB8AC3E}">
        <p14:creationId xmlns:p14="http://schemas.microsoft.com/office/powerpoint/2010/main" val="32016620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8" Type="http://schemas.openxmlformats.org/officeDocument/2006/relationships/hyperlink" Target="http://es.wikipedia.org/w/index.php?title=Mobbing_mis%C3%A1ndrico&amp;action=edit&amp;redlink=1" TargetMode="External"/><Relationship Id="rId3" Type="http://schemas.openxmlformats.org/officeDocument/2006/relationships/hyperlink" Target="http://es.wikipedia.org/wiki/Maltrato_emocional" TargetMode="External"/><Relationship Id="rId7" Type="http://schemas.openxmlformats.org/officeDocument/2006/relationships/hyperlink" Target="http://es.wikipedia.org/wiki/Violencia_contra_el_hombre" TargetMode="External"/><Relationship Id="rId2" Type="http://schemas.openxmlformats.org/officeDocument/2006/relationships/hyperlink" Target="http://es.wikipedia.org/w/index.php?title=Abuso_(maltrato_psic%C3%B3logico)&amp;action=edit&amp;redlink=1" TargetMode="External"/><Relationship Id="rId1" Type="http://schemas.openxmlformats.org/officeDocument/2006/relationships/slideLayout" Target="../slideLayouts/slideLayout2.xml"/><Relationship Id="rId6" Type="http://schemas.openxmlformats.org/officeDocument/2006/relationships/hyperlink" Target="http://es.wikipedia.org/wiki/Violencia_contra_las_mujeres" TargetMode="External"/><Relationship Id="rId5" Type="http://schemas.openxmlformats.org/officeDocument/2006/relationships/hyperlink" Target="http://es.wikipedia.org/wiki/Violencia_de_g%C3%A9nero" TargetMode="External"/><Relationship Id="rId4" Type="http://schemas.openxmlformats.org/officeDocument/2006/relationships/hyperlink" Target="http://es.wikipedia.org/wiki/Acoso_labora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971600" y="2780928"/>
            <a:ext cx="7272808" cy="1107554"/>
          </a:xfrm>
        </p:spPr>
        <p:txBody>
          <a:bodyPr>
            <a:normAutofit fontScale="90000"/>
          </a:bodyPr>
          <a:lstStyle/>
          <a:p>
            <a:r>
              <a:rPr lang="es-MX" sz="2800" dirty="0" smtClean="0"/>
              <a:t/>
            </a:r>
            <a:br>
              <a:rPr lang="es-MX" sz="2800" dirty="0" smtClean="0"/>
            </a:br>
            <a:r>
              <a:rPr lang="es-MX" sz="2800" dirty="0" smtClean="0"/>
              <a:t>La </a:t>
            </a:r>
            <a:r>
              <a:rPr lang="es-MX" sz="2800" dirty="0" smtClean="0"/>
              <a:t>violencia escolar en la actualidad.</a:t>
            </a:r>
            <a:br>
              <a:rPr lang="es-MX" sz="2800" dirty="0" smtClean="0"/>
            </a:br>
            <a:r>
              <a:rPr lang="es-MX" sz="2800" dirty="0" smtClean="0"/>
              <a:t>(Mobbing Laboral,Bullying o Acoso Escolar)</a:t>
            </a:r>
            <a:br>
              <a:rPr lang="es-MX" sz="2800" dirty="0" smtClean="0"/>
            </a:br>
            <a:endParaRPr lang="es-MX" sz="2800" dirty="0"/>
          </a:p>
        </p:txBody>
      </p:sp>
      <p:sp>
        <p:nvSpPr>
          <p:cNvPr id="3" name="2 Subtítulo"/>
          <p:cNvSpPr>
            <a:spLocks noGrp="1"/>
          </p:cNvSpPr>
          <p:nvPr>
            <p:ph type="subTitle" idx="1"/>
          </p:nvPr>
        </p:nvSpPr>
        <p:spPr>
          <a:xfrm>
            <a:off x="1371600" y="4260272"/>
            <a:ext cx="6400800" cy="1198984"/>
          </a:xfrm>
        </p:spPr>
        <p:txBody>
          <a:bodyPr>
            <a:normAutofit/>
          </a:bodyPr>
          <a:lstStyle/>
          <a:p>
            <a:r>
              <a:rPr lang="es-MX" sz="2400" dirty="0" smtClean="0">
                <a:solidFill>
                  <a:schemeClr val="tx1"/>
                </a:solidFill>
              </a:rPr>
              <a:t>Maestra: Ariadna Irazú Crespo Luna</a:t>
            </a:r>
          </a:p>
          <a:p>
            <a:r>
              <a:rPr lang="es-MX" sz="2400" dirty="0" smtClean="0">
                <a:solidFill>
                  <a:schemeClr val="tx1"/>
                </a:solidFill>
              </a:rPr>
              <a:t>Materia: Taller de Lectura y Redacción</a:t>
            </a:r>
          </a:p>
        </p:txBody>
      </p:sp>
      <p:sp>
        <p:nvSpPr>
          <p:cNvPr id="4" name="3 CuadroTexto"/>
          <p:cNvSpPr txBox="1"/>
          <p:nvPr/>
        </p:nvSpPr>
        <p:spPr>
          <a:xfrm>
            <a:off x="2555776" y="1771075"/>
            <a:ext cx="4104456" cy="369332"/>
          </a:xfrm>
          <a:prstGeom prst="rect">
            <a:avLst/>
          </a:prstGeom>
          <a:noFill/>
        </p:spPr>
        <p:txBody>
          <a:bodyPr wrap="square" rtlCol="0">
            <a:spAutoFit/>
          </a:bodyPr>
          <a:lstStyle/>
          <a:p>
            <a:r>
              <a:rPr lang="es-MX" smtClean="0"/>
              <a:t>          MULTIVERSIDAD </a:t>
            </a:r>
            <a:r>
              <a:rPr lang="es-MX" dirty="0" smtClean="0"/>
              <a:t>VERACRUZ</a:t>
            </a:r>
            <a:endParaRPr lang="es-MX" dirty="0"/>
          </a:p>
        </p:txBody>
      </p:sp>
      <p:sp>
        <p:nvSpPr>
          <p:cNvPr id="8" name="AutoShape 2" descr="data:image/jpeg;base64,/9j/4AAQSkZJRgABAQAAAQABAAD/2wCEAAkGBwgTEhUTEhMVFhUVGBwbGRYYGR8cFRweGxwaFhwaGh8cHyksICYxGxUcLT0hJikrLjQuHCk1OD8uOSguLzcBCgoKDg0OGhAQGzQkICYwLy0vLS4tNDQvNTc3LCwsLi0vNDQsLDI4NDEsMDQsLiwsLCwrNSwsLCwsLCw0LCwrLP/AABEIADkAZwMBEQACEQEDEQH/xAAbAAABBQEBAAAAAAAAAAAAAAAAAgMEBQYHAf/EADMQAAIBAgUDAwIEBQUAAAAAAAECAwARBAUSITEGE0EiUXFhkSMygaEUQlKx4QckM0PB/8QAGgEBAAMBAQEAAAAAAAAAAAAAAAECAwQFBv/EADARAAICAQIEBAQFBQAAAAAAAAABAhEDEiEEMUFRE0JhgSJxkaEFMrHB0RQjUuHw/9oADAMBAAIRAxEAPwDuNAFAFAFARsZiFQXNAc26q69SJiieph4HA+aznkUTu4XgJ51q5Iy6f6g5pue2CByQTYX4ubbVn477He/wiH+f2/2bLpLrmKc6W9L/ANJ/8rWE1I87iuDng3e67nQsPMGF6ucY9QBQBQBQBQBQBQBQGN68zNooXYeAf8VEnSs1wY/EyRh3Zyjp3pyTEWnxDMsTvpW2807n+SIf3bgD4rkjHVuz6TNxCxLw8a3S9kvX+DU9b5xGiLlOAiALWWVY9zc79sHyfdqvOXkicfCYXJvicz+V/r/B5030/leEEkk7K7wqe9Je8cJI/wCOP+qTf9L1MEo7sjic089QiqT5Lq/V+hvekcd3Ilb3AP3rdOzxZR0ycX0NJUlQoAoAoAoAoAoAoDG9aYXDsv4qM8Y3ZF2LAb6R82qsla3NcM5RyJxdMzWU4vHmA5gUBxE/4GBgUeiJTtdR8Akt7L7VjFutXXoetlhBT8G/hW833KnA4MxSjAYJ+5jZrjE4vntjmQI3jndub/WqpU9K59zac9cfGyqoL8se/ayn6yzTDkpgcJthsOdIt/2ScM5996rN+VcjfhcTSebJ+Z/ZHWuh8IyQoD4UD9q60qR81klqm5d2aupKBQBQBQAaAZedRQAuIQ0B6Z1oCvzOOORSKAwvU+Iz2PDiDChFCgrrAtKFPIQ+Pms5qVfCd3CZMOu81/t7lH05hpMLlmIeMf7uc9tV/nRL2uPuTes4wcYuuZ3cRxOPLxEVKXwLcT0b0XIHWSYfl/KvgfU1bHirdmPG/iPiJwx8urOvYFI0UCtjySSJ1oBRlWgBZQaAcoBEjbUBz7rLMcZFNE6OwRbmRb+krcKSfjVf9Kzm2mjs4aEZwlFrfp8yowvUeMWTESliyLGGRL2WwLC/ydNRqdtmjwRcccFs26b+n6ErqLqCdoJ0F1KxK6srWO/x8VM5bMrw2JLJBve3VBPn+YXxIsNEaXBBs49JNxtzRye5EMMGsb6t+3MXJn0lipjuwEem53fXsPHvep1Ff6dOne29+lDOHzaJpNKx3BZlB35W+522BIO9NZEuF0xtvs/r+5Jw/UsywrMYQqNps2rYXJBLWGwFuaa9rLPhV4jxqVtX/wAhcvUkqsHe4UQu5CsGQ6SN+N9uD9aaiFgtaY87S35kWDO8b/EF2BAMGoJr25832Bt5qLdlpY4eEkn5quiYvV7lSNILa1RQrXUluN6nWVfC7rfam/oWXSGKxDPOHJ2l2GosBdQdr+N+PrSPUrxCVQrt+5s14q5zGdmzo/xJg07dvXqv9bWtUXvRr4f9vXfWimzkZdJKA8gLaWXt3FiG5BH6VDpstB5IwuK2u7M6BlT6yjag1oSmoAaQSu33PzVfhf6HQ1mjWpVXxX9x0ZbljaozOSZF7ZBYaiF8D2NNK5WV8bKqko1Tvl3JcmAy9nde8dUiaXUMN9rXt72NTSb5lI5MkYp6dk7TFLDlOpX7iloEtfUNhxdvtzT4foQ5Zaca2kxuFcsRmK4iykk6NY0Bn8/vxxTZdSz8WSScN+9b7D4w2DjjjgExUr+X1C55Fj780pJVZVznOUsjjfcr5sHlKiwkB0xumjUNwd2B9t/tUVE0WTNJ3XNp3X0A5Xl2kd2VvxIwlmYXtsRb4Nt/NNK6hZsl/BHk72Qtsuy0l1MxLXVydQ1KU4YW4+OKUu5Hi5VT07brlzvoXXTsuXxl9E2stZ2uwNtrX+g2q0a6MzzeJJLVGq2WxqMuzbCyg9t1a2xsb2qU0zGUJR/MqMvnOEzBcU0scRcdrSNwPVcne/iqu7s6IODxKEnW9lLisrzh3UtGNpI3OmwBAA1fUm9/PFQ1Js1jkxRi0n0aA5LmIRk7V7YgOGBG69zX/alOq9QssNSlflr7UEmR4/UxEXOJRwbi+lbXP7cU0v7hZoUlfla9xUOQ5gCqlB6Jmk7l+QbkD3vvY00siWaDTd84pURo8lzY3LR2PYkSw0hdR4CgePmo0yNHlxLZPzJ+3r6nsvT+NMbKIRc4YRjj83Fv800uvYiOeOpNy81+w4en8aWsyMyusd7OBpK2uD+ovtU6WQs8UtnTV9O5MGR4rt4u8Q1SF9HFzqTSN/FNPMz8Vase+yq/rYnC5Rj0cFoQ6vHGpuR6SnN7+PO1EmiZ5ISjtKqbfzsjrlGamVXaPZe4Dp0hfVxYAX3+vmlOy0smLQ4p86G8NkeZosemJdS4d0INtOskEA+42/eoUWq+RaebHKUrk6ck/Wi/6Uy/HpLI8ikBkQC+m9xcEWUWFWine5hnnBxSj0bNXPzVzlI9ALFAeUAUB5QHtAeigF0Ak0AigCgJEFAf/9k="/>
          <p:cNvSpPr>
            <a:spLocks noChangeAspect="1" noChangeArrowheads="1"/>
          </p:cNvSpPr>
          <p:nvPr/>
        </p:nvSpPr>
        <p:spPr bwMode="auto">
          <a:xfrm>
            <a:off x="1174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MX"/>
          </a:p>
        </p:txBody>
      </p:sp>
      <p:pic>
        <p:nvPicPr>
          <p:cNvPr id="1027" name="Picture 3" descr="C:\Users\Home\Pictures\untitle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805354"/>
            <a:ext cx="2088232" cy="751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88139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p:spPr>
        <p:txBody>
          <a:bodyPr>
            <a:normAutofit fontScale="92500"/>
          </a:bodyPr>
          <a:lstStyle/>
          <a:p>
            <a:pPr marL="0" indent="0" algn="just">
              <a:buNone/>
            </a:pPr>
            <a:r>
              <a:rPr lang="es-MX" sz="1500" dirty="0" smtClean="0"/>
              <a:t>Hace muchos años no se tomaba como punto importante la violencia escolar, familiar o social, como ahora en la actualidad en donde habido un  elevado  porcentaje de </a:t>
            </a:r>
            <a:r>
              <a:rPr lang="es-MX" sz="1500" dirty="0"/>
              <a:t>acoso escolar, también denominado </a:t>
            </a:r>
            <a:r>
              <a:rPr lang="es-MX" sz="1500" i="1" dirty="0" smtClean="0"/>
              <a:t>bullying</a:t>
            </a:r>
            <a:r>
              <a:rPr lang="es-MX" sz="1500" i="1" dirty="0"/>
              <a:t>,</a:t>
            </a:r>
            <a:r>
              <a:rPr lang="es-MX" sz="1500" i="1" dirty="0" smtClean="0"/>
              <a:t> mobbing laboral</a:t>
            </a:r>
            <a:r>
              <a:rPr lang="es-MX" sz="1500" dirty="0" smtClean="0"/>
              <a:t> y acoso escolar este problema ha tenido sus  </a:t>
            </a:r>
            <a:r>
              <a:rPr lang="es-MX" sz="1500" dirty="0"/>
              <a:t>consecuencias, </a:t>
            </a:r>
            <a:r>
              <a:rPr lang="es-MX" sz="1500" dirty="0" smtClean="0"/>
              <a:t>en </a:t>
            </a:r>
            <a:r>
              <a:rPr lang="es-MX" sz="1500" dirty="0"/>
              <a:t>muchos </a:t>
            </a:r>
            <a:r>
              <a:rPr lang="es-MX" sz="1500" dirty="0" smtClean="0"/>
              <a:t>casos grave,  </a:t>
            </a:r>
            <a:r>
              <a:rPr lang="es-MX" sz="1500" dirty="0"/>
              <a:t>para las víctimas. El acoso entre escolares muestra un crecimiento alarmante donde el uso de Internet puede actuar como factor agravante.</a:t>
            </a:r>
          </a:p>
          <a:p>
            <a:pPr marL="0" indent="0" algn="just">
              <a:buNone/>
            </a:pPr>
            <a:r>
              <a:rPr lang="es-MX" sz="1500" dirty="0"/>
              <a:t>Los porcentajes de menores que han sido víctimas o </a:t>
            </a:r>
            <a:r>
              <a:rPr lang="es-MX" sz="1500" dirty="0" smtClean="0"/>
              <a:t>se tienen </a:t>
            </a:r>
            <a:r>
              <a:rPr lang="es-MX" sz="1500" dirty="0"/>
              <a:t>conocimiento de hechos de maltrato, acoso u hostigamiento escolar sistemático entre </a:t>
            </a:r>
            <a:r>
              <a:rPr lang="es-MX" sz="1500" dirty="0" smtClean="0"/>
              <a:t>alumnos o maestro-alumno se </a:t>
            </a:r>
            <a:r>
              <a:rPr lang="es-MX" sz="1500" dirty="0"/>
              <a:t>sitúa entre el 50% y el 70% de la población estudiantil </a:t>
            </a:r>
            <a:r>
              <a:rPr lang="es-MX" sz="1500" dirty="0" smtClean="0"/>
              <a:t>así mencionados en Noticias, Periódicos y otras fuentes de comunicación en </a:t>
            </a:r>
            <a:r>
              <a:rPr lang="es-MX" sz="1500" dirty="0"/>
              <a:t>países latinoamericanos donde se han realizado </a:t>
            </a:r>
            <a:r>
              <a:rPr lang="es-MX" sz="1500" dirty="0" smtClean="0"/>
              <a:t>encuestas  como en nuestro país México. </a:t>
            </a:r>
            <a:r>
              <a:rPr lang="es-MX" sz="1500" dirty="0"/>
              <a:t>Pero esta situación de violencia en las aulas traspasa fronteras. América Latina no es la única que sufre este </a:t>
            </a:r>
            <a:r>
              <a:rPr lang="es-MX" sz="1500" dirty="0" smtClean="0"/>
              <a:t>mal, sino también en otros países como en </a:t>
            </a:r>
            <a:r>
              <a:rPr lang="es-MX" sz="1500" dirty="0"/>
              <a:t>EEUU y Europa se están incrementando de forma inquietante las cifras relacionadas con esta </a:t>
            </a:r>
            <a:r>
              <a:rPr lang="es-MX" sz="1500" dirty="0" smtClean="0"/>
              <a:t>problemática han sido totalmente superadas. </a:t>
            </a:r>
            <a:r>
              <a:rPr lang="es-MX" sz="1500" dirty="0"/>
              <a:t>En España, más del 10% de los estudiantes directos se ven afectados por el acoso escolar. Esta cifra, alarmante en sí, podría ser muy superior si se tiene en cuenta que su diagnóstico es complicado. Los últimos datos que constan son del año </a:t>
            </a:r>
            <a:r>
              <a:rPr lang="es-MX" sz="1500" dirty="0" smtClean="0"/>
              <a:t>2011 ,  que en la situación actual donde  se ha ido incrementando en el 2014 según las estadísticas de este mismo año.</a:t>
            </a:r>
            <a:endParaRPr lang="es-MX" sz="1500" dirty="0"/>
          </a:p>
          <a:p>
            <a:pPr marL="0" indent="0">
              <a:buNone/>
            </a:pPr>
            <a:r>
              <a:rPr lang="es-MX" sz="1500" dirty="0" smtClean="0"/>
              <a:t>Un psiquiatra muy reconocido llamado José </a:t>
            </a:r>
            <a:r>
              <a:rPr lang="es-MX" sz="1500" dirty="0"/>
              <a:t>Carlos </a:t>
            </a:r>
            <a:r>
              <a:rPr lang="es-MX" sz="1500" dirty="0" smtClean="0"/>
              <a:t>Fuertes</a:t>
            </a:r>
            <a:r>
              <a:rPr lang="es-MX" sz="1500" b="1" dirty="0" smtClean="0"/>
              <a:t>, </a:t>
            </a:r>
            <a:r>
              <a:rPr lang="es-MX" sz="1500" dirty="0" smtClean="0"/>
              <a:t>experto en Medicina Legal y Forense comenta en sus libros sobre el acoso escolar, bullying o mobbing laboral que es una  situación donde la sociedad en la mayor parte no pone un limite a estos eventos que se suscitan en cualquier lugar tanto por raza, religión, nivel económico, etc.,  a esto yo como ser humano  me hago algunas preguntas y así respondí.</a:t>
            </a:r>
            <a:endParaRPr lang="es-MX" sz="1500" dirty="0"/>
          </a:p>
          <a:p>
            <a:pPr marL="0" indent="0">
              <a:buNone/>
            </a:pPr>
            <a:r>
              <a:rPr lang="es-MX" sz="1500" dirty="0" smtClean="0"/>
              <a:t>Para saber en si, ¿Qué es el acoso escolar?</a:t>
            </a:r>
            <a:endParaRPr lang="es-MX" sz="1500" dirty="0"/>
          </a:p>
          <a:p>
            <a:pPr marL="0" indent="0">
              <a:buNone/>
            </a:pPr>
            <a:r>
              <a:rPr lang="es-MX" sz="1500" dirty="0"/>
              <a:t>El acoso escolar, más conocido comúnmente por el anglicismo Bullying, es la situación de hostigamiento psicológico que sufre un joven como consecuencia de su actividad escolar. La agresión, en este caso, se da entre iguales (edades parecidas, mismas circunstancias, mismo entorno). Tiene como característica fundamental que esta actividad la practican los propios compañeros.</a:t>
            </a:r>
          </a:p>
          <a:p>
            <a:pPr marL="0" indent="0" algn="just">
              <a:buNone/>
            </a:pPr>
            <a:endParaRPr lang="es-MX" sz="1600" dirty="0"/>
          </a:p>
        </p:txBody>
      </p:sp>
    </p:spTree>
    <p:extLst>
      <p:ext uri="{BB962C8B-B14F-4D97-AF65-F5344CB8AC3E}">
        <p14:creationId xmlns:p14="http://schemas.microsoft.com/office/powerpoint/2010/main" val="29256186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04664"/>
            <a:ext cx="8229600" cy="5721499"/>
          </a:xfrm>
        </p:spPr>
        <p:txBody>
          <a:bodyPr>
            <a:normAutofit fontScale="92500" lnSpcReduction="10000"/>
          </a:bodyPr>
          <a:lstStyle/>
          <a:p>
            <a:pPr marL="0" indent="0">
              <a:buNone/>
            </a:pPr>
            <a:r>
              <a:rPr lang="es-MX" sz="1500" dirty="0"/>
              <a:t>¿Cuáles son sus perfiles, tanto del agresor como del agredido?</a:t>
            </a:r>
          </a:p>
          <a:p>
            <a:pPr marL="0" indent="0">
              <a:buNone/>
            </a:pPr>
            <a:r>
              <a:rPr lang="es-MX" sz="1500" dirty="0"/>
              <a:t>El agredido suele  </a:t>
            </a:r>
            <a:r>
              <a:rPr lang="es-MX" sz="1500" dirty="0" smtClean="0"/>
              <a:t>tener el perfil  de ser una persona meticulosa, ordenada, </a:t>
            </a:r>
            <a:r>
              <a:rPr lang="es-MX" sz="1500" dirty="0"/>
              <a:t>con gran capacidad de trabajo, incluso brillantes a nivel </a:t>
            </a:r>
            <a:r>
              <a:rPr lang="es-MX" sz="1500" dirty="0" smtClean="0"/>
              <a:t>académico o también </a:t>
            </a:r>
            <a:r>
              <a:rPr lang="es-MX" sz="1500" dirty="0"/>
              <a:t>existe el otro perfil opuesto, donde la víctima de acoso suele ser </a:t>
            </a:r>
            <a:r>
              <a:rPr lang="es-MX" sz="1500" dirty="0" smtClean="0"/>
              <a:t>una persona dócil</a:t>
            </a:r>
            <a:r>
              <a:rPr lang="es-MX" sz="1500" dirty="0"/>
              <a:t>, introvertido, con poca autoestima y, por ello, se convierten en el blanco perfecto de bromas para sus compañeros.</a:t>
            </a:r>
          </a:p>
          <a:p>
            <a:pPr marL="0" indent="0">
              <a:buNone/>
            </a:pPr>
            <a:r>
              <a:rPr lang="es-MX" sz="1500" dirty="0"/>
              <a:t>En cuanto al perfil del agresor, </a:t>
            </a:r>
            <a:r>
              <a:rPr lang="es-MX" sz="1500" dirty="0" smtClean="0"/>
              <a:t>puede </a:t>
            </a:r>
            <a:r>
              <a:rPr lang="es-MX" sz="1500" dirty="0"/>
              <a:t>ser un psicópata, cuyos rasgos característicos serían la frialdad, el egocentrismo, son personas narcisistas, sienten desprecio por las normas y tienen poca repercusión emocional. A veces provienen de familias desestructuradas, aunque eso no siempre es así. E</a:t>
            </a:r>
            <a:r>
              <a:rPr lang="es-MX" sz="1500" dirty="0" smtClean="0"/>
              <a:t>l </a:t>
            </a:r>
            <a:r>
              <a:rPr lang="es-MX" sz="1500" dirty="0"/>
              <a:t>agresor es un sujeto básicamente histérico, con necesidad de llamar la atención y con niveles académicos más bien </a:t>
            </a:r>
            <a:r>
              <a:rPr lang="es-MX" sz="1500" dirty="0" smtClean="0"/>
              <a:t>pobres., en su forma </a:t>
            </a:r>
            <a:r>
              <a:rPr lang="es-MX" sz="1500" dirty="0"/>
              <a:t>de actuar, donde en todos los casos crean a su alrededor un grupo de apoyo, nunca actúan solos</a:t>
            </a:r>
          </a:p>
          <a:p>
            <a:pPr marL="0" indent="0">
              <a:buNone/>
            </a:pPr>
            <a:r>
              <a:rPr lang="es-MX" sz="1500" dirty="0" smtClean="0"/>
              <a:t>¿Cuál </a:t>
            </a:r>
            <a:r>
              <a:rPr lang="es-MX" sz="1500" dirty="0"/>
              <a:t>es la responsabilidad de las escuelas, donde los menores pasan la mayor parte del día, a la hora de enfrentar situaciones de violencia en sus aulas?</a:t>
            </a:r>
          </a:p>
          <a:p>
            <a:pPr marL="0" indent="0">
              <a:buNone/>
            </a:pPr>
            <a:r>
              <a:rPr lang="es-MX" sz="1500" dirty="0" smtClean="0"/>
              <a:t>Lo </a:t>
            </a:r>
            <a:r>
              <a:rPr lang="es-MX" sz="1500" dirty="0"/>
              <a:t>que hacen las escuelas es detectar los problemas con mucha más facilidad que las propias familias. Las aulas son unas plataformas privilegiadas de observación, donde hay muchachos con edades similares y cuyas conductas se van a poder detectar con mayor facilidad. Hay que hacer especial hincapié en el entorno familiar. El niño repite lo que ve. De alguna manera, si hay un niño agresor es porque esas escalas de valores se las han transmitido en </a:t>
            </a:r>
            <a:r>
              <a:rPr lang="es-MX" sz="1500" dirty="0" smtClean="0"/>
              <a:t>casa .</a:t>
            </a:r>
          </a:p>
          <a:p>
            <a:pPr marL="0" indent="0">
              <a:buNone/>
            </a:pPr>
            <a:r>
              <a:rPr lang="es-MX" sz="1500" dirty="0" smtClean="0"/>
              <a:t>¿</a:t>
            </a:r>
            <a:r>
              <a:rPr lang="es-MX" sz="1500" dirty="0"/>
              <a:t>Y qué pasa si en casa no tienen el mejor ejemplo?</a:t>
            </a:r>
          </a:p>
          <a:p>
            <a:pPr marL="0" indent="0">
              <a:buNone/>
            </a:pPr>
            <a:r>
              <a:rPr lang="es-MX" sz="1500" dirty="0" smtClean="0"/>
              <a:t>En este caso, los </a:t>
            </a:r>
            <a:r>
              <a:rPr lang="es-MX" sz="1500" dirty="0"/>
              <a:t>padres tienen que saber muy bien las pautas a seguir y trabajar en consonancia con el colegio e, incluso, con los pedagogos, cuando ya estamos en un nivel de patología mayor.</a:t>
            </a:r>
          </a:p>
          <a:p>
            <a:pPr marL="0" indent="0">
              <a:buNone/>
            </a:pPr>
            <a:r>
              <a:rPr lang="es-MX" sz="1500" dirty="0"/>
              <a:t>¿Qué pasa si esos padres no quieren ir a la Escuela?</a:t>
            </a:r>
          </a:p>
          <a:p>
            <a:pPr marL="0" indent="0">
              <a:buNone/>
            </a:pPr>
            <a:r>
              <a:rPr lang="es-MX" sz="1500" dirty="0"/>
              <a:t>Si los padres no colaboran, si no existen, o están desaparecidos, o no actúan como papel de padres, ahí tenemos un hándicap impresionante</a:t>
            </a:r>
            <a:r>
              <a:rPr lang="es-MX" sz="1500" dirty="0" smtClean="0"/>
              <a:t>.</a:t>
            </a:r>
            <a:endParaRPr lang="es-MX" sz="1500" dirty="0"/>
          </a:p>
          <a:p>
            <a:pPr marL="0" indent="0">
              <a:buNone/>
            </a:pPr>
            <a:r>
              <a:rPr lang="es-MX" sz="1500" dirty="0"/>
              <a:t>¿Puede ponernos algún ejemplo de cómo hacerlo?</a:t>
            </a:r>
          </a:p>
          <a:p>
            <a:pPr marL="0" indent="0">
              <a:buNone/>
            </a:pPr>
            <a:r>
              <a:rPr lang="es-MX" sz="1500" dirty="0"/>
              <a:t>Reforzando las conductas del niño a través de terapias positivas, reprimiendo las conductas negativas, provocando estímulos que se satisfacen mediante premio y </a:t>
            </a:r>
            <a:r>
              <a:rPr lang="es-MX" sz="1500" dirty="0" smtClean="0"/>
              <a:t>castigo</a:t>
            </a:r>
            <a:r>
              <a:rPr lang="es-MX" sz="1500" dirty="0"/>
              <a:t>.</a:t>
            </a:r>
          </a:p>
          <a:p>
            <a:pPr marL="0" indent="0">
              <a:buNone/>
            </a:pPr>
            <a:endParaRPr lang="es-MX" sz="1400" dirty="0"/>
          </a:p>
        </p:txBody>
      </p:sp>
    </p:spTree>
    <p:extLst>
      <p:ext uri="{BB962C8B-B14F-4D97-AF65-F5344CB8AC3E}">
        <p14:creationId xmlns:p14="http://schemas.microsoft.com/office/powerpoint/2010/main" val="28861325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p:spPr>
        <p:txBody>
          <a:bodyPr>
            <a:normAutofit/>
          </a:bodyPr>
          <a:lstStyle/>
          <a:p>
            <a:pPr marL="0" indent="0">
              <a:buNone/>
            </a:pPr>
            <a:r>
              <a:rPr lang="es-MX" sz="1400" dirty="0"/>
              <a:t>¿Cómo puede identificarse cuando un menor está siendo víctima de acoso?</a:t>
            </a:r>
          </a:p>
          <a:p>
            <a:pPr marL="0" indent="0">
              <a:buNone/>
            </a:pPr>
            <a:r>
              <a:rPr lang="es-MX" sz="1400" dirty="0"/>
              <a:t>P</a:t>
            </a:r>
            <a:r>
              <a:rPr lang="es-MX" sz="1400" dirty="0" smtClean="0"/>
              <a:t>or </a:t>
            </a:r>
            <a:r>
              <a:rPr lang="es-MX" sz="1400" dirty="0"/>
              <a:t>lo general, en casa el niño se va a callar en un principio porque piensa que no es importante, por miedo, por vergüenza. </a:t>
            </a:r>
          </a:p>
          <a:p>
            <a:pPr marL="0" indent="0">
              <a:buNone/>
            </a:pPr>
            <a:r>
              <a:rPr lang="es-MX" sz="1400" dirty="0"/>
              <a:t>¿Hay algunos síntomas evidentes que presentan los niños acosados?</a:t>
            </a:r>
          </a:p>
          <a:p>
            <a:pPr marL="0" indent="0">
              <a:buNone/>
            </a:pPr>
            <a:r>
              <a:rPr lang="es-MX" sz="1400" dirty="0"/>
              <a:t>Hay diversos síntomas que presenta el acosado. </a:t>
            </a:r>
            <a:r>
              <a:rPr lang="es-MX" sz="1400" dirty="0" smtClean="0"/>
              <a:t>Ir a </a:t>
            </a:r>
            <a:r>
              <a:rPr lang="es-MX" sz="1400" dirty="0"/>
              <a:t>clase por miedo o angustia real, dificultad para expresar sus emociones, conductas cambiantes (de ser extrovertido a introvertido), depresión, </a:t>
            </a:r>
            <a:r>
              <a:rPr lang="es-MX" sz="1400" dirty="0" smtClean="0"/>
              <a:t>entristecimiento, etc.</a:t>
            </a:r>
            <a:endParaRPr lang="es-MX" sz="1400" dirty="0"/>
          </a:p>
          <a:p>
            <a:pPr marL="0" indent="0">
              <a:buNone/>
            </a:pPr>
            <a:r>
              <a:rPr lang="es-MX" sz="1400" dirty="0"/>
              <a:t>¿Qué explicación le da el niño acosado al trato que recibe?</a:t>
            </a:r>
          </a:p>
          <a:p>
            <a:pPr marL="0" indent="0">
              <a:buNone/>
            </a:pPr>
            <a:r>
              <a:rPr lang="es-MX" sz="1400" dirty="0"/>
              <a:t>Al final acaba creyendo que él mismo es un niño </a:t>
            </a:r>
            <a:r>
              <a:rPr lang="es-MX" sz="1400" dirty="0" smtClean="0"/>
              <a:t>raro; en </a:t>
            </a:r>
            <a:r>
              <a:rPr lang="es-MX" sz="1400" dirty="0"/>
              <a:t>el momento en que piense que tiene la culpa, que es el objeto negativo, que es el elemento hostil, ya tenemos todos los síntomas </a:t>
            </a:r>
            <a:r>
              <a:rPr lang="es-MX" sz="1400" dirty="0" smtClean="0"/>
              <a:t>característicos, se </a:t>
            </a:r>
            <a:r>
              <a:rPr lang="es-MX" sz="1400" dirty="0"/>
              <a:t>destruye su autoestima y es más difícil salir adelante.</a:t>
            </a:r>
          </a:p>
          <a:p>
            <a:pPr marL="0" indent="0">
              <a:buNone/>
            </a:pPr>
            <a:r>
              <a:rPr lang="es-MX" sz="1400" dirty="0"/>
              <a:t>Y, si se pide ayuda, ¿qué va a pasar después? </a:t>
            </a:r>
          </a:p>
          <a:p>
            <a:pPr marL="0" indent="0">
              <a:buNone/>
            </a:pPr>
            <a:r>
              <a:rPr lang="es-MX" sz="1400" dirty="0" smtClean="0"/>
              <a:t>Lo </a:t>
            </a:r>
            <a:r>
              <a:rPr lang="es-MX" sz="1400" dirty="0"/>
              <a:t>que sucede es que, una vez que el niño pide ayuda porque la situación le supera, se le puede estigmatizar</a:t>
            </a:r>
            <a:r>
              <a:rPr lang="es-MX" sz="1400" dirty="0" smtClean="0"/>
              <a:t>. Ahí es donde comienzan a  </a:t>
            </a:r>
            <a:r>
              <a:rPr lang="es-MX" sz="1400" dirty="0"/>
              <a:t>intervenir los </a:t>
            </a:r>
            <a:r>
              <a:rPr lang="es-MX" sz="1400" dirty="0" smtClean="0"/>
              <a:t>profesionales </a:t>
            </a:r>
            <a:r>
              <a:rPr lang="es-MX" sz="1400" dirty="0"/>
              <a:t>psicólogos, a psiquiatras, va a necesitar apoyo en su propia escuela. Lo que se hace, para ayudarles, va a generar que se sienta diferente a los demás, que puedan decirle “tú eres un raro” o “eres un chico diferente”. Eso hay algunos que no lo soportan. Y aquí viene el fracaso y en el peor de los casos, pueden llegar al suicidio.</a:t>
            </a:r>
          </a:p>
          <a:p>
            <a:pPr marL="0" indent="0">
              <a:buNone/>
            </a:pPr>
            <a:r>
              <a:rPr lang="es-MX" sz="1400" dirty="0"/>
              <a:t>El suicidio es una situación extrema y son excepcionales sus casos… </a:t>
            </a:r>
          </a:p>
          <a:p>
            <a:pPr marL="0" indent="0">
              <a:buNone/>
            </a:pPr>
            <a:r>
              <a:rPr lang="es-MX" sz="1400" dirty="0" smtClean="0"/>
              <a:t>En estos tiempos los jóvenes buscan la manera de escapar de su sufrimiento y esto con el </a:t>
            </a:r>
            <a:r>
              <a:rPr lang="es-MX" sz="1400" dirty="0"/>
              <a:t>suicidio es la segunda causa de muerte de los jóvenes de entre 15 y 25 años. Las verdaderas causas son otras, obviamente, como la depresión, los trastornos ansiosos, los trastornos graves de personalidad, la psicosis y el abuso de sustancias. Pero no debemos olvidar que un ser que se encuentra en la adolescencia, que es la etapa de la vida donde más impulsivos somos, le propicias una situación que no pude aguantar y la presión es tal que, en casos extremos, se da la conducta suicida</a:t>
            </a:r>
            <a:r>
              <a:rPr lang="es-MX" sz="1400" dirty="0" smtClean="0"/>
              <a:t>.</a:t>
            </a:r>
            <a:endParaRPr lang="es-MX" sz="1400" dirty="0"/>
          </a:p>
          <a:p>
            <a:pPr marL="0" indent="0">
              <a:buNone/>
            </a:pPr>
            <a:endParaRPr lang="es-MX" sz="1400" dirty="0"/>
          </a:p>
          <a:p>
            <a:pPr marL="0" indent="0">
              <a:buNone/>
            </a:pPr>
            <a:endParaRPr lang="es-MX" sz="1400" dirty="0"/>
          </a:p>
          <a:p>
            <a:pPr marL="0" indent="0">
              <a:buNone/>
            </a:pPr>
            <a:endParaRPr lang="es-MX" sz="1400" dirty="0"/>
          </a:p>
        </p:txBody>
      </p:sp>
    </p:spTree>
    <p:extLst>
      <p:ext uri="{BB962C8B-B14F-4D97-AF65-F5344CB8AC3E}">
        <p14:creationId xmlns:p14="http://schemas.microsoft.com/office/powerpoint/2010/main" val="36800404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a:bodyPr>
          <a:lstStyle/>
          <a:p>
            <a:pPr marL="0" indent="0">
              <a:buNone/>
            </a:pPr>
            <a:endParaRPr lang="es-MX" sz="1400" dirty="0"/>
          </a:p>
          <a:p>
            <a:pPr marL="0" indent="0">
              <a:buNone/>
            </a:pPr>
            <a:endParaRPr lang="es-MX" sz="1400" dirty="0"/>
          </a:p>
        </p:txBody>
      </p:sp>
      <p:pic>
        <p:nvPicPr>
          <p:cNvPr id="1026" name="Picture 2" descr="C:\Users\Home\Pictures\bul.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412776"/>
            <a:ext cx="2780928" cy="2376264"/>
          </a:xfrm>
          <a:prstGeom prst="rect">
            <a:avLst/>
          </a:prstGeom>
          <a:noFill/>
          <a:extLst>
            <a:ext uri="{909E8E84-426E-40DD-AFC4-6F175D3DCCD1}">
              <a14:hiddenFill xmlns:a14="http://schemas.microsoft.com/office/drawing/2010/main">
                <a:solidFill>
                  <a:srgbClr val="FFFFFF"/>
                </a:solidFill>
              </a14:hiddenFill>
            </a:ext>
          </a:extLst>
        </p:spPr>
      </p:pic>
      <p:sp>
        <p:nvSpPr>
          <p:cNvPr id="5" name="4 CuadroTexto"/>
          <p:cNvSpPr txBox="1"/>
          <p:nvPr/>
        </p:nvSpPr>
        <p:spPr>
          <a:xfrm>
            <a:off x="4788024" y="1916832"/>
            <a:ext cx="3600400" cy="369332"/>
          </a:xfrm>
          <a:prstGeom prst="rect">
            <a:avLst/>
          </a:prstGeom>
          <a:noFill/>
        </p:spPr>
        <p:txBody>
          <a:bodyPr wrap="square" rtlCol="0">
            <a:spAutoFit/>
          </a:bodyPr>
          <a:lstStyle/>
          <a:p>
            <a:endParaRPr lang="es-MX" dirty="0"/>
          </a:p>
        </p:txBody>
      </p:sp>
      <p:pic>
        <p:nvPicPr>
          <p:cNvPr id="1027" name="Picture 3" descr="C:\Users\Home\Pictures\ima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0615" y="1412776"/>
            <a:ext cx="2887588" cy="2376264"/>
          </a:xfrm>
          <a:prstGeom prst="rect">
            <a:avLst/>
          </a:prstGeom>
          <a:noFill/>
          <a:extLst>
            <a:ext uri="{909E8E84-426E-40DD-AFC4-6F175D3DCCD1}">
              <a14:hiddenFill xmlns:a14="http://schemas.microsoft.com/office/drawing/2010/main">
                <a:solidFill>
                  <a:srgbClr val="FFFFFF"/>
                </a:solidFill>
              </a14:hiddenFill>
            </a:ext>
          </a:extLst>
        </p:spPr>
      </p:pic>
      <p:sp>
        <p:nvSpPr>
          <p:cNvPr id="6" name="5 CuadroTexto"/>
          <p:cNvSpPr txBox="1"/>
          <p:nvPr/>
        </p:nvSpPr>
        <p:spPr>
          <a:xfrm>
            <a:off x="1187624" y="764704"/>
            <a:ext cx="6630579" cy="369332"/>
          </a:xfrm>
          <a:prstGeom prst="rect">
            <a:avLst/>
          </a:prstGeom>
          <a:noFill/>
        </p:spPr>
        <p:txBody>
          <a:bodyPr wrap="square" rtlCol="0">
            <a:spAutoFit/>
          </a:bodyPr>
          <a:lstStyle/>
          <a:p>
            <a:pPr algn="ctr"/>
            <a:r>
              <a:rPr lang="es-MX" dirty="0" smtClean="0"/>
              <a:t>Acoso Escolar , Bullying y Mobbing Laboral</a:t>
            </a:r>
            <a:endParaRPr lang="es-MX" dirty="0"/>
          </a:p>
        </p:txBody>
      </p:sp>
      <p:sp>
        <p:nvSpPr>
          <p:cNvPr id="7" name="6 CuadroTexto"/>
          <p:cNvSpPr txBox="1"/>
          <p:nvPr/>
        </p:nvSpPr>
        <p:spPr>
          <a:xfrm>
            <a:off x="3491880" y="4797152"/>
            <a:ext cx="936104" cy="369332"/>
          </a:xfrm>
          <a:prstGeom prst="rect">
            <a:avLst/>
          </a:prstGeom>
          <a:noFill/>
        </p:spPr>
        <p:txBody>
          <a:bodyPr wrap="square" rtlCol="0">
            <a:spAutoFit/>
          </a:bodyPr>
          <a:lstStyle/>
          <a:p>
            <a:endParaRPr lang="es-MX" dirty="0"/>
          </a:p>
        </p:txBody>
      </p:sp>
      <p:pic>
        <p:nvPicPr>
          <p:cNvPr id="1028" name="Picture 4" descr="C:\Users\Home\Pictures\mob.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31840" y="4005065"/>
            <a:ext cx="2592288" cy="21602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36302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p:spPr>
        <p:txBody>
          <a:bodyPr>
            <a:normAutofit/>
          </a:bodyPr>
          <a:lstStyle/>
          <a:p>
            <a:pPr marL="0" indent="0">
              <a:buNone/>
            </a:pPr>
            <a:r>
              <a:rPr lang="es-MX" sz="1400" dirty="0" smtClean="0"/>
              <a:t>Entonces todo lo comentado sobre el acoso escolar, bullying y mobbing laboral  esta afectando a la sociedad especialmente  en jóvenes adolescentes y hasta personas  que  trabajan  para eso se hizo esta investigación para dar conciencia y comunicar atraves del Taller de Lectura y así redactar este texto informativo .</a:t>
            </a:r>
          </a:p>
          <a:p>
            <a:pPr marL="0" indent="0">
              <a:buNone/>
            </a:pPr>
            <a:r>
              <a:rPr lang="es-MX" sz="1400" dirty="0" smtClean="0"/>
              <a:t>Para esto es necesario que los jóvenes no se sientan intimidados, acosados, hostigados o perseguidos por otra persona agresiva o por un grupo . </a:t>
            </a:r>
          </a:p>
          <a:p>
            <a:pPr marL="0" indent="0">
              <a:buNone/>
            </a:pPr>
            <a:r>
              <a:rPr lang="es-MX" sz="1400" dirty="0" smtClean="0"/>
              <a:t>Esto ´puede ser identificado </a:t>
            </a:r>
            <a:r>
              <a:rPr lang="es-ES" sz="1400" dirty="0"/>
              <a:t>como el </a:t>
            </a:r>
            <a:r>
              <a:rPr lang="es-ES" sz="1400" dirty="0">
                <a:hlinkClick r:id="rId2" action="ppaction://hlinkfile" tooltip="Abuso (maltrato psicólogico) (aún no redactado)"/>
              </a:rPr>
              <a:t>abuso</a:t>
            </a:r>
            <a:r>
              <a:rPr lang="es-ES" sz="1400" dirty="0"/>
              <a:t> o </a:t>
            </a:r>
            <a:r>
              <a:rPr lang="es-ES" sz="1400" dirty="0">
                <a:hlinkClick r:id="rId3" action="ppaction://hlinkfile" tooltip="Maltrato emocional"/>
              </a:rPr>
              <a:t>maltrato emocional</a:t>
            </a:r>
            <a:r>
              <a:rPr lang="es-ES" sz="1400" dirty="0"/>
              <a:t> en el lugar de trabajo, tales como la "conjuración" en contra de alguien por parte de sus compañeros de trabajo, pares, subordinados o superiores, forzándolo en los lugares de trabajo a través de rumores, insinuaciones, intimidaciones, humillaciones, descréditos o el aislamiento, para que renuncie o salga de su sitio de </a:t>
            </a:r>
            <a:r>
              <a:rPr lang="es-ES" sz="1400" dirty="0" smtClean="0"/>
              <a:t>trabajo, </a:t>
            </a:r>
            <a:r>
              <a:rPr lang="es-ES" sz="1400" dirty="0"/>
              <a:t>el ya mencionado </a:t>
            </a:r>
            <a:r>
              <a:rPr lang="es-ES" sz="1400" dirty="0">
                <a:hlinkClick r:id="rId4" action="ppaction://hlinkfile" tooltip="Acoso laboral"/>
              </a:rPr>
              <a:t>acoso laboral</a:t>
            </a:r>
            <a:r>
              <a:rPr lang="es-ES" sz="1400" dirty="0"/>
              <a:t>, así como la </a:t>
            </a:r>
            <a:r>
              <a:rPr lang="es-ES" sz="1400" dirty="0">
                <a:hlinkClick r:id="rId5" action="ppaction://hlinkfile" tooltip="Violencia de género"/>
              </a:rPr>
              <a:t>violencia de género</a:t>
            </a:r>
            <a:r>
              <a:rPr lang="es-ES" sz="1400" dirty="0"/>
              <a:t> o </a:t>
            </a:r>
            <a:r>
              <a:rPr lang="es-ES" sz="1400" dirty="0">
                <a:hlinkClick r:id="rId6" action="ppaction://hlinkfile" tooltip="Violencia contra las mujeres"/>
              </a:rPr>
              <a:t>violencia contra las mujeres</a:t>
            </a:r>
            <a:r>
              <a:rPr lang="es-ES" sz="1400" dirty="0"/>
              <a:t> </a:t>
            </a:r>
            <a:r>
              <a:rPr lang="es-ES" sz="1400" dirty="0" smtClean="0"/>
              <a:t>o </a:t>
            </a:r>
            <a:r>
              <a:rPr lang="es-ES" sz="1400" dirty="0"/>
              <a:t>la </a:t>
            </a:r>
            <a:r>
              <a:rPr lang="es-ES" sz="1400" dirty="0">
                <a:hlinkClick r:id="rId7" action="ppaction://hlinkfile" tooltip="Violencia contra el hombre"/>
              </a:rPr>
              <a:t>violencia contra el hombre</a:t>
            </a:r>
            <a:r>
              <a:rPr lang="es-ES" sz="1400" dirty="0"/>
              <a:t> o </a:t>
            </a:r>
            <a:r>
              <a:rPr lang="es-ES" sz="1400" dirty="0">
                <a:hlinkClick r:id="rId8" action="ppaction://hlinkfile" tooltip="Mobbing misándrico (aún no redactado)"/>
              </a:rPr>
              <a:t>mobbing misándrico</a:t>
            </a:r>
            <a:r>
              <a:rPr lang="es-ES" sz="1400" dirty="0"/>
              <a:t> </a:t>
            </a:r>
            <a:r>
              <a:rPr lang="es-ES" sz="1400" dirty="0" smtClean="0"/>
              <a:t>, </a:t>
            </a:r>
            <a:r>
              <a:rPr lang="es-ES" sz="1400" dirty="0"/>
              <a:t>que es el ejercido por odio o aversión en contra de los hombres </a:t>
            </a:r>
            <a:r>
              <a:rPr lang="es-ES" sz="1400" dirty="0" smtClean="0"/>
              <a:t>, </a:t>
            </a:r>
            <a:r>
              <a:rPr lang="es-ES" sz="1400" dirty="0"/>
              <a:t>para despojarlos de su propia virilidad, psicológica o físicamente, dado que ése es el objeto de esta especie de mobbing: </a:t>
            </a:r>
            <a:r>
              <a:rPr lang="es-ES" sz="1400" i="1" dirty="0"/>
              <a:t>la castración</a:t>
            </a:r>
            <a:r>
              <a:rPr lang="es-ES" sz="1400" dirty="0"/>
              <a:t>.</a:t>
            </a:r>
          </a:p>
          <a:p>
            <a:pPr marL="0" indent="0">
              <a:buNone/>
            </a:pPr>
            <a:r>
              <a:rPr lang="es-ES" sz="1400" dirty="0" smtClean="0"/>
              <a:t>Para concluir siempre hay que ser buen observador ante una situación similar para que no haya consecuencias, e informar todo el tiempo de los riesgos que esto atrae .</a:t>
            </a:r>
            <a:endParaRPr lang="es-ES" sz="1400" dirty="0"/>
          </a:p>
          <a:p>
            <a:pPr marL="0" indent="0">
              <a:buNone/>
            </a:pPr>
            <a:endParaRPr lang="es-MX" sz="1400" dirty="0"/>
          </a:p>
        </p:txBody>
      </p:sp>
    </p:spTree>
    <p:extLst>
      <p:ext uri="{BB962C8B-B14F-4D97-AF65-F5344CB8AC3E}">
        <p14:creationId xmlns:p14="http://schemas.microsoft.com/office/powerpoint/2010/main" val="2866433314"/>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200</TotalTime>
  <Words>1507</Words>
  <Application>Microsoft Office PowerPoint</Application>
  <PresentationFormat>Presentación en pantalla (4:3)</PresentationFormat>
  <Paragraphs>36</Paragraphs>
  <Slides>6</Slides>
  <Notes>0</Notes>
  <HiddenSlides>0</HiddenSlides>
  <MMClips>0</MMClips>
  <ScaleCrop>false</ScaleCrop>
  <HeadingPairs>
    <vt:vector size="4" baseType="variant">
      <vt:variant>
        <vt:lpstr>Tema</vt:lpstr>
      </vt:variant>
      <vt:variant>
        <vt:i4>1</vt:i4>
      </vt:variant>
      <vt:variant>
        <vt:lpstr>Títulos de diapositiva</vt:lpstr>
      </vt:variant>
      <vt:variant>
        <vt:i4>6</vt:i4>
      </vt:variant>
    </vt:vector>
  </HeadingPairs>
  <TitlesOfParts>
    <vt:vector size="7" baseType="lpstr">
      <vt:lpstr>Tema de Office</vt:lpstr>
      <vt:lpstr> La violencia escolar en la actualidad. (Mobbing Laboral,Bullying o Acoso Escolar) </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Literatura Contemporánea: Metadiscurso e Intertextualidad</dc:title>
  <dc:creator>Home</dc:creator>
  <cp:lastModifiedBy>PRESARIO</cp:lastModifiedBy>
  <cp:revision>20</cp:revision>
  <dcterms:created xsi:type="dcterms:W3CDTF">2014-08-15T21:38:47Z</dcterms:created>
  <dcterms:modified xsi:type="dcterms:W3CDTF">2014-08-23T15:28:50Z</dcterms:modified>
</cp:coreProperties>
</file>