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7" r:id="rId2"/>
    <p:sldId id="264" r:id="rId3"/>
    <p:sldId id="256" r:id="rId4"/>
    <p:sldId id="258" r:id="rId5"/>
    <p:sldId id="265" r:id="rId6"/>
    <p:sldId id="259" r:id="rId7"/>
    <p:sldId id="266" r:id="rId8"/>
    <p:sldId id="260" r:id="rId9"/>
    <p:sldId id="261" r:id="rId10"/>
    <p:sldId id="262" r:id="rId11"/>
    <p:sldId id="267" r:id="rId12"/>
    <p:sldId id="263" r:id="rId13"/>
  </p:sldIdLst>
  <p:sldSz cx="9144000" cy="6858000" type="screen4x3"/>
  <p:notesSz cx="6858000" cy="9144000"/>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108"/>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14" name="13 Título"/>
          <p:cNvSpPr>
            <a:spLocks noGrp="1"/>
          </p:cNvSpPr>
          <p:nvPr>
            <p:ph type="ctrTitle"/>
          </p:nvPr>
        </p:nvSpPr>
        <p:spPr>
          <a:xfrm>
            <a:off x="1432560" y="359898"/>
            <a:ext cx="7406640" cy="1472184"/>
          </a:xfrm>
        </p:spPr>
        <p:txBody>
          <a:bodyPr anchor="b"/>
          <a:lstStyle>
            <a:lvl1pPr algn="l">
              <a:defRPr/>
            </a:lvl1pPr>
            <a:extLst/>
          </a:lstStyle>
          <a:p>
            <a:r>
              <a:rPr kumimoji="0" lang="es-ES" smtClean="0"/>
              <a:t>Haga clic para modificar el estilo de título del patrón</a:t>
            </a:r>
            <a:endParaRPr kumimoji="0" lang="en-US"/>
          </a:p>
        </p:txBody>
      </p:sp>
      <p:sp>
        <p:nvSpPr>
          <p:cNvPr id="22" name="21 Subtítulo"/>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s-ES" smtClean="0"/>
              <a:t>Haga clic para modificar el estilo de subtítulo del patrón</a:t>
            </a:r>
            <a:endParaRPr kumimoji="0" lang="en-US"/>
          </a:p>
        </p:txBody>
      </p:sp>
      <p:sp>
        <p:nvSpPr>
          <p:cNvPr id="7" name="6 Marcador de fecha"/>
          <p:cNvSpPr>
            <a:spLocks noGrp="1"/>
          </p:cNvSpPr>
          <p:nvPr>
            <p:ph type="dt" sz="half" idx="10"/>
          </p:nvPr>
        </p:nvSpPr>
        <p:spPr/>
        <p:txBody>
          <a:bodyPr/>
          <a:lstStyle>
            <a:extLst/>
          </a:lstStyle>
          <a:p>
            <a:fld id="{01B5BE7B-BD0B-43B8-8B68-546469BE8114}" type="datetimeFigureOut">
              <a:rPr lang="es-MX" smtClean="0"/>
              <a:pPr/>
              <a:t>07/02/2015</a:t>
            </a:fld>
            <a:endParaRPr lang="es-MX"/>
          </a:p>
        </p:txBody>
      </p:sp>
      <p:sp>
        <p:nvSpPr>
          <p:cNvPr id="20" name="19 Marcador de pie de página"/>
          <p:cNvSpPr>
            <a:spLocks noGrp="1"/>
          </p:cNvSpPr>
          <p:nvPr>
            <p:ph type="ftr" sz="quarter" idx="11"/>
          </p:nvPr>
        </p:nvSpPr>
        <p:spPr/>
        <p:txBody>
          <a:bodyPr/>
          <a:lstStyle>
            <a:extLst/>
          </a:lstStyle>
          <a:p>
            <a:endParaRPr lang="es-MX"/>
          </a:p>
        </p:txBody>
      </p:sp>
      <p:sp>
        <p:nvSpPr>
          <p:cNvPr id="10" name="9 Marcador de número de diapositiva"/>
          <p:cNvSpPr>
            <a:spLocks noGrp="1"/>
          </p:cNvSpPr>
          <p:nvPr>
            <p:ph type="sldNum" sz="quarter" idx="12"/>
          </p:nvPr>
        </p:nvSpPr>
        <p:spPr/>
        <p:txBody>
          <a:bodyPr/>
          <a:lstStyle>
            <a:extLst/>
          </a:lstStyle>
          <a:p>
            <a:fld id="{7E86B80C-89D5-480C-9628-A37D3C104318}" type="slidenum">
              <a:rPr lang="es-MX" smtClean="0"/>
              <a:pPr/>
              <a:t>‹Nº›</a:t>
            </a:fld>
            <a:endParaRPr lang="es-MX"/>
          </a:p>
        </p:txBody>
      </p:sp>
      <p:sp>
        <p:nvSpPr>
          <p:cNvPr id="8" name="7 Elipse"/>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8 Elipse"/>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extLst/>
          </a:lstStyle>
          <a:p>
            <a:r>
              <a:rPr kumimoji="0" lang="es-ES" smtClean="0"/>
              <a:t>Haga clic para modificar el estilo de título del patrón</a:t>
            </a:r>
            <a:endParaRPr kumimoji="0" lang="en-US"/>
          </a:p>
        </p:txBody>
      </p:sp>
      <p:sp>
        <p:nvSpPr>
          <p:cNvPr id="3" name="2 Marcador de contenido"/>
          <p:cNvSpPr>
            <a:spLocks noGrp="1"/>
          </p:cNvSpPr>
          <p:nvPr>
            <p:ph idx="1"/>
          </p:nvPr>
        </p:nvSpPr>
        <p:spPr/>
        <p:txBody>
          <a:bodyPr/>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fld id="{01B5BE7B-BD0B-43B8-8B68-546469BE8114}" type="datetimeFigureOut">
              <a:rPr lang="es-MX" smtClean="0"/>
              <a:pPr/>
              <a:t>07/02/2015</a:t>
            </a:fld>
            <a:endParaRPr lang="es-MX"/>
          </a:p>
        </p:txBody>
      </p:sp>
      <p:sp>
        <p:nvSpPr>
          <p:cNvPr id="5" name="4 Marcador de pie de página"/>
          <p:cNvSpPr>
            <a:spLocks noGrp="1"/>
          </p:cNvSpPr>
          <p:nvPr>
            <p:ph type="ftr" sz="quarter" idx="11"/>
          </p:nvPr>
        </p:nvSpPr>
        <p:spPr/>
        <p:txBody>
          <a:bodyPr/>
          <a:lstStyle>
            <a:extLst/>
          </a:lstStyle>
          <a:p>
            <a:endParaRPr lang="es-MX"/>
          </a:p>
        </p:txBody>
      </p:sp>
      <p:sp>
        <p:nvSpPr>
          <p:cNvPr id="6" name="5 Marcador de número de diapositiva"/>
          <p:cNvSpPr>
            <a:spLocks noGrp="1"/>
          </p:cNvSpPr>
          <p:nvPr>
            <p:ph type="sldNum" sz="quarter" idx="12"/>
          </p:nvPr>
        </p:nvSpPr>
        <p:spPr/>
        <p:txBody>
          <a:bodyPr/>
          <a:lstStyle>
            <a:extLst/>
          </a:lstStyle>
          <a:p>
            <a:fld id="{7E86B80C-89D5-480C-9628-A37D3C104318}" type="slidenum">
              <a:rPr lang="es-MX" smtClean="0"/>
              <a:pPr/>
              <a:t>‹Nº›</a:t>
            </a:fld>
            <a:endParaRPr lang="es-MX"/>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7" name="6 Rectángulo"/>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1 Título"/>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s-ES" smtClean="0"/>
              <a:t>Haga clic para modificar el estilo de texto del patrón</a:t>
            </a:r>
          </a:p>
        </p:txBody>
      </p:sp>
      <p:sp>
        <p:nvSpPr>
          <p:cNvPr id="4" name="3 Marcador de fecha"/>
          <p:cNvSpPr>
            <a:spLocks noGrp="1"/>
          </p:cNvSpPr>
          <p:nvPr>
            <p:ph type="dt" sz="half" idx="10"/>
          </p:nvPr>
        </p:nvSpPr>
        <p:spPr/>
        <p:txBody>
          <a:bodyPr/>
          <a:lstStyle>
            <a:extLst/>
          </a:lstStyle>
          <a:p>
            <a:fld id="{01B5BE7B-BD0B-43B8-8B68-546469BE8114}" type="datetimeFigureOut">
              <a:rPr lang="es-MX" smtClean="0"/>
              <a:pPr/>
              <a:t>07/02/2015</a:t>
            </a:fld>
            <a:endParaRPr lang="es-MX"/>
          </a:p>
        </p:txBody>
      </p:sp>
      <p:sp>
        <p:nvSpPr>
          <p:cNvPr id="5" name="4 Marcador de pie de página"/>
          <p:cNvSpPr>
            <a:spLocks noGrp="1"/>
          </p:cNvSpPr>
          <p:nvPr>
            <p:ph type="ftr" sz="quarter" idx="11"/>
          </p:nvPr>
        </p:nvSpPr>
        <p:spPr/>
        <p:txBody>
          <a:bodyPr/>
          <a:lstStyle>
            <a:extLst/>
          </a:lstStyle>
          <a:p>
            <a:endParaRPr lang="es-MX"/>
          </a:p>
        </p:txBody>
      </p:sp>
      <p:sp>
        <p:nvSpPr>
          <p:cNvPr id="6" name="5 Marcador de número de diapositiva"/>
          <p:cNvSpPr>
            <a:spLocks noGrp="1"/>
          </p:cNvSpPr>
          <p:nvPr>
            <p:ph type="sldNum" sz="quarter" idx="12"/>
          </p:nvPr>
        </p:nvSpPr>
        <p:spPr/>
        <p:txBody>
          <a:bodyPr/>
          <a:lstStyle>
            <a:extLst/>
          </a:lstStyle>
          <a:p>
            <a:fld id="{7E86B80C-89D5-480C-9628-A37D3C104318}" type="slidenum">
              <a:rPr lang="es-MX" smtClean="0"/>
              <a:pPr/>
              <a:t>‹Nº›</a:t>
            </a:fld>
            <a:endParaRPr lang="es-MX"/>
          </a:p>
        </p:txBody>
      </p:sp>
      <p:sp>
        <p:nvSpPr>
          <p:cNvPr id="10" name="9 Rectángulo"/>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7 Elipse"/>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8 Elipse"/>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a:xfrm>
            <a:off x="1435608" y="274320"/>
            <a:ext cx="7498080" cy="1143000"/>
          </a:xfrm>
        </p:spPr>
        <p:txBody>
          <a:bodyPr/>
          <a:lstStyle>
            <a:extLst/>
          </a:lstStyle>
          <a:p>
            <a:r>
              <a:rPr kumimoji="0" lang="es-ES" smtClean="0"/>
              <a:t>Haga clic para modificar el estilo de título del patrón</a:t>
            </a:r>
            <a:endParaRPr kumimoji="0" lang="en-US"/>
          </a:p>
        </p:txBody>
      </p:sp>
      <p:sp>
        <p:nvSpPr>
          <p:cNvPr id="3" name="2 Marcador de contenido"/>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contenido"/>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extLst/>
          </a:lstStyle>
          <a:p>
            <a:fld id="{01B5BE7B-BD0B-43B8-8B68-546469BE8114}" type="datetimeFigureOut">
              <a:rPr lang="es-MX" smtClean="0"/>
              <a:pPr/>
              <a:t>07/02/2015</a:t>
            </a:fld>
            <a:endParaRPr lang="es-MX"/>
          </a:p>
        </p:txBody>
      </p:sp>
      <p:sp>
        <p:nvSpPr>
          <p:cNvPr id="6" name="5 Marcador de pie de página"/>
          <p:cNvSpPr>
            <a:spLocks noGrp="1"/>
          </p:cNvSpPr>
          <p:nvPr>
            <p:ph type="ftr" sz="quarter" idx="11"/>
          </p:nvPr>
        </p:nvSpPr>
        <p:spPr/>
        <p:txBody>
          <a:bodyPr/>
          <a:lstStyle>
            <a:extLst/>
          </a:lstStyle>
          <a:p>
            <a:endParaRPr lang="es-MX"/>
          </a:p>
        </p:txBody>
      </p:sp>
      <p:sp>
        <p:nvSpPr>
          <p:cNvPr id="7" name="6 Marcador de número de diapositiva"/>
          <p:cNvSpPr>
            <a:spLocks noGrp="1"/>
          </p:cNvSpPr>
          <p:nvPr>
            <p:ph type="sldNum" sz="quarter" idx="12"/>
          </p:nvPr>
        </p:nvSpPr>
        <p:spPr/>
        <p:txBody>
          <a:bodyPr/>
          <a:lstStyle>
            <a:extLst/>
          </a:lstStyle>
          <a:p>
            <a:fld id="{7E86B80C-89D5-480C-9628-A37D3C104318}" type="slidenum">
              <a:rPr lang="es-MX" smtClean="0"/>
              <a:pPr/>
              <a:t>‹Nº›</a:t>
            </a:fld>
            <a:endParaRPr lang="es-MX"/>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s-ES" smtClean="0"/>
              <a:t>Haga clic para modificar el estilo de texto del patrón</a:t>
            </a:r>
          </a:p>
        </p:txBody>
      </p:sp>
      <p:sp>
        <p:nvSpPr>
          <p:cNvPr id="4" name="3 Marcador de texto"/>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s-ES" smtClean="0"/>
              <a:t>Haga clic para modificar el estilo de texto del patrón</a:t>
            </a:r>
          </a:p>
        </p:txBody>
      </p:sp>
      <p:sp>
        <p:nvSpPr>
          <p:cNvPr id="5" name="4 Marcador de contenido"/>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6" name="5 Marcador de contenido"/>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7" name="6 Marcador de fecha"/>
          <p:cNvSpPr>
            <a:spLocks noGrp="1"/>
          </p:cNvSpPr>
          <p:nvPr>
            <p:ph type="dt" sz="half" idx="10"/>
          </p:nvPr>
        </p:nvSpPr>
        <p:spPr/>
        <p:txBody>
          <a:bodyPr/>
          <a:lstStyle>
            <a:extLst/>
          </a:lstStyle>
          <a:p>
            <a:fld id="{01B5BE7B-BD0B-43B8-8B68-546469BE8114}" type="datetimeFigureOut">
              <a:rPr lang="es-MX" smtClean="0"/>
              <a:pPr/>
              <a:t>07/02/2015</a:t>
            </a:fld>
            <a:endParaRPr lang="es-MX"/>
          </a:p>
        </p:txBody>
      </p:sp>
      <p:sp>
        <p:nvSpPr>
          <p:cNvPr id="8" name="7 Marcador de pie de página"/>
          <p:cNvSpPr>
            <a:spLocks noGrp="1"/>
          </p:cNvSpPr>
          <p:nvPr>
            <p:ph type="ftr" sz="quarter" idx="11"/>
          </p:nvPr>
        </p:nvSpPr>
        <p:spPr/>
        <p:txBody>
          <a:bodyPr/>
          <a:lstStyle>
            <a:extLst/>
          </a:lstStyle>
          <a:p>
            <a:endParaRPr lang="es-MX"/>
          </a:p>
        </p:txBody>
      </p:sp>
      <p:sp>
        <p:nvSpPr>
          <p:cNvPr id="9" name="8 Marcador de número de diapositiva"/>
          <p:cNvSpPr>
            <a:spLocks noGrp="1"/>
          </p:cNvSpPr>
          <p:nvPr>
            <p:ph type="sldNum" sz="quarter" idx="12"/>
          </p:nvPr>
        </p:nvSpPr>
        <p:spPr/>
        <p:txBody>
          <a:bodyPr/>
          <a:lstStyle>
            <a:extLst/>
          </a:lstStyle>
          <a:p>
            <a:fld id="{7E86B80C-89D5-480C-9628-A37D3C104318}" type="slidenum">
              <a:rPr lang="es-MX" smtClean="0"/>
              <a:pPr/>
              <a:t>‹Nº›</a:t>
            </a:fld>
            <a:endParaRPr lang="es-MX"/>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a:xfrm>
            <a:off x="1435608" y="274320"/>
            <a:ext cx="7498080" cy="1143000"/>
          </a:xfrm>
        </p:spPr>
        <p:txBody>
          <a:bodyPr anchor="ctr"/>
          <a:lstStyle>
            <a:extLst/>
          </a:lstStyle>
          <a:p>
            <a:r>
              <a:rPr kumimoji="0" lang="es-ES" smtClean="0"/>
              <a:t>Haga clic para modificar el estilo de título del patrón</a:t>
            </a:r>
            <a:endParaRPr kumimoji="0" lang="en-US"/>
          </a:p>
        </p:txBody>
      </p:sp>
      <p:sp>
        <p:nvSpPr>
          <p:cNvPr id="3" name="2 Marcador de fecha"/>
          <p:cNvSpPr>
            <a:spLocks noGrp="1"/>
          </p:cNvSpPr>
          <p:nvPr>
            <p:ph type="dt" sz="half" idx="10"/>
          </p:nvPr>
        </p:nvSpPr>
        <p:spPr/>
        <p:txBody>
          <a:bodyPr/>
          <a:lstStyle>
            <a:extLst/>
          </a:lstStyle>
          <a:p>
            <a:fld id="{01B5BE7B-BD0B-43B8-8B68-546469BE8114}" type="datetimeFigureOut">
              <a:rPr lang="es-MX" smtClean="0"/>
              <a:pPr/>
              <a:t>07/02/2015</a:t>
            </a:fld>
            <a:endParaRPr lang="es-MX"/>
          </a:p>
        </p:txBody>
      </p:sp>
      <p:sp>
        <p:nvSpPr>
          <p:cNvPr id="4" name="3 Marcador de pie de página"/>
          <p:cNvSpPr>
            <a:spLocks noGrp="1"/>
          </p:cNvSpPr>
          <p:nvPr>
            <p:ph type="ftr" sz="quarter" idx="11"/>
          </p:nvPr>
        </p:nvSpPr>
        <p:spPr/>
        <p:txBody>
          <a:bodyPr/>
          <a:lstStyle>
            <a:extLst/>
          </a:lstStyle>
          <a:p>
            <a:endParaRPr lang="es-MX"/>
          </a:p>
        </p:txBody>
      </p:sp>
      <p:sp>
        <p:nvSpPr>
          <p:cNvPr id="5" name="4 Marcador de número de diapositiva"/>
          <p:cNvSpPr>
            <a:spLocks noGrp="1"/>
          </p:cNvSpPr>
          <p:nvPr>
            <p:ph type="sldNum" sz="quarter" idx="12"/>
          </p:nvPr>
        </p:nvSpPr>
        <p:spPr/>
        <p:txBody>
          <a:bodyPr/>
          <a:lstStyle>
            <a:extLst/>
          </a:lstStyle>
          <a:p>
            <a:fld id="{7E86B80C-89D5-480C-9628-A37D3C104318}" type="slidenum">
              <a:rPr lang="es-MX" smtClean="0"/>
              <a:pPr/>
              <a:t>‹Nº›</a:t>
            </a:fld>
            <a:endParaRPr lang="es-MX"/>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5" name="4 Rectángulo"/>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1 Marcador de fecha"/>
          <p:cNvSpPr>
            <a:spLocks noGrp="1"/>
          </p:cNvSpPr>
          <p:nvPr>
            <p:ph type="dt" sz="half" idx="10"/>
          </p:nvPr>
        </p:nvSpPr>
        <p:spPr/>
        <p:txBody>
          <a:bodyPr/>
          <a:lstStyle>
            <a:extLst/>
          </a:lstStyle>
          <a:p>
            <a:fld id="{01B5BE7B-BD0B-43B8-8B68-546469BE8114}" type="datetimeFigureOut">
              <a:rPr lang="es-MX" smtClean="0"/>
              <a:pPr/>
              <a:t>07/02/2015</a:t>
            </a:fld>
            <a:endParaRPr lang="es-MX"/>
          </a:p>
        </p:txBody>
      </p:sp>
      <p:sp>
        <p:nvSpPr>
          <p:cNvPr id="3" name="2 Marcador de pie de página"/>
          <p:cNvSpPr>
            <a:spLocks noGrp="1"/>
          </p:cNvSpPr>
          <p:nvPr>
            <p:ph type="ftr" sz="quarter" idx="11"/>
          </p:nvPr>
        </p:nvSpPr>
        <p:spPr/>
        <p:txBody>
          <a:bodyPr/>
          <a:lstStyle>
            <a:extLst/>
          </a:lstStyle>
          <a:p>
            <a:endParaRPr lang="es-MX"/>
          </a:p>
        </p:txBody>
      </p:sp>
      <p:sp>
        <p:nvSpPr>
          <p:cNvPr id="4" name="3 Marcador de número de diapositiva"/>
          <p:cNvSpPr>
            <a:spLocks noGrp="1"/>
          </p:cNvSpPr>
          <p:nvPr>
            <p:ph type="sldNum" sz="quarter" idx="12"/>
          </p:nvPr>
        </p:nvSpPr>
        <p:spPr/>
        <p:txBody>
          <a:bodyPr/>
          <a:lstStyle>
            <a:extLst/>
          </a:lstStyle>
          <a:p>
            <a:fld id="{7E86B80C-89D5-480C-9628-A37D3C104318}" type="slidenum">
              <a:rPr lang="es-MX" smtClean="0"/>
              <a:pPr/>
              <a:t>‹Nº›</a:t>
            </a:fld>
            <a:endParaRPr lang="es-MX"/>
          </a:p>
        </p:txBody>
      </p:sp>
      <p:sp>
        <p:nvSpPr>
          <p:cNvPr id="6" name="5 Rectángulo"/>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s-ES" smtClean="0"/>
              <a:t>Haga clic para modificar el estilo de texto del patrón</a:t>
            </a:r>
          </a:p>
        </p:txBody>
      </p:sp>
      <p:sp>
        <p:nvSpPr>
          <p:cNvPr id="4" name="3 Marcador de contenido"/>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extLst/>
          </a:lstStyle>
          <a:p>
            <a:fld id="{01B5BE7B-BD0B-43B8-8B68-546469BE8114}" type="datetimeFigureOut">
              <a:rPr lang="es-MX" smtClean="0"/>
              <a:pPr/>
              <a:t>07/02/2015</a:t>
            </a:fld>
            <a:endParaRPr lang="es-MX"/>
          </a:p>
        </p:txBody>
      </p:sp>
      <p:sp>
        <p:nvSpPr>
          <p:cNvPr id="6" name="5 Marcador de pie de página"/>
          <p:cNvSpPr>
            <a:spLocks noGrp="1"/>
          </p:cNvSpPr>
          <p:nvPr>
            <p:ph type="ftr" sz="quarter" idx="11"/>
          </p:nvPr>
        </p:nvSpPr>
        <p:spPr/>
        <p:txBody>
          <a:bodyPr/>
          <a:lstStyle>
            <a:extLst/>
          </a:lstStyle>
          <a:p>
            <a:endParaRPr lang="es-MX"/>
          </a:p>
        </p:txBody>
      </p:sp>
      <p:sp>
        <p:nvSpPr>
          <p:cNvPr id="7" name="6 Marcador de número de diapositiva"/>
          <p:cNvSpPr>
            <a:spLocks noGrp="1"/>
          </p:cNvSpPr>
          <p:nvPr>
            <p:ph type="sldNum" sz="quarter" idx="12"/>
          </p:nvPr>
        </p:nvSpPr>
        <p:spPr/>
        <p:txBody>
          <a:bodyPr/>
          <a:lstStyle>
            <a:extLst/>
          </a:lstStyle>
          <a:p>
            <a:fld id="{7E86B80C-89D5-480C-9628-A37D3C104318}" type="slidenum">
              <a:rPr lang="es-MX" smtClean="0"/>
              <a:pPr/>
              <a:t>‹Nº›</a:t>
            </a:fld>
            <a:endParaRPr lang="es-MX"/>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s-ES" smtClean="0"/>
              <a:t>Haga clic para modificar el estilo de título del patrón</a:t>
            </a:r>
            <a:endParaRPr kumimoji="0" lang="en-US"/>
          </a:p>
        </p:txBody>
      </p:sp>
      <p:sp>
        <p:nvSpPr>
          <p:cNvPr id="5" name="4 Marcador de fecha"/>
          <p:cNvSpPr>
            <a:spLocks noGrp="1"/>
          </p:cNvSpPr>
          <p:nvPr>
            <p:ph type="dt" sz="half" idx="10"/>
          </p:nvPr>
        </p:nvSpPr>
        <p:spPr/>
        <p:txBody>
          <a:bodyPr/>
          <a:lstStyle>
            <a:extLst/>
          </a:lstStyle>
          <a:p>
            <a:fld id="{01B5BE7B-BD0B-43B8-8B68-546469BE8114}" type="datetimeFigureOut">
              <a:rPr lang="es-MX" smtClean="0"/>
              <a:pPr/>
              <a:t>07/02/2015</a:t>
            </a:fld>
            <a:endParaRPr lang="es-MX"/>
          </a:p>
        </p:txBody>
      </p:sp>
      <p:sp>
        <p:nvSpPr>
          <p:cNvPr id="6" name="5 Marcador de pie de página"/>
          <p:cNvSpPr>
            <a:spLocks noGrp="1"/>
          </p:cNvSpPr>
          <p:nvPr>
            <p:ph type="ftr" sz="quarter" idx="11"/>
          </p:nvPr>
        </p:nvSpPr>
        <p:spPr/>
        <p:txBody>
          <a:bodyPr/>
          <a:lstStyle>
            <a:extLst/>
          </a:lstStyle>
          <a:p>
            <a:endParaRPr lang="es-MX"/>
          </a:p>
        </p:txBody>
      </p:sp>
      <p:sp>
        <p:nvSpPr>
          <p:cNvPr id="7" name="6 Marcador de número de diapositiva"/>
          <p:cNvSpPr>
            <a:spLocks noGrp="1"/>
          </p:cNvSpPr>
          <p:nvPr>
            <p:ph type="sldNum" sz="quarter" idx="12"/>
          </p:nvPr>
        </p:nvSpPr>
        <p:spPr/>
        <p:txBody>
          <a:bodyPr/>
          <a:lstStyle>
            <a:extLst/>
          </a:lstStyle>
          <a:p>
            <a:fld id="{7E86B80C-89D5-480C-9628-A37D3C104318}" type="slidenum">
              <a:rPr lang="es-MX" smtClean="0"/>
              <a:pPr/>
              <a:t>‹Nº›</a:t>
            </a:fld>
            <a:endParaRPr lang="es-MX"/>
          </a:p>
        </p:txBody>
      </p:sp>
      <p:sp>
        <p:nvSpPr>
          <p:cNvPr id="8" name="7 Rectángulo"/>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2 Marcador de posición de imagen"/>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s-ES" smtClean="0"/>
              <a:t>Haga clic en el icono para agregar una imagen</a:t>
            </a:r>
            <a:endParaRPr kumimoji="0" lang="en-US" dirty="0"/>
          </a:p>
        </p:txBody>
      </p:sp>
      <p:sp>
        <p:nvSpPr>
          <p:cNvPr id="9" name="8 Proceso"/>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9 Proceso"/>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3 Marcador de texto"/>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s-ES" smtClean="0"/>
              <a:t>Haga clic para modificar el estilo de texto del patrón</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extLs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fld id="{01B5BE7B-BD0B-43B8-8B68-546469BE8114}" type="datetimeFigureOut">
              <a:rPr lang="es-MX" smtClean="0"/>
              <a:pPr/>
              <a:t>07/02/2015</a:t>
            </a:fld>
            <a:endParaRPr lang="es-MX"/>
          </a:p>
        </p:txBody>
      </p:sp>
      <p:sp>
        <p:nvSpPr>
          <p:cNvPr id="5" name="4 Marcador de pie de página"/>
          <p:cNvSpPr>
            <a:spLocks noGrp="1"/>
          </p:cNvSpPr>
          <p:nvPr>
            <p:ph type="ftr" sz="quarter" idx="11"/>
          </p:nvPr>
        </p:nvSpPr>
        <p:spPr/>
        <p:txBody>
          <a:bodyPr/>
          <a:lstStyle>
            <a:extLst/>
          </a:lstStyle>
          <a:p>
            <a:endParaRPr lang="es-MX"/>
          </a:p>
        </p:txBody>
      </p:sp>
      <p:sp>
        <p:nvSpPr>
          <p:cNvPr id="6" name="5 Marcador de número de diapositiva"/>
          <p:cNvSpPr>
            <a:spLocks noGrp="1"/>
          </p:cNvSpPr>
          <p:nvPr>
            <p:ph type="sldNum" sz="quarter" idx="12"/>
          </p:nvPr>
        </p:nvSpPr>
        <p:spPr/>
        <p:txBody>
          <a:bodyPr/>
          <a:lstStyle>
            <a:extLst/>
          </a:lstStyle>
          <a:p>
            <a:fld id="{7E86B80C-89D5-480C-9628-A37D3C104318}" type="slidenum">
              <a:rPr lang="es-MX" smtClean="0"/>
              <a:pPr/>
              <a:t>‹Nº›</a:t>
            </a:fld>
            <a:endParaRPr lang="es-MX"/>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858000" y="274639"/>
            <a:ext cx="1828800" cy="5851525"/>
          </a:xfrm>
        </p:spPr>
        <p:txBody>
          <a:bodyPr vert="eaVert"/>
          <a:lstStyle>
            <a:extLs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1143000" y="274640"/>
            <a:ext cx="5562600" cy="5851525"/>
          </a:xfrm>
        </p:spPr>
        <p:txBody>
          <a:bodyPr vert="eaVert"/>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fld id="{01B5BE7B-BD0B-43B8-8B68-546469BE8114}" type="datetimeFigureOut">
              <a:rPr lang="es-MX" smtClean="0"/>
              <a:pPr/>
              <a:t>07/02/2015</a:t>
            </a:fld>
            <a:endParaRPr lang="es-MX"/>
          </a:p>
        </p:txBody>
      </p:sp>
      <p:sp>
        <p:nvSpPr>
          <p:cNvPr id="5" name="4 Marcador de pie de página"/>
          <p:cNvSpPr>
            <a:spLocks noGrp="1"/>
          </p:cNvSpPr>
          <p:nvPr>
            <p:ph type="ftr" sz="quarter" idx="11"/>
          </p:nvPr>
        </p:nvSpPr>
        <p:spPr/>
        <p:txBody>
          <a:bodyPr/>
          <a:lstStyle>
            <a:extLst/>
          </a:lstStyle>
          <a:p>
            <a:endParaRPr lang="es-MX"/>
          </a:p>
        </p:txBody>
      </p:sp>
      <p:sp>
        <p:nvSpPr>
          <p:cNvPr id="6" name="5 Marcador de número de diapositiva"/>
          <p:cNvSpPr>
            <a:spLocks noGrp="1"/>
          </p:cNvSpPr>
          <p:nvPr>
            <p:ph type="sldNum" sz="quarter" idx="12"/>
          </p:nvPr>
        </p:nvSpPr>
        <p:spPr/>
        <p:txBody>
          <a:bodyPr/>
          <a:lstStyle>
            <a:extLst/>
          </a:lstStyle>
          <a:p>
            <a:fld id="{7E86B80C-89D5-480C-9628-A37D3C104318}" type="slidenum">
              <a:rPr lang="es-MX" smtClean="0"/>
              <a:pPr/>
              <a:t>‹Nº›</a:t>
            </a:fld>
            <a:endParaRPr lang="es-MX"/>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6 Circular"/>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7 Elipse"/>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10 Anillo"/>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11 Rectángulo"/>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4 Marcador de título"/>
          <p:cNvSpPr>
            <a:spLocks noGrp="1"/>
          </p:cNvSpPr>
          <p:nvPr>
            <p:ph type="title"/>
          </p:nvPr>
        </p:nvSpPr>
        <p:spPr>
          <a:xfrm>
            <a:off x="1435608" y="274638"/>
            <a:ext cx="7498080" cy="1143000"/>
          </a:xfrm>
          <a:prstGeom prst="rect">
            <a:avLst/>
          </a:prstGeom>
        </p:spPr>
        <p:txBody>
          <a:bodyPr anchor="ctr">
            <a:normAutofit/>
          </a:bodyPr>
          <a:lstStyle>
            <a:extLst/>
          </a:lstStyle>
          <a:p>
            <a:r>
              <a:rPr kumimoji="0" lang="es-ES" smtClean="0"/>
              <a:t>Haga clic para modificar el estilo de título del patrón</a:t>
            </a:r>
            <a:endParaRPr kumimoji="0" lang="en-US"/>
          </a:p>
        </p:txBody>
      </p:sp>
      <p:sp>
        <p:nvSpPr>
          <p:cNvPr id="9" name="8 Marcador de texto"/>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24" name="23 Marcador de fecha"/>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01B5BE7B-BD0B-43B8-8B68-546469BE8114}" type="datetimeFigureOut">
              <a:rPr lang="es-MX" smtClean="0"/>
              <a:pPr/>
              <a:t>07/02/2015</a:t>
            </a:fld>
            <a:endParaRPr lang="es-MX"/>
          </a:p>
        </p:txBody>
      </p:sp>
      <p:sp>
        <p:nvSpPr>
          <p:cNvPr id="10" name="9 Marcador de pie de página"/>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s-MX"/>
          </a:p>
        </p:txBody>
      </p:sp>
      <p:sp>
        <p:nvSpPr>
          <p:cNvPr id="22" name="21 Marcador de número de diapositiva"/>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7E86B80C-89D5-480C-9628-A37D3C104318}" type="slidenum">
              <a:rPr lang="es-MX" smtClean="0"/>
              <a:pPr/>
              <a:t>‹Nº›</a:t>
            </a:fld>
            <a:endParaRPr lang="es-MX"/>
          </a:p>
        </p:txBody>
      </p:sp>
      <p:sp>
        <p:nvSpPr>
          <p:cNvPr id="15" name="14 Rectángulo"/>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1.xml"/><Relationship Id="rId4" Type="http://schemas.openxmlformats.org/officeDocument/2006/relationships/image" Target="../media/image1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static.adnpolitico.com/media/2013/12/04/ife-ine-logo-nombre-ok.jpg"/>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1475656" y="980728"/>
            <a:ext cx="7168796" cy="5112568"/>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747768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dirty="0" smtClean="0"/>
              <a:t>MULTIVERSIDAD VERACRUZ</a:t>
            </a:r>
            <a:endParaRPr lang="es-MX" dirty="0"/>
          </a:p>
        </p:txBody>
      </p:sp>
      <p:sp>
        <p:nvSpPr>
          <p:cNvPr id="3" name="2 Marcador de contenido"/>
          <p:cNvSpPr>
            <a:spLocks noGrp="1"/>
          </p:cNvSpPr>
          <p:nvPr>
            <p:ph idx="1"/>
          </p:nvPr>
        </p:nvSpPr>
        <p:spPr/>
        <p:txBody>
          <a:bodyPr>
            <a:normAutofit/>
          </a:bodyPr>
          <a:lstStyle/>
          <a:p>
            <a:pPr>
              <a:buNone/>
            </a:pPr>
            <a:r>
              <a:rPr lang="es-MX" sz="2800" b="1" dirty="0" smtClean="0"/>
              <a:t>ÉTICA Y VALORES I</a:t>
            </a:r>
          </a:p>
          <a:p>
            <a:pPr>
              <a:buNone/>
            </a:pPr>
            <a:endParaRPr lang="es-MX" sz="2800" dirty="0" smtClean="0"/>
          </a:p>
          <a:p>
            <a:pPr algn="just">
              <a:buNone/>
            </a:pPr>
            <a:r>
              <a:rPr lang="es-MX" sz="2400" b="1" dirty="0" smtClean="0"/>
              <a:t>BLOQUE </a:t>
            </a:r>
            <a:r>
              <a:rPr lang="es-MX" sz="2400" b="1" dirty="0" smtClean="0"/>
              <a:t>III.</a:t>
            </a:r>
            <a:r>
              <a:rPr lang="es-ES" sz="2400" b="1" dirty="0" smtClean="0"/>
              <a:t>PROMUEVE </a:t>
            </a:r>
            <a:r>
              <a:rPr lang="es-ES" sz="2400" b="1" dirty="0" smtClean="0"/>
              <a:t>EL RESPETO HACIA LOS DEMÁS Y HACIA LAS DECISIONES  DEMOCRÁTICAS DEL PAÍS ASÍ COMO EL RESPETO A LOS DERECHOS HUMANOS.</a:t>
            </a:r>
            <a:endParaRPr lang="es-ES" sz="2400" dirty="0" smtClean="0"/>
          </a:p>
          <a:p>
            <a:pPr>
              <a:buNone/>
            </a:pPr>
            <a:endParaRPr lang="es-MX" dirty="0" smtClean="0"/>
          </a:p>
          <a:p>
            <a:pPr>
              <a:buNone/>
            </a:pPr>
            <a:endParaRPr lang="es-MX" dirty="0" smtClean="0"/>
          </a:p>
          <a:p>
            <a:pPr algn="r">
              <a:buNone/>
            </a:pPr>
            <a:r>
              <a:rPr lang="es-MX" sz="2000" b="1" dirty="0" smtClean="0"/>
              <a:t>PROFRA. EILIANA HERNÁNDEZ VALLEJO</a:t>
            </a:r>
          </a:p>
          <a:p>
            <a:pPr algn="r">
              <a:buNone/>
            </a:pPr>
            <a:endParaRPr lang="es-MX" dirty="0"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CuadroTexto"/>
          <p:cNvSpPr txBox="1"/>
          <p:nvPr/>
        </p:nvSpPr>
        <p:spPr>
          <a:xfrm>
            <a:off x="1089613" y="188640"/>
            <a:ext cx="7920880" cy="1292662"/>
          </a:xfrm>
          <a:prstGeom prst="rect">
            <a:avLst/>
          </a:prstGeom>
          <a:noFill/>
        </p:spPr>
        <p:txBody>
          <a:bodyPr wrap="square" rtlCol="0">
            <a:spAutoFit/>
          </a:bodyPr>
          <a:lstStyle/>
          <a:p>
            <a:pPr algn="ctr"/>
            <a:r>
              <a:rPr lang="es-MX" sz="2000" b="1" dirty="0" smtClean="0">
                <a:solidFill>
                  <a:schemeClr val="bg2">
                    <a:lumMod val="50000"/>
                  </a:schemeClr>
                </a:solidFill>
              </a:rPr>
              <a:t>¿ES NECESARIO CONVERTIR EL INSTITUTO FEDERAL ELECTORAL EN</a:t>
            </a:r>
          </a:p>
          <a:p>
            <a:pPr algn="ctr"/>
            <a:r>
              <a:rPr lang="es-MX" sz="2000" b="1" dirty="0" smtClean="0">
                <a:solidFill>
                  <a:schemeClr val="bg2">
                    <a:lumMod val="50000"/>
                  </a:schemeClr>
                </a:solidFill>
              </a:rPr>
              <a:t>AUTORIDAD NACIONAL ELECTORAL? </a:t>
            </a:r>
          </a:p>
          <a:p>
            <a:endParaRPr lang="es-MX" dirty="0"/>
          </a:p>
        </p:txBody>
      </p:sp>
      <p:sp>
        <p:nvSpPr>
          <p:cNvPr id="6" name="5 CuadroTexto"/>
          <p:cNvSpPr txBox="1"/>
          <p:nvPr/>
        </p:nvSpPr>
        <p:spPr>
          <a:xfrm>
            <a:off x="971599" y="1340768"/>
            <a:ext cx="8038893" cy="1631216"/>
          </a:xfrm>
          <a:prstGeom prst="rect">
            <a:avLst/>
          </a:prstGeom>
          <a:noFill/>
        </p:spPr>
        <p:txBody>
          <a:bodyPr wrap="square" rtlCol="0">
            <a:spAutoFit/>
          </a:bodyPr>
          <a:lstStyle/>
          <a:p>
            <a:pPr marL="285750" indent="-285750" algn="just">
              <a:buFont typeface="Wingdings" pitchFamily="2" charset="2"/>
              <a:buChar char="ü"/>
            </a:pPr>
            <a:r>
              <a:rPr lang="es-MX" sz="2000" b="1" dirty="0" smtClean="0">
                <a:solidFill>
                  <a:schemeClr val="bg2">
                    <a:lumMod val="50000"/>
                  </a:schemeClr>
                </a:solidFill>
                <a:latin typeface="Century Gothic" pitchFamily="34" charset="0"/>
              </a:rPr>
              <a:t>En el acuerdo político denominado “Pacto por México” se ha propuesto: “Crear una autoridad electoral de carácter nacional y una legislación única, que se encargue tanto de las elecciones federales, como de las estatales y municipales”.</a:t>
            </a:r>
            <a:endParaRPr lang="es-MX" sz="2000" b="1" dirty="0">
              <a:solidFill>
                <a:schemeClr val="bg2">
                  <a:lumMod val="50000"/>
                </a:schemeClr>
              </a:solidFill>
              <a:latin typeface="Century Gothic" pitchFamily="34" charset="0"/>
            </a:endParaRPr>
          </a:p>
        </p:txBody>
      </p:sp>
      <p:sp>
        <p:nvSpPr>
          <p:cNvPr id="7" name="6 CuadroTexto"/>
          <p:cNvSpPr txBox="1"/>
          <p:nvPr/>
        </p:nvSpPr>
        <p:spPr>
          <a:xfrm>
            <a:off x="1259632" y="3212976"/>
            <a:ext cx="4510825" cy="3170099"/>
          </a:xfrm>
          <a:prstGeom prst="rect">
            <a:avLst/>
          </a:prstGeom>
          <a:noFill/>
        </p:spPr>
        <p:txBody>
          <a:bodyPr wrap="square" rtlCol="0">
            <a:spAutoFit/>
          </a:bodyPr>
          <a:lstStyle/>
          <a:p>
            <a:pPr algn="just"/>
            <a:r>
              <a:rPr lang="es-MX" sz="2000" b="1" dirty="0" smtClean="0">
                <a:solidFill>
                  <a:schemeClr val="bg2">
                    <a:lumMod val="50000"/>
                  </a:schemeClr>
                </a:solidFill>
                <a:latin typeface="Century Gothic" pitchFamily="34" charset="0"/>
              </a:rPr>
              <a:t>A partir de esta base diversos actores políticos han sugerido crear el Instituto Nacional Electoral (INE), la propuesta sería presentada formalmente en el segundo periodo ordinario de sesiones de 2013 y se aplicaría por primera vez en las elecciones estatales que se celebren a partir de 2014.</a:t>
            </a:r>
            <a:endParaRPr lang="es-MX" sz="2000" b="1" dirty="0">
              <a:solidFill>
                <a:schemeClr val="bg2">
                  <a:lumMod val="50000"/>
                </a:schemeClr>
              </a:solidFill>
              <a:latin typeface="Century Gothic" pitchFamily="34" charset="0"/>
            </a:endParaRPr>
          </a:p>
        </p:txBody>
      </p:sp>
      <p:pic>
        <p:nvPicPr>
          <p:cNvPr id="3074" name="Picture 2" descr="http://www.ife.org.mx/docs/Internet/CredencialVotar_DERFE/imgs/IFE_modulo.jpg"/>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5974668" y="3429000"/>
            <a:ext cx="3169332" cy="2564904"/>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17447260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1187624" y="400010"/>
            <a:ext cx="7632848" cy="5909310"/>
          </a:xfrm>
          <a:prstGeom prst="rect">
            <a:avLst/>
          </a:prstGeom>
          <a:noFill/>
        </p:spPr>
        <p:txBody>
          <a:bodyPr wrap="square" rtlCol="0">
            <a:spAutoFit/>
          </a:bodyPr>
          <a:lstStyle/>
          <a:p>
            <a:pPr algn="just"/>
            <a:r>
              <a:rPr lang="es-MX" sz="2400" b="1" dirty="0" smtClean="0">
                <a:solidFill>
                  <a:schemeClr val="bg2">
                    <a:lumMod val="50000"/>
                  </a:schemeClr>
                </a:solidFill>
                <a:latin typeface="Century Gothic" pitchFamily="34" charset="0"/>
              </a:rPr>
              <a:t>Esta reforma crearía un organismo electoral dotado de autonomía constitucional y facultado para organizar los comicios federales y locales, así como las tareas que en materia de participación ciudadana le confiere al IFE la Constitución General de la República (verificación de firmas para la presentación de iniciativas ciudadanas y la celebración de consultas populares, así como la organización de dichas consultas). La transformación orgánica de la autoridad electoral estaría acompañada de la expedición de una Ley Federal de Partidos Políticos y – presumimos- de un Código Electoral General con aplicación en las  elecciones federales, estatales y del Distrito Federal. </a:t>
            </a:r>
          </a:p>
          <a:p>
            <a:endParaRPr lang="es-MX" dirty="0"/>
          </a:p>
        </p:txBody>
      </p:sp>
    </p:spTree>
    <p:extLst>
      <p:ext uri="{BB962C8B-B14F-4D97-AF65-F5344CB8AC3E}">
        <p14:creationId xmlns="" xmlns:p14="http://schemas.microsoft.com/office/powerpoint/2010/main" val="747768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CuadroTexto"/>
          <p:cNvSpPr txBox="1"/>
          <p:nvPr/>
        </p:nvSpPr>
        <p:spPr>
          <a:xfrm>
            <a:off x="971600" y="260648"/>
            <a:ext cx="7776864" cy="954107"/>
          </a:xfrm>
          <a:prstGeom prst="rect">
            <a:avLst/>
          </a:prstGeom>
          <a:noFill/>
        </p:spPr>
        <p:txBody>
          <a:bodyPr wrap="square" rtlCol="0">
            <a:spAutoFit/>
          </a:bodyPr>
          <a:lstStyle/>
          <a:p>
            <a:pPr algn="ctr"/>
            <a:r>
              <a:rPr lang="es-MX" sz="2800" b="1" dirty="0" smtClean="0">
                <a:solidFill>
                  <a:schemeClr val="bg2">
                    <a:lumMod val="50000"/>
                  </a:schemeClr>
                </a:solidFill>
              </a:rPr>
              <a:t>SITUACIÓN ACTUAL DEL SISTEMA ELECTORAL MEXICANO</a:t>
            </a:r>
            <a:endParaRPr lang="es-MX" sz="2800" b="1" dirty="0">
              <a:solidFill>
                <a:schemeClr val="bg2">
                  <a:lumMod val="50000"/>
                </a:schemeClr>
              </a:solidFill>
            </a:endParaRPr>
          </a:p>
        </p:txBody>
      </p:sp>
      <p:sp>
        <p:nvSpPr>
          <p:cNvPr id="5" name="4 CuadroTexto"/>
          <p:cNvSpPr txBox="1"/>
          <p:nvPr/>
        </p:nvSpPr>
        <p:spPr>
          <a:xfrm>
            <a:off x="1043608" y="1268760"/>
            <a:ext cx="7776864" cy="2215991"/>
          </a:xfrm>
          <a:prstGeom prst="rect">
            <a:avLst/>
          </a:prstGeom>
          <a:noFill/>
        </p:spPr>
        <p:txBody>
          <a:bodyPr wrap="square" rtlCol="0">
            <a:spAutoFit/>
          </a:bodyPr>
          <a:lstStyle/>
          <a:p>
            <a:pPr algn="just"/>
            <a:r>
              <a:rPr lang="es-MX" sz="2400" b="1" dirty="0" smtClean="0">
                <a:solidFill>
                  <a:schemeClr val="bg2">
                    <a:lumMod val="50000"/>
                  </a:schemeClr>
                </a:solidFill>
                <a:latin typeface="Century Gothic" pitchFamily="34" charset="0"/>
              </a:rPr>
              <a:t>El sistema electoral mexicano se integra por un subsistema nacional (federal) y por 32 subsistemas en las entidades federativas que, grosso modo, reproducen en su ámbito las normas, instituciones y prácticas del subsistema federal. </a:t>
            </a:r>
          </a:p>
          <a:p>
            <a:endParaRPr lang="es-MX" b="1" dirty="0"/>
          </a:p>
        </p:txBody>
      </p:sp>
      <p:pic>
        <p:nvPicPr>
          <p:cNvPr id="6" name="Picture 2" descr="http://eleconomista.com.mx/files/imagecache/nota_completa/mexico-political-ref_2.jpg"/>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2843808" y="3429000"/>
            <a:ext cx="4752528" cy="3155141"/>
          </a:xfrm>
          <a:prstGeom prst="rect">
            <a:avLst/>
          </a:prstGeom>
          <a:noFill/>
          <a:extLst>
            <a:ext uri="{909E8E84-426E-40DD-AFC4-6F175D3DCCD1}">
              <a14:hiddenFill xmlns="" xmlns:a14="http://schemas.microsoft.com/office/drawing/2010/main">
                <a:solidFill>
                  <a:srgbClr val="FFFFFF"/>
                </a:solidFill>
              </a14:hiddenFill>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1043608" y="188640"/>
            <a:ext cx="7776864" cy="2554545"/>
          </a:xfrm>
          <a:prstGeom prst="rect">
            <a:avLst/>
          </a:prstGeom>
          <a:noFill/>
        </p:spPr>
        <p:txBody>
          <a:bodyPr wrap="square" rtlCol="0">
            <a:spAutoFit/>
          </a:bodyPr>
          <a:lstStyle/>
          <a:p>
            <a:pPr algn="just"/>
            <a:r>
              <a:rPr lang="es-MX" sz="2000" b="1" dirty="0" smtClean="0">
                <a:solidFill>
                  <a:schemeClr val="bg2">
                    <a:lumMod val="50000"/>
                  </a:schemeClr>
                </a:solidFill>
                <a:latin typeface="Century Gothic" pitchFamily="34" charset="0"/>
              </a:rPr>
              <a:t>Cabe dejar apuntado que una excepción al modelo general lo constituye, desde hace varias décadas (al menos desde 1948) la existencia del Registro Federal de Electores que es la única instancia del IFE con participación directa en los subsistemas estatales que, mediante convenios celebrados con los organismos locales, permite a éstos utilizar el padrón electoral, las listas nominales de electores y la credencial para votar, en los comicios locales. </a:t>
            </a:r>
            <a:endParaRPr lang="es-MX" sz="2000" b="1" dirty="0">
              <a:solidFill>
                <a:schemeClr val="bg2">
                  <a:lumMod val="50000"/>
                </a:schemeClr>
              </a:solidFill>
              <a:latin typeface="Century Gothic" pitchFamily="34" charset="0"/>
            </a:endParaRPr>
          </a:p>
        </p:txBody>
      </p:sp>
      <p:pic>
        <p:nvPicPr>
          <p:cNvPr id="7170" name="Picture 2" descr="http://mexico.cnn.com/media/2011/07/04/lista-de-electores.jpg"/>
          <p:cNvPicPr>
            <a:picLocks noChangeAspect="1" noChangeArrowheads="1"/>
          </p:cNvPicPr>
          <p:nvPr/>
        </p:nvPicPr>
        <p:blipFill>
          <a:blip r:embed="rId2" cstate="print"/>
          <a:srcRect/>
          <a:stretch>
            <a:fillRect/>
          </a:stretch>
        </p:blipFill>
        <p:spPr bwMode="auto">
          <a:xfrm>
            <a:off x="1907704" y="2924944"/>
            <a:ext cx="5976664" cy="3361874"/>
          </a:xfrm>
          <a:prstGeom prst="rect">
            <a:avLst/>
          </a:prstGeom>
          <a:noFill/>
        </p:spPr>
      </p:pic>
    </p:spTree>
    <p:extLst>
      <p:ext uri="{BB962C8B-B14F-4D97-AF65-F5344CB8AC3E}">
        <p14:creationId xmlns="" xmlns:p14="http://schemas.microsoft.com/office/powerpoint/2010/main" val="747768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1403648" y="404664"/>
            <a:ext cx="7200800" cy="3077766"/>
          </a:xfrm>
          <a:prstGeom prst="rect">
            <a:avLst/>
          </a:prstGeom>
        </p:spPr>
        <p:txBody>
          <a:bodyPr wrap="square">
            <a:spAutoFit/>
          </a:bodyPr>
          <a:lstStyle/>
          <a:p>
            <a:pPr algn="just"/>
            <a:r>
              <a:rPr lang="es-MX" sz="2200" b="1" dirty="0" smtClean="0">
                <a:solidFill>
                  <a:schemeClr val="bg2">
                    <a:lumMod val="50000"/>
                  </a:schemeClr>
                </a:solidFill>
                <a:latin typeface="Century Gothic" pitchFamily="34" charset="0"/>
              </a:rPr>
              <a:t>Otra excepción la constituye, a partir de la reforma de 2007, el Instituto Federal Electoral, órgano que en su carácter de administrador único de los tiempos de estado en medios electrónicos con fines electorales, realiza funciones permanentes de organización, diseño de pautas y verificación de los mensajes que transmiten los partidos políticos y las autoridades electorales. </a:t>
            </a:r>
          </a:p>
          <a:p>
            <a:endParaRPr lang="es-MX" dirty="0"/>
          </a:p>
        </p:txBody>
      </p:sp>
      <p:pic>
        <p:nvPicPr>
          <p:cNvPr id="5" name="Picture 2" descr="https://encrypted-tbn3.gstatic.com/images?q=tbn:ANd9GcQi9CPfXudstzEgM-BNaZg8H50nz1PErPdmB-SavjLp54EeNQhaJg"/>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3059832" y="3284716"/>
            <a:ext cx="3744416" cy="3457455"/>
          </a:xfrm>
          <a:prstGeom prst="rect">
            <a:avLst/>
          </a:prstGeom>
          <a:noFill/>
          <a:extLst>
            <a:ext uri="{909E8E84-426E-40DD-AFC4-6F175D3DCCD1}">
              <a14:hiddenFill xmlns="" xmlns:a14="http://schemas.microsoft.com/office/drawing/2010/main">
                <a:solidFill>
                  <a:srgbClr val="FFFFFF"/>
                </a:solidFill>
              </a14:hiddenFill>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2411760" y="0"/>
            <a:ext cx="4968552" cy="677108"/>
          </a:xfrm>
          <a:prstGeom prst="rect">
            <a:avLst/>
          </a:prstGeom>
          <a:noFill/>
        </p:spPr>
        <p:txBody>
          <a:bodyPr wrap="square" rtlCol="0">
            <a:spAutoFit/>
          </a:bodyPr>
          <a:lstStyle/>
          <a:p>
            <a:pPr algn="ctr"/>
            <a:r>
              <a:rPr lang="es-MX" sz="2000" b="1" dirty="0" smtClean="0">
                <a:solidFill>
                  <a:schemeClr val="bg2">
                    <a:lumMod val="50000"/>
                  </a:schemeClr>
                </a:solidFill>
                <a:latin typeface="Century Gothic" pitchFamily="34" charset="0"/>
              </a:rPr>
              <a:t>VENTAJAS DE UN SISTEMA NACIONAL </a:t>
            </a:r>
          </a:p>
          <a:p>
            <a:endParaRPr lang="es-MX" dirty="0"/>
          </a:p>
        </p:txBody>
      </p:sp>
      <p:sp>
        <p:nvSpPr>
          <p:cNvPr id="3" name="2 CuadroTexto"/>
          <p:cNvSpPr txBox="1"/>
          <p:nvPr/>
        </p:nvSpPr>
        <p:spPr>
          <a:xfrm>
            <a:off x="1115616" y="476672"/>
            <a:ext cx="7560840" cy="3785652"/>
          </a:xfrm>
          <a:prstGeom prst="rect">
            <a:avLst/>
          </a:prstGeom>
          <a:noFill/>
        </p:spPr>
        <p:txBody>
          <a:bodyPr wrap="square" rtlCol="0">
            <a:spAutoFit/>
          </a:bodyPr>
          <a:lstStyle/>
          <a:p>
            <a:pPr algn="just"/>
            <a:r>
              <a:rPr lang="es-MX" sz="2000" b="1" dirty="0" smtClean="0">
                <a:solidFill>
                  <a:schemeClr val="bg2">
                    <a:lumMod val="50000"/>
                  </a:schemeClr>
                </a:solidFill>
                <a:latin typeface="Century Gothic" pitchFamily="34" charset="0"/>
              </a:rPr>
              <a:t>Teóricamente la creación de una autoridad electoral nacional conllevaría economías de escala en la administración de las elecciones pues desaparecerían Las autoridades administrativas locales (es decir, estatales y del Distrito Federal), y permitiría concentrar las adquisiciones y la contratación de servicios en materia electoral; también -y quizá más importante- la autoridad nacional electoral brindaría a los partidos y candidatos garantías de imparcialidad y objetividad en su desempeño que, a juicio de los autores de la propuesta, los organismos electorales locales no otorgan en la actualidad. </a:t>
            </a:r>
          </a:p>
          <a:p>
            <a:endParaRPr lang="es-MX" sz="2000" b="1" dirty="0"/>
          </a:p>
        </p:txBody>
      </p:sp>
      <p:pic>
        <p:nvPicPr>
          <p:cNvPr id="6148" name="Picture 4" descr="http://info7.mx/foto/470000/475600_bkzxig_caaa5qqk.jpg"/>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2483768" y="4240129"/>
            <a:ext cx="4464496" cy="2501239"/>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747768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1979712" y="260648"/>
            <a:ext cx="5472608" cy="461665"/>
          </a:xfrm>
          <a:prstGeom prst="rect">
            <a:avLst/>
          </a:prstGeom>
          <a:noFill/>
        </p:spPr>
        <p:txBody>
          <a:bodyPr wrap="square" rtlCol="0">
            <a:spAutoFit/>
          </a:bodyPr>
          <a:lstStyle/>
          <a:p>
            <a:pPr algn="ctr"/>
            <a:r>
              <a:rPr lang="es-MX" sz="2400" b="1" dirty="0" smtClean="0">
                <a:solidFill>
                  <a:schemeClr val="bg2">
                    <a:lumMod val="50000"/>
                  </a:schemeClr>
                </a:solidFill>
                <a:latin typeface="Century Gothic" pitchFamily="34" charset="0"/>
              </a:rPr>
              <a:t>DESVENTAJAS DE LA PROPUESTA</a:t>
            </a:r>
            <a:endParaRPr lang="es-MX" sz="2400" b="1" dirty="0">
              <a:solidFill>
                <a:schemeClr val="bg2">
                  <a:lumMod val="50000"/>
                </a:schemeClr>
              </a:solidFill>
              <a:latin typeface="Century Gothic" pitchFamily="34" charset="0"/>
            </a:endParaRPr>
          </a:p>
        </p:txBody>
      </p:sp>
      <p:sp>
        <p:nvSpPr>
          <p:cNvPr id="3" name="2 CuadroTexto"/>
          <p:cNvSpPr txBox="1"/>
          <p:nvPr/>
        </p:nvSpPr>
        <p:spPr>
          <a:xfrm>
            <a:off x="1115616" y="908720"/>
            <a:ext cx="4032448" cy="5632311"/>
          </a:xfrm>
          <a:prstGeom prst="rect">
            <a:avLst/>
          </a:prstGeom>
          <a:noFill/>
        </p:spPr>
        <p:txBody>
          <a:bodyPr wrap="square" rtlCol="0">
            <a:spAutoFit/>
          </a:bodyPr>
          <a:lstStyle/>
          <a:p>
            <a:pPr algn="just"/>
            <a:r>
              <a:rPr lang="es-MX" sz="2000" b="1" dirty="0" smtClean="0">
                <a:solidFill>
                  <a:schemeClr val="bg2">
                    <a:lumMod val="50000"/>
                  </a:schemeClr>
                </a:solidFill>
                <a:latin typeface="Century Gothic" pitchFamily="34" charset="0"/>
              </a:rPr>
              <a:t>El principal inconveniente de la propuesta es que representa una distorsión del principio federalista que rige el Estado mexicano pues los órganos de las entidades federativas no tendrían participación en la organización de las elecciones locales. Lo anterior contradice el texto de la Constitución General (Artículo 40), en la que se define a México como una República federal integrada por Estados libres y soberanos en todo lo concerniente a su régimen interior. </a:t>
            </a:r>
          </a:p>
          <a:p>
            <a:endParaRPr lang="es-MX" sz="2000" dirty="0"/>
          </a:p>
        </p:txBody>
      </p:sp>
      <p:pic>
        <p:nvPicPr>
          <p:cNvPr id="7170" name="Picture 2" descr="https://encrypted-tbn2.gstatic.com/images?q=tbn:ANd9GcTahEgxT7qGtK5TUrX_NkzlgCWkrio7uGwqieBwu4o74qlmyWbBVA"/>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5292080" y="980728"/>
            <a:ext cx="3573353" cy="4987252"/>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747768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https://encrypted-tbn0.gstatic.com/images?q=tbn:ANd9GcQ1ZUa0LGKFaXmnfugHyQD6xf6f1hcaJYKJf9tOf0fPbr7t8lrM"/>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6084168" y="1196752"/>
            <a:ext cx="2592288" cy="3917617"/>
          </a:xfrm>
          <a:prstGeom prst="rect">
            <a:avLst/>
          </a:prstGeom>
          <a:noFill/>
          <a:extLst>
            <a:ext uri="{909E8E84-426E-40DD-AFC4-6F175D3DCCD1}">
              <a14:hiddenFill xmlns="" xmlns:a14="http://schemas.microsoft.com/office/drawing/2010/main">
                <a:solidFill>
                  <a:srgbClr val="FFFFFF"/>
                </a:solidFill>
              </a14:hiddenFill>
            </a:ext>
          </a:extLst>
        </p:spPr>
      </p:pic>
      <p:sp>
        <p:nvSpPr>
          <p:cNvPr id="2" name="1 CuadroTexto"/>
          <p:cNvSpPr txBox="1"/>
          <p:nvPr/>
        </p:nvSpPr>
        <p:spPr>
          <a:xfrm>
            <a:off x="1331640" y="836712"/>
            <a:ext cx="4320480" cy="5632311"/>
          </a:xfrm>
          <a:prstGeom prst="rect">
            <a:avLst/>
          </a:prstGeom>
          <a:noFill/>
        </p:spPr>
        <p:txBody>
          <a:bodyPr wrap="square" rtlCol="0">
            <a:spAutoFit/>
          </a:bodyPr>
          <a:lstStyle/>
          <a:p>
            <a:pPr algn="just"/>
            <a:r>
              <a:rPr lang="es-MX" sz="2000" b="1" dirty="0" smtClean="0">
                <a:solidFill>
                  <a:schemeClr val="bg2">
                    <a:lumMod val="50000"/>
                  </a:schemeClr>
                </a:solidFill>
                <a:latin typeface="Century Gothic" pitchFamily="34" charset="0"/>
              </a:rPr>
              <a:t>Adicionalmente el acuerdo político del “pacto por México” no está acompañado de una propuesta de reformar la organización y competencia de la justicia electoral respecto de los comicios locales pues se propone suprimir los organismos electorales administrativos pero no los jurisdiccionales; de no preverse una reforma al respecto, la autoridad “nacional” (o federal, en rigor), estaría sujeta al control jurisdiccional de los tribunales electorales de las entidades federativas cuando actúe en los comicios locales. </a:t>
            </a:r>
          </a:p>
          <a:p>
            <a:endParaRPr lang="es-MX" sz="2000" b="1" dirty="0"/>
          </a:p>
        </p:txBody>
      </p:sp>
    </p:spTree>
    <p:extLst>
      <p:ext uri="{BB962C8B-B14F-4D97-AF65-F5344CB8AC3E}">
        <p14:creationId xmlns="" xmlns:p14="http://schemas.microsoft.com/office/powerpoint/2010/main" val="747768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1187624" y="332656"/>
            <a:ext cx="7812360" cy="3754874"/>
          </a:xfrm>
          <a:prstGeom prst="rect">
            <a:avLst/>
          </a:prstGeom>
        </p:spPr>
        <p:txBody>
          <a:bodyPr wrap="square">
            <a:spAutoFit/>
          </a:bodyPr>
          <a:lstStyle/>
          <a:p>
            <a:pPr algn="just"/>
            <a:r>
              <a:rPr lang="es-MX" sz="2000" b="1" dirty="0" smtClean="0">
                <a:solidFill>
                  <a:schemeClr val="bg2">
                    <a:lumMod val="50000"/>
                  </a:schemeClr>
                </a:solidFill>
                <a:latin typeface="Century Gothic" pitchFamily="34" charset="0"/>
              </a:rPr>
              <a:t>Un problema colateral del nuevo modelo consistiría en definir el régimen del financiamiento del Instituto Nacional Electoral el cual, para atender sus nuevas  5 facultades debería incrementar sus gastos de funcionamiento y su plantilla laboral -de por sí ya grande-. Ante esta situación cabría preguntar ¿Quién va a financiar las actividades del INE en los procesos electorales locales? ¿Quién va a dar el financiamiento público a los partidos políticos locales – y, en su caso, nacionales- para sus actividades permanentes en las entidades federativas y sus gastos en los procesos electorales locales? </a:t>
            </a:r>
          </a:p>
          <a:p>
            <a:endParaRPr lang="es-MX" dirty="0"/>
          </a:p>
        </p:txBody>
      </p:sp>
      <p:pic>
        <p:nvPicPr>
          <p:cNvPr id="24578" name="Picture 2" descr="http://ciudadania-express.com/wp-content/uploads/2014/06/logoine.jpg"/>
          <p:cNvPicPr>
            <a:picLocks noChangeAspect="1" noChangeArrowheads="1"/>
          </p:cNvPicPr>
          <p:nvPr/>
        </p:nvPicPr>
        <p:blipFill>
          <a:blip r:embed="rId2" cstate="print"/>
          <a:srcRect/>
          <a:stretch>
            <a:fillRect/>
          </a:stretch>
        </p:blipFill>
        <p:spPr bwMode="auto">
          <a:xfrm>
            <a:off x="3563888" y="3789040"/>
            <a:ext cx="3960440" cy="2703157"/>
          </a:xfrm>
          <a:prstGeom prst="rect">
            <a:avLst/>
          </a:prstGeom>
          <a:noFill/>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1115616" y="0"/>
            <a:ext cx="7776864" cy="1908215"/>
          </a:xfrm>
          <a:prstGeom prst="rect">
            <a:avLst/>
          </a:prstGeom>
          <a:noFill/>
        </p:spPr>
        <p:txBody>
          <a:bodyPr wrap="square" rtlCol="0">
            <a:spAutoFit/>
          </a:bodyPr>
          <a:lstStyle/>
          <a:p>
            <a:pPr algn="just"/>
            <a:r>
              <a:rPr lang="es-MX" sz="2000" b="1" dirty="0" smtClean="0">
                <a:solidFill>
                  <a:schemeClr val="bg2">
                    <a:lumMod val="50000"/>
                  </a:schemeClr>
                </a:solidFill>
                <a:latin typeface="Century Gothic" pitchFamily="34" charset="0"/>
              </a:rPr>
              <a:t>Otros desafíos del nuevo órgano pueden avistarse en la organización de la cartografía electoral, la </a:t>
            </a:r>
            <a:r>
              <a:rPr lang="es-MX" sz="2000" b="1" dirty="0" err="1" smtClean="0">
                <a:solidFill>
                  <a:schemeClr val="bg2">
                    <a:lumMod val="50000"/>
                  </a:schemeClr>
                </a:solidFill>
                <a:latin typeface="Century Gothic" pitchFamily="34" charset="0"/>
              </a:rPr>
              <a:t>redistritación</a:t>
            </a:r>
            <a:r>
              <a:rPr lang="es-MX" sz="2000" b="1" dirty="0" smtClean="0">
                <a:solidFill>
                  <a:schemeClr val="bg2">
                    <a:lumMod val="50000"/>
                  </a:schemeClr>
                </a:solidFill>
                <a:latin typeface="Century Gothic" pitchFamily="34" charset="0"/>
              </a:rPr>
              <a:t> y manejo de los calendarios de los procesos electorales locales para hacerlos coincidir con los procesos electorales federales. </a:t>
            </a:r>
          </a:p>
          <a:p>
            <a:endParaRPr lang="es-MX" dirty="0"/>
          </a:p>
        </p:txBody>
      </p:sp>
      <p:pic>
        <p:nvPicPr>
          <p:cNvPr id="9218" name="Picture 2" descr="https://encrypted-tbn1.gstatic.com/images?q=tbn:ANd9GcSCo_6kWWV22y0r76h_p1Imx7ONuWYFMKdCe41vtoomWsYTNMqOcg"/>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1115616" y="1687144"/>
            <a:ext cx="3672408" cy="2677960"/>
          </a:xfrm>
          <a:prstGeom prst="rect">
            <a:avLst/>
          </a:prstGeom>
          <a:noFill/>
          <a:extLst>
            <a:ext uri="{909E8E84-426E-40DD-AFC4-6F175D3DCCD1}">
              <a14:hiddenFill xmlns="" xmlns:a14="http://schemas.microsoft.com/office/drawing/2010/main">
                <a:solidFill>
                  <a:srgbClr val="FFFFFF"/>
                </a:solidFill>
              </a14:hiddenFill>
            </a:ext>
          </a:extLst>
        </p:spPr>
      </p:pic>
      <p:pic>
        <p:nvPicPr>
          <p:cNvPr id="9220" name="Picture 4" descr="http://i2.wp.com/www.sopitas.com/site/wp-content/uploads/2014/04/INE_IFE.jpg?w=640"/>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5076056" y="1944630"/>
            <a:ext cx="3528392" cy="4148666"/>
          </a:xfrm>
          <a:prstGeom prst="rect">
            <a:avLst/>
          </a:prstGeom>
          <a:noFill/>
          <a:extLst>
            <a:ext uri="{909E8E84-426E-40DD-AFC4-6F175D3DCCD1}">
              <a14:hiddenFill xmlns="" xmlns:a14="http://schemas.microsoft.com/office/drawing/2010/main">
                <a:solidFill>
                  <a:srgbClr val="FFFFFF"/>
                </a:solidFill>
              </a14:hiddenFill>
            </a:ext>
          </a:extLst>
        </p:spPr>
      </p:pic>
      <p:pic>
        <p:nvPicPr>
          <p:cNvPr id="9222" name="Picture 6" descr="http://www.laverdadnoticias.com/wp-content/uploads/2014/04/INE-CANC%C3%9AN.jpg"/>
          <p:cNvPicPr>
            <a:picLocks noChangeAspect="1" noChangeArrowheads="1"/>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a:off x="1258483" y="4509120"/>
            <a:ext cx="3237509" cy="1936326"/>
          </a:xfrm>
          <a:prstGeom prst="rect">
            <a:avLst/>
          </a:prstGeom>
          <a:noFill/>
          <a:extLst>
            <a:ext uri="{909E8E84-426E-40DD-AFC4-6F175D3DCCD1}">
              <a14:hiddenFill xmlns="" xmlns:a14="http://schemas.microsoft.com/office/drawing/2010/main">
                <a:solidFill>
                  <a:srgbClr val="FFFFFF"/>
                </a:solidFill>
              </a14:hiddenFill>
            </a:ext>
          </a:extLst>
        </p:spPr>
      </p:pic>
      <p:sp>
        <p:nvSpPr>
          <p:cNvPr id="3" name="2 CuadroTexto"/>
          <p:cNvSpPr txBox="1"/>
          <p:nvPr/>
        </p:nvSpPr>
        <p:spPr>
          <a:xfrm>
            <a:off x="5220072" y="6330806"/>
            <a:ext cx="3672408" cy="338554"/>
          </a:xfrm>
          <a:prstGeom prst="rect">
            <a:avLst/>
          </a:prstGeom>
          <a:noFill/>
        </p:spPr>
        <p:txBody>
          <a:bodyPr wrap="square" rtlCol="0">
            <a:spAutoFit/>
          </a:bodyPr>
          <a:lstStyle/>
          <a:p>
            <a:r>
              <a:rPr lang="es-MX" sz="1600" b="1" dirty="0" smtClean="0">
                <a:solidFill>
                  <a:schemeClr val="bg2">
                    <a:lumMod val="50000"/>
                  </a:schemeClr>
                </a:solidFill>
                <a:latin typeface="Century Gothic" pitchFamily="34" charset="0"/>
              </a:rPr>
              <a:t>LEF.   EILIANA HERNANDEZ VALLEJO</a:t>
            </a:r>
            <a:endParaRPr lang="es-MX" sz="1600" b="1" dirty="0">
              <a:solidFill>
                <a:schemeClr val="bg2">
                  <a:lumMod val="50000"/>
                </a:schemeClr>
              </a:solidFill>
              <a:latin typeface="Century Gothic" pitchFamily="34" charset="0"/>
            </a:endParaRPr>
          </a:p>
        </p:txBody>
      </p:sp>
    </p:spTree>
    <p:extLst>
      <p:ext uri="{BB962C8B-B14F-4D97-AF65-F5344CB8AC3E}">
        <p14:creationId xmlns="" xmlns:p14="http://schemas.microsoft.com/office/powerpoint/2010/main" val="7477685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io">
  <a:themeElements>
    <a:clrScheme name="Solsticio">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io">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olsticio">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398</TotalTime>
  <Words>835</Words>
  <Application>Microsoft Office PowerPoint</Application>
  <PresentationFormat>Presentación en pantalla (4:3)</PresentationFormat>
  <Paragraphs>24</Paragraphs>
  <Slides>12</Slides>
  <Notes>0</Notes>
  <HiddenSlides>0</HiddenSlides>
  <MMClips>0</MMClips>
  <ScaleCrop>false</ScaleCrop>
  <HeadingPairs>
    <vt:vector size="4" baseType="variant">
      <vt:variant>
        <vt:lpstr>Tema</vt:lpstr>
      </vt:variant>
      <vt:variant>
        <vt:i4>1</vt:i4>
      </vt:variant>
      <vt:variant>
        <vt:lpstr>Títulos de diapositiva</vt:lpstr>
      </vt:variant>
      <vt:variant>
        <vt:i4>12</vt:i4>
      </vt:variant>
    </vt:vector>
  </HeadingPairs>
  <TitlesOfParts>
    <vt:vector size="13" baseType="lpstr">
      <vt:lpstr>Solsticio</vt:lpstr>
      <vt:lpstr>Diapositiva 1</vt:lpstr>
      <vt:lpstr>MULTIVERSIDAD VERACRUZ</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SARITA</dc:creator>
  <cp:lastModifiedBy>usuario</cp:lastModifiedBy>
  <cp:revision>23</cp:revision>
  <dcterms:created xsi:type="dcterms:W3CDTF">2014-05-28T13:14:27Z</dcterms:created>
  <dcterms:modified xsi:type="dcterms:W3CDTF">2015-02-07T17:43:19Z</dcterms:modified>
</cp:coreProperties>
</file>