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54" d="100"/>
          <a:sy n="54" d="100"/>
        </p:scale>
        <p:origin x="-614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7/28/2016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41412" y="2622885"/>
            <a:ext cx="9905999" cy="3168316"/>
          </a:xfrm>
        </p:spPr>
        <p:txBody>
          <a:bodyPr>
            <a:normAutofit/>
          </a:bodyPr>
          <a:lstStyle/>
          <a:p>
            <a:pPr algn="ctr"/>
            <a:r>
              <a:rPr lang="es-MX" sz="4400" dirty="0" smtClean="0"/>
              <a:t>ANATOMÍA </a:t>
            </a:r>
            <a:r>
              <a:rPr lang="es-MX" sz="4400" dirty="0" smtClean="0"/>
              <a:t>Y MEDICINA </a:t>
            </a:r>
          </a:p>
          <a:p>
            <a:pPr algn="ctr"/>
            <a:r>
              <a:rPr lang="es-MX" sz="4400" dirty="0" smtClean="0"/>
              <a:t>PROFR. RODOLFO DIAZ MACIAS</a:t>
            </a:r>
          </a:p>
          <a:p>
            <a:pPr algn="ctr"/>
            <a:r>
              <a:rPr lang="es-MX" sz="4400" dirty="0" smtClean="0"/>
              <a:t>CIENCIAS DE LA SALUD 1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3179" y="618519"/>
            <a:ext cx="4762463" cy="2004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207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b="1" dirty="0"/>
              <a:t>Anatomía y medicina.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488321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41412" y="673768"/>
            <a:ext cx="9905999" cy="5117433"/>
          </a:xfrm>
        </p:spPr>
        <p:txBody>
          <a:bodyPr>
            <a:noAutofit/>
          </a:bodyPr>
          <a:lstStyle/>
          <a:p>
            <a:r>
              <a:rPr lang="es-MX" sz="3200" dirty="0">
                <a:solidFill>
                  <a:schemeClr val="bg1"/>
                </a:solidFill>
              </a:rPr>
              <a:t>La anatomía constituye la base de la práctica de la medicina. La anatomía lleva al médico a la comprensión de </a:t>
            </a:r>
            <a:r>
              <a:rPr lang="es-MX" sz="3200" dirty="0" smtClean="0">
                <a:solidFill>
                  <a:schemeClr val="bg1"/>
                </a:solidFill>
              </a:rPr>
              <a:t>la enfermedad </a:t>
            </a:r>
            <a:r>
              <a:rPr lang="es-MX" sz="3200" dirty="0">
                <a:solidFill>
                  <a:schemeClr val="bg1"/>
                </a:solidFill>
              </a:rPr>
              <a:t>del paciente al realizar una exploración física o al utilizar las técnicas más modernas de obtención </a:t>
            </a:r>
            <a:r>
              <a:rPr lang="es-MX" sz="3200" dirty="0" smtClean="0">
                <a:solidFill>
                  <a:schemeClr val="bg1"/>
                </a:solidFill>
              </a:rPr>
              <a:t>de imágenes</a:t>
            </a:r>
            <a:r>
              <a:rPr lang="es-MX" sz="3200" dirty="0">
                <a:solidFill>
                  <a:schemeClr val="bg1"/>
                </a:solidFill>
              </a:rPr>
              <a:t>. También resulta importante la anatomía para </a:t>
            </a:r>
            <a:r>
              <a:rPr lang="es-MX" sz="3200" dirty="0" smtClean="0">
                <a:solidFill>
                  <a:schemeClr val="bg1"/>
                </a:solidFill>
              </a:rPr>
              <a:t>dentistas quiroprácticos</a:t>
            </a:r>
            <a:r>
              <a:rPr lang="es-MX" sz="3200" dirty="0">
                <a:solidFill>
                  <a:schemeClr val="bg1"/>
                </a:solidFill>
              </a:rPr>
              <a:t>, fisioterapeutas y todos </a:t>
            </a:r>
            <a:r>
              <a:rPr lang="es-MX" sz="3200" dirty="0" smtClean="0">
                <a:solidFill>
                  <a:schemeClr val="bg1"/>
                </a:solidFill>
              </a:rPr>
              <a:t>aquellos implicados </a:t>
            </a:r>
            <a:r>
              <a:rPr lang="es-MX" sz="3200" dirty="0">
                <a:solidFill>
                  <a:schemeClr val="bg1"/>
                </a:solidFill>
              </a:rPr>
              <a:t>en cualquier forma de tratamiento de pacientes cuyo primer paso sea el análisis de signos clínicos.</a:t>
            </a:r>
          </a:p>
        </p:txBody>
      </p:sp>
    </p:spTree>
    <p:extLst>
      <p:ext uri="{BB962C8B-B14F-4D97-AF65-F5344CB8AC3E}">
        <p14:creationId xmlns:p14="http://schemas.microsoft.com/office/powerpoint/2010/main" val="3021712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41412" y="240632"/>
            <a:ext cx="9905999" cy="6087979"/>
          </a:xfrm>
        </p:spPr>
        <p:txBody>
          <a:bodyPr>
            <a:normAutofit/>
          </a:bodyPr>
          <a:lstStyle/>
          <a:p>
            <a:r>
              <a:rPr lang="es-MX" sz="3600" dirty="0">
                <a:solidFill>
                  <a:schemeClr val="bg1"/>
                </a:solidFill>
              </a:rPr>
              <a:t>Un signo clínico es un elemento clave que los médicos pueden percibir en un examen psicofísico. Se reconoce </a:t>
            </a:r>
            <a:r>
              <a:rPr lang="es-MX" sz="3600" dirty="0" smtClean="0">
                <a:solidFill>
                  <a:schemeClr val="bg1"/>
                </a:solidFill>
              </a:rPr>
              <a:t>un grupo</a:t>
            </a:r>
            <a:r>
              <a:rPr lang="es-MX" sz="3600" dirty="0">
                <a:solidFill>
                  <a:schemeClr val="bg1"/>
                </a:solidFill>
              </a:rPr>
              <a:t>, al que se denomina </a:t>
            </a:r>
            <a:r>
              <a:rPr lang="es-MX" sz="3600" i="1" dirty="0">
                <a:solidFill>
                  <a:schemeClr val="bg1"/>
                </a:solidFill>
              </a:rPr>
              <a:t>signos vitales</a:t>
            </a:r>
            <a:r>
              <a:rPr lang="es-MX" sz="3600" dirty="0">
                <a:solidFill>
                  <a:schemeClr val="bg1"/>
                </a:solidFill>
              </a:rPr>
              <a:t>, a este grupo corresponden las señales o reacciones que presenta un </a:t>
            </a:r>
            <a:r>
              <a:rPr lang="es-MX" sz="3600" dirty="0" smtClean="0">
                <a:solidFill>
                  <a:schemeClr val="bg1"/>
                </a:solidFill>
              </a:rPr>
              <a:t>ser humano </a:t>
            </a:r>
            <a:r>
              <a:rPr lang="es-MX" sz="3600" dirty="0">
                <a:solidFill>
                  <a:schemeClr val="bg1"/>
                </a:solidFill>
              </a:rPr>
              <a:t>con vida y que revelan las funciones básicas del organismo. Los signos vitales son: la respiración, el pulso, </a:t>
            </a:r>
            <a:r>
              <a:rPr lang="es-MX" sz="3600" dirty="0" smtClean="0">
                <a:solidFill>
                  <a:schemeClr val="bg1"/>
                </a:solidFill>
              </a:rPr>
              <a:t>el color</a:t>
            </a:r>
            <a:r>
              <a:rPr lang="es-MX" sz="3600" dirty="0">
                <a:solidFill>
                  <a:schemeClr val="bg1"/>
                </a:solidFill>
              </a:rPr>
              <a:t>, temperatura y características de la piel, el tamaño y respuesta de las pupilas, y la presión arterial.</a:t>
            </a:r>
          </a:p>
        </p:txBody>
      </p:sp>
    </p:spTree>
    <p:extLst>
      <p:ext uri="{BB962C8B-B14F-4D97-AF65-F5344CB8AC3E}">
        <p14:creationId xmlns:p14="http://schemas.microsoft.com/office/powerpoint/2010/main" val="25781633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41412" y="360946"/>
            <a:ext cx="9905999" cy="5931569"/>
          </a:xfrm>
        </p:spPr>
        <p:txBody>
          <a:bodyPr>
            <a:normAutofit/>
          </a:bodyPr>
          <a:lstStyle/>
          <a:p>
            <a:r>
              <a:rPr lang="es-MX" dirty="0">
                <a:solidFill>
                  <a:schemeClr val="bg1"/>
                </a:solidFill>
              </a:rPr>
              <a:t>La observación y la visualización son las técnicas primarias que debe utilizar para aprender anatomía. La anatomía </a:t>
            </a:r>
            <a:r>
              <a:rPr lang="es-MX" dirty="0" smtClean="0">
                <a:solidFill>
                  <a:schemeClr val="bg1"/>
                </a:solidFill>
              </a:rPr>
              <a:t>se puede </a:t>
            </a:r>
            <a:r>
              <a:rPr lang="es-MX" dirty="0">
                <a:solidFill>
                  <a:schemeClr val="bg1"/>
                </a:solidFill>
              </a:rPr>
              <a:t>estudiar siguiendo una aproximación </a:t>
            </a:r>
            <a:r>
              <a:rPr lang="es-MX" u="sng" dirty="0">
                <a:solidFill>
                  <a:schemeClr val="bg1"/>
                </a:solidFill>
              </a:rPr>
              <a:t>regional o sistémica</a:t>
            </a:r>
            <a:r>
              <a:rPr lang="es-MX" dirty="0" smtClean="0"/>
              <a:t>.</a:t>
            </a:r>
          </a:p>
          <a:p>
            <a:r>
              <a:rPr lang="es-MX" b="1" dirty="0">
                <a:solidFill>
                  <a:schemeClr val="bg1"/>
                </a:solidFill>
              </a:rPr>
              <a:t>Con una aproximación regional</a:t>
            </a:r>
            <a:r>
              <a:rPr lang="es-MX" dirty="0">
                <a:solidFill>
                  <a:schemeClr val="bg1"/>
                </a:solidFill>
              </a:rPr>
              <a:t>, se estudia cada región del cuerpo por separado y todos los aspectos </a:t>
            </a:r>
            <a:r>
              <a:rPr lang="es-MX" dirty="0" smtClean="0">
                <a:solidFill>
                  <a:schemeClr val="bg1"/>
                </a:solidFill>
              </a:rPr>
              <a:t>de dicha </a:t>
            </a:r>
            <a:r>
              <a:rPr lang="es-MX" dirty="0">
                <a:solidFill>
                  <a:schemeClr val="bg1"/>
                </a:solidFill>
              </a:rPr>
              <a:t>región se estudian al mismo tiempo. Por ejemplo, si se va a estudiar el tórax, se examinan todas </a:t>
            </a:r>
            <a:r>
              <a:rPr lang="es-MX" dirty="0" smtClean="0">
                <a:solidFill>
                  <a:schemeClr val="bg1"/>
                </a:solidFill>
              </a:rPr>
              <a:t>sus estructuras</a:t>
            </a:r>
            <a:r>
              <a:rPr lang="es-MX" dirty="0">
                <a:solidFill>
                  <a:schemeClr val="bg1"/>
                </a:solidFill>
              </a:rPr>
              <a:t>. Ello incluye la vascularización, los nervios, los huesos, los músculos y todas las estructuras </a:t>
            </a:r>
            <a:r>
              <a:rPr lang="es-MX" dirty="0" smtClean="0">
                <a:solidFill>
                  <a:schemeClr val="bg1"/>
                </a:solidFill>
              </a:rPr>
              <a:t>y órganos </a:t>
            </a:r>
            <a:r>
              <a:rPr lang="es-MX" dirty="0">
                <a:solidFill>
                  <a:schemeClr val="bg1"/>
                </a:solidFill>
              </a:rPr>
              <a:t>restantes localizados en la región del cuerpo definida como el tórax. Tras estudiar esta región, </a:t>
            </a:r>
            <a:r>
              <a:rPr lang="es-MX" dirty="0" smtClean="0">
                <a:solidFill>
                  <a:schemeClr val="bg1"/>
                </a:solidFill>
              </a:rPr>
              <a:t>se estudian </a:t>
            </a:r>
            <a:r>
              <a:rPr lang="es-MX" dirty="0">
                <a:solidFill>
                  <a:schemeClr val="bg1"/>
                </a:solidFill>
              </a:rPr>
              <a:t>las otras regiones del cuerpo de una manera similar</a:t>
            </a:r>
            <a:r>
              <a:rPr lang="es-MX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252414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41412" y="637674"/>
            <a:ext cx="9905999" cy="5715000"/>
          </a:xfrm>
        </p:spPr>
        <p:txBody>
          <a:bodyPr>
            <a:normAutofit/>
          </a:bodyPr>
          <a:lstStyle/>
          <a:p>
            <a:r>
              <a:rPr lang="es-MX" dirty="0">
                <a:solidFill>
                  <a:schemeClr val="bg1"/>
                </a:solidFill>
              </a:rPr>
              <a:t>Por el contrario, </a:t>
            </a:r>
            <a:r>
              <a:rPr lang="es-MX" b="1" u="sng" dirty="0">
                <a:solidFill>
                  <a:schemeClr val="bg1"/>
                </a:solidFill>
              </a:rPr>
              <a:t>en una aproximación sistémica</a:t>
            </a:r>
            <a:r>
              <a:rPr lang="es-MX" dirty="0">
                <a:solidFill>
                  <a:schemeClr val="bg1"/>
                </a:solidFill>
              </a:rPr>
              <a:t>, se estudia y se sigue cada sistema </a:t>
            </a:r>
            <a:r>
              <a:rPr lang="es-MX" dirty="0" smtClean="0">
                <a:solidFill>
                  <a:schemeClr val="bg1"/>
                </a:solidFill>
              </a:rPr>
              <a:t> </a:t>
            </a:r>
            <a:r>
              <a:rPr lang="es-MX" dirty="0">
                <a:solidFill>
                  <a:schemeClr val="bg1"/>
                </a:solidFill>
              </a:rPr>
              <a:t>a través </a:t>
            </a:r>
            <a:r>
              <a:rPr lang="es-MX" dirty="0" smtClean="0">
                <a:solidFill>
                  <a:schemeClr val="bg1"/>
                </a:solidFill>
              </a:rPr>
              <a:t>de todo </a:t>
            </a:r>
            <a:r>
              <a:rPr lang="es-MX" dirty="0">
                <a:solidFill>
                  <a:schemeClr val="bg1"/>
                </a:solidFill>
              </a:rPr>
              <a:t>el cuerpo. Por ejemplo, un estudio del sistema cardiovascular considera el corazón y todos los </a:t>
            </a:r>
            <a:r>
              <a:rPr lang="es-MX" dirty="0" smtClean="0">
                <a:solidFill>
                  <a:schemeClr val="bg1"/>
                </a:solidFill>
              </a:rPr>
              <a:t>vasos sanguíneos </a:t>
            </a:r>
            <a:r>
              <a:rPr lang="es-MX" dirty="0">
                <a:solidFill>
                  <a:schemeClr val="bg1"/>
                </a:solidFill>
              </a:rPr>
              <a:t>del cuerpo. Cuando se ha completado, se puede examinar en detalle el sistema </a:t>
            </a:r>
            <a:r>
              <a:rPr lang="es-MX" dirty="0" smtClean="0">
                <a:solidFill>
                  <a:schemeClr val="bg1"/>
                </a:solidFill>
              </a:rPr>
              <a:t>nervioso (encéfalo</a:t>
            </a:r>
            <a:r>
              <a:rPr lang="es-MX" dirty="0">
                <a:solidFill>
                  <a:schemeClr val="bg1"/>
                </a:solidFill>
              </a:rPr>
              <a:t>, medula espinal y todos los nervios). Esta aproximación se mantiene para todo el cuerpo hasta </a:t>
            </a:r>
            <a:r>
              <a:rPr lang="es-MX" dirty="0" smtClean="0">
                <a:solidFill>
                  <a:schemeClr val="bg1"/>
                </a:solidFill>
              </a:rPr>
              <a:t>que se </a:t>
            </a:r>
            <a:r>
              <a:rPr lang="es-MX" dirty="0">
                <a:solidFill>
                  <a:schemeClr val="bg1"/>
                </a:solidFill>
              </a:rPr>
              <a:t>hayan estudiado todos los sistemas. Cada una de estas aproximaciones tiene sus ventajas y desventajas,</a:t>
            </a:r>
          </a:p>
          <a:p>
            <a:r>
              <a:rPr lang="es-MX" dirty="0">
                <a:solidFill>
                  <a:schemeClr val="bg1"/>
                </a:solidFill>
              </a:rPr>
              <a:t>L</a:t>
            </a:r>
            <a:r>
              <a:rPr lang="es-MX" dirty="0" smtClean="0">
                <a:solidFill>
                  <a:schemeClr val="bg1"/>
                </a:solidFill>
              </a:rPr>
              <a:t>a </a:t>
            </a:r>
            <a:r>
              <a:rPr lang="es-MX" dirty="0">
                <a:solidFill>
                  <a:schemeClr val="bg1"/>
                </a:solidFill>
              </a:rPr>
              <a:t>aproximación sistémica favorece la comprensión de un sistema entero a través del cuerpo, pero </a:t>
            </a:r>
            <a:r>
              <a:rPr lang="es-MX" dirty="0" smtClean="0">
                <a:solidFill>
                  <a:schemeClr val="bg1"/>
                </a:solidFill>
              </a:rPr>
              <a:t>resulta muy </a:t>
            </a:r>
            <a:r>
              <a:rPr lang="es-MX" dirty="0">
                <a:solidFill>
                  <a:schemeClr val="bg1"/>
                </a:solidFill>
              </a:rPr>
              <a:t>difícil de coordinar directamente con una disección de cadáver o para adquirir suficiente detalle</a:t>
            </a:r>
            <a:r>
              <a:rPr lang="es-MX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872954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41412" y="312821"/>
            <a:ext cx="9905999" cy="5478380"/>
          </a:xfrm>
        </p:spPr>
        <p:txBody>
          <a:bodyPr>
            <a:noAutofit/>
          </a:bodyPr>
          <a:lstStyle/>
          <a:p>
            <a:r>
              <a:rPr lang="es-MX" sz="3200" dirty="0">
                <a:solidFill>
                  <a:schemeClr val="bg1"/>
                </a:solidFill>
              </a:rPr>
              <a:t>La anatomía radiológica es el estudio de la estructura y función del cuerpo </a:t>
            </a:r>
            <a:r>
              <a:rPr lang="es-MX" sz="3200" dirty="0" smtClean="0">
                <a:solidFill>
                  <a:schemeClr val="bg1"/>
                </a:solidFill>
              </a:rPr>
              <a:t>humano usando </a:t>
            </a:r>
            <a:r>
              <a:rPr lang="es-MX" sz="3200" dirty="0">
                <a:solidFill>
                  <a:schemeClr val="bg1"/>
                </a:solidFill>
              </a:rPr>
              <a:t>técnicas de imagen médica. Se ha convertido en una importante parte </a:t>
            </a:r>
            <a:r>
              <a:rPr lang="es-MX" sz="3200" dirty="0" smtClean="0">
                <a:solidFill>
                  <a:schemeClr val="bg1"/>
                </a:solidFill>
              </a:rPr>
              <a:t>de la </a:t>
            </a:r>
            <a:r>
              <a:rPr lang="es-MX" sz="3200" dirty="0">
                <a:solidFill>
                  <a:schemeClr val="bg1"/>
                </a:solidFill>
              </a:rPr>
              <a:t>anatomía y es la base anatómica de la radiología, la rama de la medicina </a:t>
            </a:r>
            <a:r>
              <a:rPr lang="es-MX" sz="3200" dirty="0" smtClean="0">
                <a:solidFill>
                  <a:schemeClr val="bg1"/>
                </a:solidFill>
              </a:rPr>
              <a:t>que trata </a:t>
            </a:r>
            <a:r>
              <a:rPr lang="es-MX" sz="3200" dirty="0">
                <a:solidFill>
                  <a:schemeClr val="bg1"/>
                </a:solidFill>
              </a:rPr>
              <a:t>sobre el uso de la energía radiante en el diagnóstico y tratamiento de </a:t>
            </a:r>
            <a:r>
              <a:rPr lang="es-MX" sz="3200" dirty="0" smtClean="0">
                <a:solidFill>
                  <a:schemeClr val="bg1"/>
                </a:solidFill>
              </a:rPr>
              <a:t>la enfermedad</a:t>
            </a:r>
            <a:r>
              <a:rPr lang="es-MX" sz="3200" dirty="0">
                <a:solidFill>
                  <a:schemeClr val="bg1"/>
                </a:solidFill>
              </a:rPr>
              <a:t>. Identificar estructuras normales en radiografías (rayos X) hace </a:t>
            </a:r>
            <a:r>
              <a:rPr lang="es-MX" sz="3200" dirty="0" smtClean="0">
                <a:solidFill>
                  <a:schemeClr val="bg1"/>
                </a:solidFill>
              </a:rPr>
              <a:t>más fácil </a:t>
            </a:r>
            <a:r>
              <a:rPr lang="es-MX" sz="3200" dirty="0">
                <a:solidFill>
                  <a:schemeClr val="bg1"/>
                </a:solidFill>
              </a:rPr>
              <a:t>reconocer los cambios causados por la enfermedad y lesiones</a:t>
            </a:r>
          </a:p>
        </p:txBody>
      </p:sp>
    </p:spTree>
    <p:extLst>
      <p:ext uri="{BB962C8B-B14F-4D97-AF65-F5344CB8AC3E}">
        <p14:creationId xmlns:p14="http://schemas.microsoft.com/office/powerpoint/2010/main" val="22180847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141412" y="481263"/>
            <a:ext cx="9905999" cy="5309938"/>
          </a:xfrm>
        </p:spPr>
        <p:txBody>
          <a:bodyPr>
            <a:noAutofit/>
          </a:bodyPr>
          <a:lstStyle/>
          <a:p>
            <a:r>
              <a:rPr lang="es-MX" sz="3200" dirty="0">
                <a:solidFill>
                  <a:schemeClr val="bg1"/>
                </a:solidFill>
              </a:rPr>
              <a:t>Las técnicas de imagen médicas </a:t>
            </a:r>
            <a:r>
              <a:rPr lang="es-MX" sz="3200" dirty="0" smtClean="0">
                <a:solidFill>
                  <a:schemeClr val="bg1"/>
                </a:solidFill>
              </a:rPr>
              <a:t>más comúnmente </a:t>
            </a:r>
            <a:r>
              <a:rPr lang="es-MX" sz="3200" dirty="0">
                <a:solidFill>
                  <a:schemeClr val="bg1"/>
                </a:solidFill>
              </a:rPr>
              <a:t>utilizadas son:</a:t>
            </a:r>
          </a:p>
          <a:p>
            <a:r>
              <a:rPr lang="es-MX" sz="3200" dirty="0">
                <a:solidFill>
                  <a:schemeClr val="bg1"/>
                </a:solidFill>
              </a:rPr>
              <a:t> Radiografía convencional (imágenes de rayos X).</a:t>
            </a:r>
          </a:p>
          <a:p>
            <a:r>
              <a:rPr lang="es-MX" sz="3200" dirty="0">
                <a:solidFill>
                  <a:schemeClr val="bg1"/>
                </a:solidFill>
              </a:rPr>
              <a:t> Tomografía computarizada.</a:t>
            </a:r>
          </a:p>
          <a:p>
            <a:r>
              <a:rPr lang="es-MX" sz="3200" dirty="0">
                <a:solidFill>
                  <a:schemeClr val="bg1"/>
                </a:solidFill>
              </a:rPr>
              <a:t> Ecografía o ultrasonografía.</a:t>
            </a:r>
          </a:p>
          <a:p>
            <a:r>
              <a:rPr lang="es-MX" sz="3200" dirty="0">
                <a:solidFill>
                  <a:schemeClr val="bg1"/>
                </a:solidFill>
              </a:rPr>
              <a:t> Resonancia magnética.</a:t>
            </a:r>
          </a:p>
          <a:p>
            <a:r>
              <a:rPr lang="es-MX" sz="3200" dirty="0">
                <a:solidFill>
                  <a:schemeClr val="bg1"/>
                </a:solidFill>
              </a:rPr>
              <a:t> Estudios urológicos con contraste.</a:t>
            </a:r>
          </a:p>
          <a:p>
            <a:r>
              <a:rPr lang="es-MX" sz="3200" dirty="0">
                <a:solidFill>
                  <a:schemeClr val="bg1"/>
                </a:solidFill>
              </a:rPr>
              <a:t> Técnicas de medicina nuclear.</a:t>
            </a:r>
          </a:p>
        </p:txBody>
      </p:sp>
    </p:spTree>
    <p:extLst>
      <p:ext uri="{BB962C8B-B14F-4D97-AF65-F5344CB8AC3E}">
        <p14:creationId xmlns:p14="http://schemas.microsoft.com/office/powerpoint/2010/main" val="3743022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4136" y="565484"/>
            <a:ext cx="1782359" cy="258679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1771" y="565484"/>
            <a:ext cx="2016225" cy="2490537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3124" y="565484"/>
            <a:ext cx="2572425" cy="258679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6495" y="3777916"/>
            <a:ext cx="2294325" cy="2370221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43124" y="3777916"/>
            <a:ext cx="2572425" cy="2370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03296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o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TM04033919[[fn=Circuito]]</Template>
  <TotalTime>33</TotalTime>
  <Words>549</Words>
  <Application>Microsoft Office PowerPoint</Application>
  <PresentationFormat>Personalizado</PresentationFormat>
  <Paragraphs>18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Circuito</vt:lpstr>
      <vt:lpstr>Presentación de PowerPoint</vt:lpstr>
      <vt:lpstr>Anatomía y medicina.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Anatomía y medicina.</dc:title>
  <dc:creator>rodolfo diaz macias</dc:creator>
  <cp:lastModifiedBy>Ordoñez</cp:lastModifiedBy>
  <cp:revision>5</cp:revision>
  <dcterms:created xsi:type="dcterms:W3CDTF">2015-09-02T21:33:01Z</dcterms:created>
  <dcterms:modified xsi:type="dcterms:W3CDTF">2016-07-28T17:29:32Z</dcterms:modified>
</cp:coreProperties>
</file>