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ángu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_tradnl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Marcador de fech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17" name="Marcador de pie de pá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ector recto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ángu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Marcador de número de diapositiva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Marcador de contenid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á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ángu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13" name="Rectángu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ángu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8" name="Conector recto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Conector recto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Marcador de contenid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12" name="Marcador de contenid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ector recto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ángu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ángu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ángu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ángu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ángu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ES"/>
          </a:p>
        </p:txBody>
      </p:sp>
      <p:sp>
        <p:nvSpPr>
          <p:cNvPr id="15" name="Conector recto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Marcador de contenid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26" name="Marcador de contenid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25" name="E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Títu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ángu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ángu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ángu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ángu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á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ángu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ector recto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Marcador de contenid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10" name="E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Rectángu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ector recto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ángu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ángu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ángu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_tradnl" smtClean="0"/>
              <a:t>Arrastre la imagen al marcador de posición o haga clic en el icono para agregar</a:t>
            </a:r>
            <a:endParaRPr kumimoji="0" lang="en-U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22" name="Rectángu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ángu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ángu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ángu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ángu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ector recto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ángu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Marcador de fech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4DEB7B8-1DCC-0449-8C05-B276E6BE3B3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ector recto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Marcador de número de diapositiva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9BB3930-5DFB-0845-823F-C0579BFA4D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Marcador de títu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13" name="Marcador de tex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_tradnl" smtClean="0"/>
              <a:t>Segundo nivel</a:t>
            </a:r>
          </a:p>
          <a:p>
            <a:pPr lvl="2" eaLnBrk="1" latinLnBrk="0" hangingPunct="1"/>
            <a:r>
              <a:rPr kumimoji="0" lang="es-ES_tradnl" smtClean="0"/>
              <a:t>Tercer nivel</a:t>
            </a:r>
          </a:p>
          <a:p>
            <a:pPr lvl="3" eaLnBrk="1" latinLnBrk="0" hangingPunct="1"/>
            <a:r>
              <a:rPr kumimoji="0" lang="es-ES_tradnl" smtClean="0"/>
              <a:t>Cuarto nivel</a:t>
            </a:r>
          </a:p>
          <a:p>
            <a:pPr lvl="4" eaLnBrk="1" latinLnBrk="0" hangingPunct="1"/>
            <a:r>
              <a:rPr kumimoji="0" lang="es-ES_tradnl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86665" y="2854036"/>
            <a:ext cx="6553200" cy="597366"/>
          </a:xfrm>
        </p:spPr>
        <p:txBody>
          <a:bodyPr>
            <a:normAutofit fontScale="55000" lnSpcReduction="20000"/>
          </a:bodyPr>
          <a:lstStyle/>
          <a:p>
            <a:r>
              <a:rPr lang="es-ES" sz="3200" dirty="0">
                <a:solidFill>
                  <a:srgbClr val="000000"/>
                </a:solidFill>
              </a:rPr>
              <a:t>CAMPUS: </a:t>
            </a:r>
            <a:r>
              <a:rPr lang="es-ES" sz="3200" dirty="0"/>
              <a:t>OAXACA URBANA</a:t>
            </a:r>
          </a:p>
          <a:p>
            <a:r>
              <a:rPr lang="es-ES" sz="3200" dirty="0"/>
              <a:t>BACHILLERATO.</a:t>
            </a:r>
          </a:p>
          <a:p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6019800" y="6356350"/>
            <a:ext cx="2895600" cy="365125"/>
          </a:xfrm>
        </p:spPr>
        <p:txBody>
          <a:bodyPr/>
          <a:lstStyle/>
          <a:p>
            <a:r>
              <a:rPr lang="es-ES" dirty="0" smtClean="0"/>
              <a:t>L.R.I. ANAID LUNA GARCÍA </a:t>
            </a:r>
            <a:endParaRPr lang="es-E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MULTIVERSIDAD LATINOAMERICANA</a:t>
            </a:r>
          </a:p>
        </p:txBody>
      </p:sp>
      <p:sp>
        <p:nvSpPr>
          <p:cNvPr id="6" name="CuadroTexto 3"/>
          <p:cNvSpPr txBox="1"/>
          <p:nvPr/>
        </p:nvSpPr>
        <p:spPr>
          <a:xfrm>
            <a:off x="3037915" y="3713018"/>
            <a:ext cx="3650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Geneva"/>
                <a:cs typeface="Geneva"/>
              </a:rPr>
              <a:t> </a:t>
            </a:r>
            <a:r>
              <a:rPr lang="es-ES" sz="4800" b="1" dirty="0" smtClean="0">
                <a:latin typeface="Geneva"/>
                <a:cs typeface="Geneva"/>
              </a:rPr>
              <a:t>Inglés I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362146" y="4544015"/>
            <a:ext cx="7002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BLOQUE II. DESCRIBO MIS ACTIVIDADES COTIDIANAS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xmlns="" val="371893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804851" y="500878"/>
            <a:ext cx="76371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s-ES" sz="2000" dirty="0" err="1" smtClean="0">
                <a:solidFill>
                  <a:srgbClr val="A9432B"/>
                </a:solidFill>
                <a:latin typeface="Arial Black"/>
                <a:cs typeface="Arial Black"/>
              </a:rPr>
              <a:t>Leisure</a:t>
            </a:r>
            <a:r>
              <a:rPr lang="es-ES" sz="2000" dirty="0" smtClean="0">
                <a:solidFill>
                  <a:srgbClr val="A9432B"/>
                </a:solidFill>
                <a:latin typeface="Arial Black"/>
                <a:cs typeface="Arial Black"/>
              </a:rPr>
              <a:t> as </a:t>
            </a:r>
            <a:r>
              <a:rPr lang="es-ES" sz="2000" dirty="0" err="1" smtClean="0">
                <a:solidFill>
                  <a:srgbClr val="A9432B"/>
                </a:solidFill>
                <a:latin typeface="Arial Black"/>
                <a:cs typeface="Arial Black"/>
              </a:rPr>
              <a:t>activity</a:t>
            </a:r>
            <a:r>
              <a:rPr lang="es-ES" sz="2000" dirty="0" smtClean="0">
                <a:solidFill>
                  <a:srgbClr val="A9432B"/>
                </a:solidFill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encompasses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the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activities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that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we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engage</a:t>
            </a:r>
            <a:r>
              <a:rPr lang="es-ES" sz="2000" dirty="0" smtClean="0">
                <a:latin typeface="Arial Black"/>
                <a:cs typeface="Arial Black"/>
              </a:rPr>
              <a:t> in </a:t>
            </a:r>
            <a:r>
              <a:rPr lang="es-ES" sz="2000" dirty="0" err="1" smtClean="0">
                <a:latin typeface="Arial Black"/>
                <a:cs typeface="Arial Black"/>
              </a:rPr>
              <a:t>for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reasons</a:t>
            </a:r>
            <a:r>
              <a:rPr lang="es-ES" sz="2000" dirty="0" smtClean="0">
                <a:latin typeface="Arial Black"/>
                <a:cs typeface="Arial Black"/>
              </a:rPr>
              <a:t> as </a:t>
            </a:r>
            <a:r>
              <a:rPr lang="es-ES" sz="2000" dirty="0" err="1" smtClean="0">
                <a:latin typeface="Arial Black"/>
                <a:cs typeface="Arial Black"/>
              </a:rPr>
              <a:t>varied</a:t>
            </a:r>
            <a:r>
              <a:rPr lang="es-ES" sz="2000" dirty="0" smtClean="0">
                <a:latin typeface="Arial Black"/>
                <a:cs typeface="Arial Black"/>
              </a:rPr>
              <a:t> as </a:t>
            </a:r>
            <a:r>
              <a:rPr lang="es-ES" sz="2000" dirty="0" err="1" smtClean="0">
                <a:latin typeface="Arial Black"/>
                <a:cs typeface="Arial Black"/>
              </a:rPr>
              <a:t>relaxation</a:t>
            </a:r>
            <a:r>
              <a:rPr lang="es-ES" sz="2000" dirty="0" smtClean="0">
                <a:latin typeface="Arial Black"/>
                <a:cs typeface="Arial Black"/>
              </a:rPr>
              <a:t>, </a:t>
            </a:r>
            <a:r>
              <a:rPr lang="es-ES" sz="2000" dirty="0" err="1" smtClean="0">
                <a:latin typeface="Arial Black"/>
                <a:cs typeface="Arial Black"/>
              </a:rPr>
              <a:t>competition</a:t>
            </a:r>
            <a:r>
              <a:rPr lang="es-ES" sz="2000" dirty="0" smtClean="0">
                <a:latin typeface="Arial Black"/>
                <a:cs typeface="Arial Black"/>
              </a:rPr>
              <a:t>, </a:t>
            </a:r>
            <a:r>
              <a:rPr lang="es-ES" sz="2000" dirty="0" err="1" smtClean="0">
                <a:latin typeface="Arial Black"/>
                <a:cs typeface="Arial Black"/>
              </a:rPr>
              <a:t>or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growth</a:t>
            </a:r>
            <a:r>
              <a:rPr lang="es-ES" sz="2000" dirty="0" smtClean="0">
                <a:latin typeface="Arial Black"/>
                <a:cs typeface="Arial Black"/>
              </a:rPr>
              <a:t> and </a:t>
            </a:r>
            <a:r>
              <a:rPr lang="es-ES" sz="2000" dirty="0" err="1" smtClean="0">
                <a:latin typeface="Arial Black"/>
                <a:cs typeface="Arial Black"/>
              </a:rPr>
              <a:t>may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include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reading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for</a:t>
            </a:r>
            <a:r>
              <a:rPr lang="es-ES" sz="2000" dirty="0" smtClean="0">
                <a:latin typeface="Arial Black"/>
                <a:cs typeface="Arial Black"/>
              </a:rPr>
              <a:t> </a:t>
            </a:r>
            <a:r>
              <a:rPr lang="es-ES" sz="2000" dirty="0" err="1" smtClean="0">
                <a:latin typeface="Arial Black"/>
                <a:cs typeface="Arial Black"/>
              </a:rPr>
              <a:t>pleasure</a:t>
            </a:r>
            <a:r>
              <a:rPr lang="es-ES" sz="2000" dirty="0" smtClean="0">
                <a:latin typeface="Arial Black"/>
                <a:cs typeface="Arial Black"/>
              </a:rPr>
              <a:t>, </a:t>
            </a:r>
            <a:r>
              <a:rPr lang="es-ES" sz="2000" dirty="0" err="1" smtClean="0">
                <a:latin typeface="Arial Black"/>
                <a:cs typeface="Arial Black"/>
              </a:rPr>
              <a:t>meditating</a:t>
            </a:r>
            <a:r>
              <a:rPr lang="es-ES" sz="2000" dirty="0" smtClean="0">
                <a:latin typeface="Arial Black"/>
                <a:cs typeface="Arial Black"/>
              </a:rPr>
              <a:t>, </a:t>
            </a:r>
            <a:r>
              <a:rPr lang="es-ES" sz="2000" dirty="0" err="1" smtClean="0">
                <a:latin typeface="Arial Black"/>
                <a:cs typeface="Arial Black"/>
              </a:rPr>
              <a:t>painting</a:t>
            </a:r>
            <a:r>
              <a:rPr lang="es-ES" sz="2000" dirty="0" smtClean="0">
                <a:latin typeface="Arial Black"/>
                <a:cs typeface="Arial Black"/>
              </a:rPr>
              <a:t>, and </a:t>
            </a:r>
            <a:r>
              <a:rPr lang="es-ES" sz="2000" dirty="0" err="1" smtClean="0">
                <a:latin typeface="Arial Black"/>
                <a:cs typeface="Arial Black"/>
              </a:rPr>
              <a:t>participating</a:t>
            </a:r>
            <a:r>
              <a:rPr lang="es-ES" sz="2000" dirty="0" smtClean="0">
                <a:latin typeface="Arial Black"/>
                <a:cs typeface="Arial Black"/>
              </a:rPr>
              <a:t> in </a:t>
            </a:r>
            <a:r>
              <a:rPr lang="es-ES" sz="2000" dirty="0" err="1" smtClean="0">
                <a:latin typeface="Arial Black"/>
                <a:cs typeface="Arial Black"/>
              </a:rPr>
              <a:t>sports</a:t>
            </a:r>
            <a:r>
              <a:rPr lang="es-ES" sz="2000" dirty="0" smtClean="0">
                <a:latin typeface="Arial Black"/>
                <a:cs typeface="Arial Black"/>
              </a:rPr>
              <a:t>.</a:t>
            </a:r>
            <a:endParaRPr lang="es-ES" sz="2000" dirty="0">
              <a:latin typeface="Arial Black"/>
              <a:cs typeface="Arial Black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6443" y="2132094"/>
            <a:ext cx="5562414" cy="189995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851" y="4246747"/>
            <a:ext cx="3048000" cy="223025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9338" y="4246747"/>
            <a:ext cx="3082653" cy="223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086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43881" y="518766"/>
            <a:ext cx="79590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dirty="0" err="1" smtClean="0">
                <a:solidFill>
                  <a:srgbClr val="A9432B"/>
                </a:solidFill>
                <a:latin typeface="Century Gothic"/>
                <a:cs typeface="Century Gothic"/>
              </a:rPr>
              <a:t>Leisure</a:t>
            </a:r>
            <a:r>
              <a:rPr lang="es-ES" sz="2000" b="1" dirty="0" smtClean="0">
                <a:solidFill>
                  <a:srgbClr val="A9432B"/>
                </a:solidFill>
                <a:latin typeface="Century Gothic"/>
                <a:cs typeface="Century Gothic"/>
              </a:rPr>
              <a:t> as </a:t>
            </a:r>
            <a:r>
              <a:rPr lang="es-ES" sz="2000" b="1" dirty="0" err="1" smtClean="0">
                <a:solidFill>
                  <a:srgbClr val="A9432B"/>
                </a:solidFill>
                <a:latin typeface="Century Gothic"/>
                <a:cs typeface="Century Gothic"/>
              </a:rPr>
              <a:t>State</a:t>
            </a:r>
            <a:r>
              <a:rPr lang="es-ES" sz="2000" b="1" dirty="0" smtClean="0">
                <a:solidFill>
                  <a:srgbClr val="A9432B"/>
                </a:solidFill>
                <a:latin typeface="Century Gothic"/>
                <a:cs typeface="Century Gothic"/>
              </a:rPr>
              <a:t> of </a:t>
            </a:r>
            <a:r>
              <a:rPr lang="es-ES" sz="2000" b="1" dirty="0" err="1" smtClean="0">
                <a:solidFill>
                  <a:srgbClr val="A9432B"/>
                </a:solidFill>
                <a:latin typeface="Century Gothic"/>
                <a:cs typeface="Century Gothic"/>
              </a:rPr>
              <a:t>mind</a:t>
            </a:r>
            <a:r>
              <a:rPr lang="es-ES" sz="2000" b="1" dirty="0" smtClean="0">
                <a:solidFill>
                  <a:srgbClr val="A9432B"/>
                </a:solidFill>
                <a:latin typeface="Century Gothic"/>
                <a:cs typeface="Century Gothic"/>
              </a:rPr>
              <a:t>.</a:t>
            </a:r>
          </a:p>
          <a:p>
            <a:pPr algn="just"/>
            <a:r>
              <a:rPr lang="es-ES" sz="2000" b="1" dirty="0" err="1" smtClean="0">
                <a:latin typeface="Century Gothic"/>
                <a:cs typeface="Century Gothic"/>
              </a:rPr>
              <a:t>Concepts</a:t>
            </a:r>
            <a:r>
              <a:rPr lang="es-ES" sz="2000" b="1" dirty="0" smtClean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such</a:t>
            </a:r>
            <a:r>
              <a:rPr lang="es-ES" sz="2000" b="1" dirty="0">
                <a:latin typeface="Century Gothic"/>
                <a:cs typeface="Century Gothic"/>
              </a:rPr>
              <a:t> as </a:t>
            </a:r>
            <a:r>
              <a:rPr lang="es-ES" sz="2000" b="1" dirty="0" err="1">
                <a:latin typeface="Century Gothic"/>
                <a:cs typeface="Century Gothic"/>
              </a:rPr>
              <a:t>perceived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freedom</a:t>
            </a:r>
            <a:r>
              <a:rPr lang="es-ES" sz="2000" b="1" dirty="0">
                <a:latin typeface="Century Gothic"/>
                <a:cs typeface="Century Gothic"/>
              </a:rPr>
              <a:t>, </a:t>
            </a:r>
            <a:r>
              <a:rPr lang="es-ES" sz="2000" b="1" dirty="0" err="1">
                <a:latin typeface="Century Gothic"/>
                <a:cs typeface="Century Gothic"/>
              </a:rPr>
              <a:t>intrinsic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motivation</a:t>
            </a:r>
            <a:r>
              <a:rPr lang="es-ES" sz="2000" b="1" dirty="0">
                <a:latin typeface="Century Gothic"/>
                <a:cs typeface="Century Gothic"/>
              </a:rPr>
              <a:t>, </a:t>
            </a:r>
            <a:r>
              <a:rPr lang="es-ES" sz="2000" b="1" dirty="0" err="1">
                <a:latin typeface="Century Gothic"/>
                <a:cs typeface="Century Gothic"/>
              </a:rPr>
              <a:t>perceived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competence</a:t>
            </a:r>
            <a:r>
              <a:rPr lang="es-ES" sz="2000" b="1" dirty="0">
                <a:latin typeface="Century Gothic"/>
                <a:cs typeface="Century Gothic"/>
              </a:rPr>
              <a:t>, and positive </a:t>
            </a:r>
            <a:r>
              <a:rPr lang="es-ES" sz="2000" b="1" dirty="0" err="1">
                <a:latin typeface="Century Gothic"/>
                <a:cs typeface="Century Gothic"/>
              </a:rPr>
              <a:t>affect</a:t>
            </a:r>
            <a:r>
              <a:rPr lang="es-ES" sz="2000" b="1" dirty="0">
                <a:latin typeface="Century Gothic"/>
                <a:cs typeface="Century Gothic"/>
              </a:rPr>
              <a:t> are </a:t>
            </a:r>
            <a:r>
              <a:rPr lang="es-ES" sz="2000" b="1" dirty="0" err="1">
                <a:latin typeface="Century Gothic"/>
                <a:cs typeface="Century Gothic"/>
              </a:rPr>
              <a:t>critical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to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determining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whether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an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experience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is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leisure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or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not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leisure</a:t>
            </a:r>
            <a:r>
              <a:rPr lang="es-ES" sz="2000" b="1" dirty="0" smtClean="0">
                <a:latin typeface="Century Gothic"/>
                <a:cs typeface="Century Gothic"/>
              </a:rPr>
              <a:t>.</a:t>
            </a:r>
          </a:p>
          <a:p>
            <a:pPr algn="just"/>
            <a:r>
              <a:rPr lang="es-ES" sz="2000" b="1" dirty="0" err="1">
                <a:latin typeface="Century Gothic"/>
                <a:cs typeface="Century Gothic"/>
              </a:rPr>
              <a:t>What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may</a:t>
            </a:r>
            <a:r>
              <a:rPr lang="es-ES" sz="2000" b="1" dirty="0">
                <a:latin typeface="Century Gothic"/>
                <a:cs typeface="Century Gothic"/>
              </a:rPr>
              <a:t> be a </a:t>
            </a:r>
            <a:r>
              <a:rPr lang="es-ES" sz="2000" b="1" dirty="0" err="1">
                <a:latin typeface="Century Gothic"/>
                <a:cs typeface="Century Gothic"/>
              </a:rPr>
              <a:t>leisure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experience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for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one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person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may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not</a:t>
            </a:r>
            <a:r>
              <a:rPr lang="es-ES" sz="2000" b="1" dirty="0">
                <a:latin typeface="Century Gothic"/>
                <a:cs typeface="Century Gothic"/>
              </a:rPr>
              <a:t> be </a:t>
            </a:r>
            <a:r>
              <a:rPr lang="es-ES" sz="2000" b="1" dirty="0" err="1">
                <a:latin typeface="Century Gothic"/>
                <a:cs typeface="Century Gothic"/>
              </a:rPr>
              <a:t>for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another</a:t>
            </a:r>
            <a:r>
              <a:rPr lang="es-ES" sz="2000" b="1" dirty="0">
                <a:latin typeface="Century Gothic"/>
                <a:cs typeface="Century Gothic"/>
              </a:rPr>
              <a:t>; </a:t>
            </a:r>
            <a:r>
              <a:rPr lang="es-ES" sz="2000" b="1" dirty="0" err="1">
                <a:latin typeface="Century Gothic"/>
                <a:cs typeface="Century Gothic"/>
              </a:rPr>
              <a:t>whether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an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experience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is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leisure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depends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on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many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factors</a:t>
            </a:r>
            <a:r>
              <a:rPr lang="es-ES" sz="2000" b="1" dirty="0">
                <a:latin typeface="Century Gothic"/>
                <a:cs typeface="Century Gothic"/>
              </a:rPr>
              <a:t>. </a:t>
            </a:r>
            <a:endParaRPr lang="es-ES" sz="2000" b="1" dirty="0" smtClean="0">
              <a:latin typeface="Century Gothic"/>
              <a:cs typeface="Century Gothic"/>
            </a:endParaRPr>
          </a:p>
          <a:p>
            <a:pPr algn="just"/>
            <a:r>
              <a:rPr lang="es-ES" sz="2000" b="1" dirty="0" err="1" smtClean="0">
                <a:latin typeface="Century Gothic"/>
                <a:cs typeface="Century Gothic"/>
              </a:rPr>
              <a:t>Enjoyment</a:t>
            </a:r>
            <a:r>
              <a:rPr lang="es-ES" sz="2000" b="1" dirty="0">
                <a:latin typeface="Century Gothic"/>
                <a:cs typeface="Century Gothic"/>
              </a:rPr>
              <a:t>, </a:t>
            </a:r>
            <a:r>
              <a:rPr lang="es-ES" sz="2000" b="1" dirty="0" err="1">
                <a:latin typeface="Century Gothic"/>
                <a:cs typeface="Century Gothic"/>
              </a:rPr>
              <a:t>motivation</a:t>
            </a:r>
            <a:r>
              <a:rPr lang="es-ES" sz="2000" b="1" dirty="0">
                <a:latin typeface="Century Gothic"/>
                <a:cs typeface="Century Gothic"/>
              </a:rPr>
              <a:t>, and </a:t>
            </a:r>
            <a:r>
              <a:rPr lang="es-ES" sz="2000" b="1" dirty="0" err="1">
                <a:latin typeface="Century Gothic"/>
                <a:cs typeface="Century Gothic"/>
              </a:rPr>
              <a:t>choice</a:t>
            </a:r>
            <a:r>
              <a:rPr lang="es-ES" sz="2000" b="1" dirty="0">
                <a:latin typeface="Century Gothic"/>
                <a:cs typeface="Century Gothic"/>
              </a:rPr>
              <a:t> are </a:t>
            </a:r>
            <a:r>
              <a:rPr lang="es-ES" sz="2000" b="1" dirty="0" err="1">
                <a:latin typeface="Century Gothic"/>
                <a:cs typeface="Century Gothic"/>
              </a:rPr>
              <a:t>three</a:t>
            </a:r>
            <a:r>
              <a:rPr lang="es-ES" sz="2000" b="1" dirty="0">
                <a:latin typeface="Century Gothic"/>
                <a:cs typeface="Century Gothic"/>
              </a:rPr>
              <a:t> of </a:t>
            </a:r>
            <a:r>
              <a:rPr lang="es-ES" sz="2000" b="1" dirty="0" err="1">
                <a:latin typeface="Century Gothic"/>
                <a:cs typeface="Century Gothic"/>
              </a:rPr>
              <a:t>the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most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important</a:t>
            </a:r>
            <a:r>
              <a:rPr lang="es-ES" sz="2000" b="1" dirty="0">
                <a:latin typeface="Century Gothic"/>
                <a:cs typeface="Century Gothic"/>
              </a:rPr>
              <a:t> of </a:t>
            </a:r>
            <a:r>
              <a:rPr lang="es-ES" sz="2000" b="1" dirty="0" err="1">
                <a:latin typeface="Century Gothic"/>
                <a:cs typeface="Century Gothic"/>
              </a:rPr>
              <a:t>these</a:t>
            </a:r>
            <a:r>
              <a:rPr lang="es-ES" sz="2000" b="1" dirty="0">
                <a:latin typeface="Century Gothic"/>
                <a:cs typeface="Century Gothic"/>
              </a:rPr>
              <a:t> </a:t>
            </a:r>
            <a:r>
              <a:rPr lang="es-ES" sz="2000" b="1" dirty="0" err="1">
                <a:latin typeface="Century Gothic"/>
                <a:cs typeface="Century Gothic"/>
              </a:rPr>
              <a:t>factors</a:t>
            </a:r>
            <a:r>
              <a:rPr lang="es-ES" sz="2000" b="1" dirty="0">
                <a:latin typeface="Century Gothic"/>
                <a:cs typeface="Century Gothic"/>
              </a:rPr>
              <a:t>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116" y="3713672"/>
            <a:ext cx="4730805" cy="235052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5861" y="3714698"/>
            <a:ext cx="3467100" cy="234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5805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36567" y="554543"/>
            <a:ext cx="81021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dirty="0" smtClean="0">
                <a:solidFill>
                  <a:srgbClr val="A9432B"/>
                </a:solidFill>
                <a:latin typeface="Ayuthaya"/>
                <a:cs typeface="Ayuthaya"/>
              </a:rPr>
              <a:t>Play.</a:t>
            </a:r>
          </a:p>
          <a:p>
            <a:pPr algn="just"/>
            <a:r>
              <a:rPr lang="es-ES" sz="2000" b="1" dirty="0" err="1" smtClean="0">
                <a:latin typeface="Ayuthaya"/>
                <a:cs typeface="Ayuthaya"/>
              </a:rPr>
              <a:t>While</a:t>
            </a:r>
            <a:r>
              <a:rPr lang="es-ES" sz="2000" b="1" dirty="0" smtClean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most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people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see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play</a:t>
            </a:r>
            <a:r>
              <a:rPr lang="es-ES" sz="2000" b="1" dirty="0">
                <a:latin typeface="Ayuthaya"/>
                <a:cs typeface="Ayuthaya"/>
              </a:rPr>
              <a:t> as </a:t>
            </a:r>
            <a:r>
              <a:rPr lang="es-ES" sz="2000" b="1" dirty="0" err="1">
                <a:latin typeface="Ayuthaya"/>
                <a:cs typeface="Ayuthaya"/>
              </a:rPr>
              <a:t>the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domain</a:t>
            </a:r>
            <a:r>
              <a:rPr lang="es-ES" sz="2000" b="1" dirty="0">
                <a:latin typeface="Ayuthaya"/>
                <a:cs typeface="Ayuthaya"/>
              </a:rPr>
              <a:t> of </a:t>
            </a:r>
            <a:r>
              <a:rPr lang="es-ES" sz="2000" b="1" dirty="0" err="1">
                <a:latin typeface="Ayuthaya"/>
                <a:cs typeface="Ayuthaya"/>
              </a:rPr>
              <a:t>children</a:t>
            </a:r>
            <a:r>
              <a:rPr lang="es-ES" sz="2000" b="1" dirty="0">
                <a:latin typeface="Ayuthaya"/>
                <a:cs typeface="Ayuthaya"/>
              </a:rPr>
              <a:t>, </a:t>
            </a:r>
            <a:r>
              <a:rPr lang="es-ES" sz="2000" b="1" dirty="0" err="1">
                <a:latin typeface="Ayuthaya"/>
                <a:cs typeface="Ayuthaya"/>
              </a:rPr>
              <a:t>adults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also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play</a:t>
            </a:r>
            <a:r>
              <a:rPr lang="es-ES" sz="2000" b="1" dirty="0">
                <a:latin typeface="Ayuthaya"/>
                <a:cs typeface="Ayuthaya"/>
              </a:rPr>
              <a:t>, </a:t>
            </a:r>
            <a:r>
              <a:rPr lang="es-ES" sz="2000" b="1" dirty="0" err="1">
                <a:latin typeface="Ayuthaya"/>
                <a:cs typeface="Ayuthaya"/>
              </a:rPr>
              <a:t>although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often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their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play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is</a:t>
            </a:r>
            <a:r>
              <a:rPr lang="es-ES" sz="2000" b="1" dirty="0">
                <a:latin typeface="Ayuthaya"/>
                <a:cs typeface="Ayuthaya"/>
              </a:rPr>
              <a:t> more </a:t>
            </a:r>
            <a:r>
              <a:rPr lang="es-ES" sz="2000" b="1" dirty="0" err="1">
                <a:latin typeface="Ayuthaya"/>
                <a:cs typeface="Ayuthaya"/>
              </a:rPr>
              <a:t>entwined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with</a:t>
            </a:r>
            <a:r>
              <a:rPr lang="es-ES" sz="2000" b="1" dirty="0">
                <a:latin typeface="Ayuthaya"/>
                <a:cs typeface="Ayuthaya"/>
              </a:rPr>
              <a:t> rules and </a:t>
            </a:r>
            <a:r>
              <a:rPr lang="es-ES" sz="2000" b="1" dirty="0" err="1">
                <a:latin typeface="Ayuthaya"/>
                <a:cs typeface="Ayuthaya"/>
              </a:rPr>
              <a:t>regulations</a:t>
            </a:r>
            <a:r>
              <a:rPr lang="es-ES" sz="2000" b="1" dirty="0">
                <a:latin typeface="Ayuthaya"/>
                <a:cs typeface="Ayuthaya"/>
              </a:rPr>
              <a:t>, </a:t>
            </a:r>
            <a:r>
              <a:rPr lang="es-ES" sz="2000" b="1" dirty="0" err="1">
                <a:latin typeface="Ayuthaya"/>
                <a:cs typeface="Ayuthaya"/>
              </a:rPr>
              <a:t>which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calls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into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question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how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playful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their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play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really</a:t>
            </a:r>
            <a:r>
              <a:rPr lang="es-ES" sz="2000" b="1" dirty="0">
                <a:latin typeface="Ayuthaya"/>
                <a:cs typeface="Ayuthaya"/>
              </a:rPr>
              <a:t> </a:t>
            </a:r>
            <a:r>
              <a:rPr lang="es-ES" sz="2000" b="1" dirty="0" err="1">
                <a:latin typeface="Ayuthaya"/>
                <a:cs typeface="Ayuthaya"/>
              </a:rPr>
              <a:t>is</a:t>
            </a:r>
            <a:r>
              <a:rPr lang="es-ES" sz="2000" b="1" dirty="0">
                <a:latin typeface="Ayuthaya"/>
                <a:cs typeface="Ayuthaya"/>
              </a:rPr>
              <a:t>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387" y="3051102"/>
            <a:ext cx="3289300" cy="24638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241" y="3190802"/>
            <a:ext cx="35052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812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61766" y="500878"/>
            <a:ext cx="78159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dirty="0" err="1" smtClean="0">
                <a:solidFill>
                  <a:srgbClr val="A9432B"/>
                </a:solidFill>
                <a:latin typeface="Bangla Sangam MN"/>
                <a:cs typeface="Bangla Sangam MN"/>
              </a:rPr>
              <a:t>Recreation</a:t>
            </a:r>
            <a:r>
              <a:rPr lang="es-ES" sz="2000" b="1" dirty="0" smtClean="0">
                <a:solidFill>
                  <a:srgbClr val="A9432B"/>
                </a:solidFill>
                <a:latin typeface="Bangla Sangam MN"/>
                <a:cs typeface="Bangla Sangam MN"/>
              </a:rPr>
              <a:t>.</a:t>
            </a:r>
          </a:p>
          <a:p>
            <a:pPr algn="just"/>
            <a:r>
              <a:rPr lang="es-ES" sz="2000" b="1" dirty="0" err="1" smtClean="0">
                <a:latin typeface="Bangla Sangam MN"/>
                <a:cs typeface="Bangla Sangam MN"/>
              </a:rPr>
              <a:t>Examples</a:t>
            </a:r>
            <a:r>
              <a:rPr lang="es-ES" sz="2000" b="1" dirty="0" smtClean="0">
                <a:latin typeface="Bangla Sangam MN"/>
                <a:cs typeface="Bangla Sangam MN"/>
              </a:rPr>
              <a:t> </a:t>
            </a:r>
            <a:r>
              <a:rPr lang="es-ES" sz="2000" b="1" dirty="0">
                <a:latin typeface="Bangla Sangam MN"/>
                <a:cs typeface="Bangla Sangam MN"/>
              </a:rPr>
              <a:t>of </a:t>
            </a:r>
            <a:r>
              <a:rPr lang="es-ES" sz="2000" b="1" dirty="0" err="1">
                <a:latin typeface="Bangla Sangam MN"/>
                <a:cs typeface="Bangla Sangam MN"/>
              </a:rPr>
              <a:t>recreational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activities</a:t>
            </a:r>
            <a:r>
              <a:rPr lang="es-ES" sz="2000" b="1" dirty="0">
                <a:latin typeface="Bangla Sangam MN"/>
                <a:cs typeface="Bangla Sangam MN"/>
              </a:rPr>
              <a:t> are </a:t>
            </a:r>
            <a:r>
              <a:rPr lang="es-ES" sz="2000" b="1" dirty="0" err="1">
                <a:latin typeface="Bangla Sangam MN"/>
                <a:cs typeface="Bangla Sangam MN"/>
              </a:rPr>
              <a:t>endless</a:t>
            </a:r>
            <a:r>
              <a:rPr lang="es-ES" sz="2000" b="1" dirty="0">
                <a:latin typeface="Bangla Sangam MN"/>
                <a:cs typeface="Bangla Sangam MN"/>
              </a:rPr>
              <a:t> and </a:t>
            </a:r>
            <a:r>
              <a:rPr lang="es-ES" sz="2000" b="1" dirty="0" err="1">
                <a:latin typeface="Bangla Sangam MN"/>
                <a:cs typeface="Bangla Sangam MN"/>
              </a:rPr>
              <a:t>include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sports</a:t>
            </a:r>
            <a:r>
              <a:rPr lang="es-ES" sz="2000" b="1" dirty="0">
                <a:latin typeface="Bangla Sangam MN"/>
                <a:cs typeface="Bangla Sangam MN"/>
              </a:rPr>
              <a:t>, </a:t>
            </a:r>
            <a:r>
              <a:rPr lang="es-ES" sz="2000" b="1" dirty="0" err="1">
                <a:latin typeface="Bangla Sangam MN"/>
                <a:cs typeface="Bangla Sangam MN"/>
              </a:rPr>
              <a:t>music</a:t>
            </a:r>
            <a:r>
              <a:rPr lang="es-ES" sz="2000" b="1" dirty="0">
                <a:latin typeface="Bangla Sangam MN"/>
                <a:cs typeface="Bangla Sangam MN"/>
              </a:rPr>
              <a:t>, </a:t>
            </a:r>
            <a:r>
              <a:rPr lang="es-ES" sz="2000" b="1" dirty="0" err="1">
                <a:latin typeface="Bangla Sangam MN"/>
                <a:cs typeface="Bangla Sangam MN"/>
              </a:rPr>
              <a:t>games</a:t>
            </a:r>
            <a:r>
              <a:rPr lang="es-ES" sz="2000" b="1" dirty="0">
                <a:latin typeface="Bangla Sangam MN"/>
                <a:cs typeface="Bangla Sangam MN"/>
              </a:rPr>
              <a:t>, </a:t>
            </a:r>
            <a:r>
              <a:rPr lang="es-ES" sz="2000" b="1" dirty="0" err="1">
                <a:latin typeface="Bangla Sangam MN"/>
                <a:cs typeface="Bangla Sangam MN"/>
              </a:rPr>
              <a:t>travel</a:t>
            </a:r>
            <a:r>
              <a:rPr lang="es-ES" sz="2000" b="1" dirty="0">
                <a:latin typeface="Bangla Sangam MN"/>
                <a:cs typeface="Bangla Sangam MN"/>
              </a:rPr>
              <a:t>, </a:t>
            </a:r>
            <a:r>
              <a:rPr lang="es-ES" sz="2000" b="1" dirty="0" err="1">
                <a:latin typeface="Bangla Sangam MN"/>
                <a:cs typeface="Bangla Sangam MN"/>
              </a:rPr>
              <a:t>reading</a:t>
            </a:r>
            <a:r>
              <a:rPr lang="es-ES" sz="2000" b="1" dirty="0">
                <a:latin typeface="Bangla Sangam MN"/>
                <a:cs typeface="Bangla Sangam MN"/>
              </a:rPr>
              <a:t>, </a:t>
            </a:r>
            <a:r>
              <a:rPr lang="es-ES" sz="2000" b="1" dirty="0" err="1">
                <a:latin typeface="Bangla Sangam MN"/>
                <a:cs typeface="Bangla Sangam MN"/>
              </a:rPr>
              <a:t>arts</a:t>
            </a:r>
            <a:r>
              <a:rPr lang="es-ES" sz="2000" b="1" dirty="0">
                <a:latin typeface="Bangla Sangam MN"/>
                <a:cs typeface="Bangla Sangam MN"/>
              </a:rPr>
              <a:t> and </a:t>
            </a:r>
            <a:r>
              <a:rPr lang="es-ES" sz="2000" b="1" dirty="0" err="1">
                <a:latin typeface="Bangla Sangam MN"/>
                <a:cs typeface="Bangla Sangam MN"/>
              </a:rPr>
              <a:t>crafts</a:t>
            </a:r>
            <a:r>
              <a:rPr lang="es-ES" sz="2000" b="1" dirty="0">
                <a:latin typeface="Bangla Sangam MN"/>
                <a:cs typeface="Bangla Sangam MN"/>
              </a:rPr>
              <a:t>, and dance</a:t>
            </a:r>
            <a:r>
              <a:rPr lang="es-ES" sz="2000" b="1" dirty="0" smtClean="0">
                <a:latin typeface="Bangla Sangam MN"/>
                <a:cs typeface="Bangla Sangam MN"/>
              </a:rPr>
              <a:t>.</a:t>
            </a:r>
          </a:p>
          <a:p>
            <a:pPr algn="just"/>
            <a:r>
              <a:rPr lang="es-ES" sz="2000" b="1" dirty="0" err="1">
                <a:latin typeface="Bangla Sangam MN"/>
                <a:cs typeface="Bangla Sangam MN"/>
              </a:rPr>
              <a:t>Participants</a:t>
            </a:r>
            <a:r>
              <a:rPr lang="es-ES" sz="2000" b="1" dirty="0">
                <a:latin typeface="Bangla Sangam MN"/>
                <a:cs typeface="Bangla Sangam MN"/>
              </a:rPr>
              <a:t> hope </a:t>
            </a:r>
            <a:r>
              <a:rPr lang="es-ES" sz="2000" b="1" dirty="0" err="1">
                <a:latin typeface="Bangla Sangam MN"/>
                <a:cs typeface="Bangla Sangam MN"/>
              </a:rPr>
              <a:t>that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their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recreation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pursuits</a:t>
            </a:r>
            <a:r>
              <a:rPr lang="es-ES" sz="2000" b="1" dirty="0">
                <a:latin typeface="Bangla Sangam MN"/>
                <a:cs typeface="Bangla Sangam MN"/>
              </a:rPr>
              <a:t> can </a:t>
            </a:r>
            <a:r>
              <a:rPr lang="es-ES" sz="2000" b="1" dirty="0" err="1">
                <a:latin typeface="Bangla Sangam MN"/>
                <a:cs typeface="Bangla Sangam MN"/>
              </a:rPr>
              <a:t>help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them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to</a:t>
            </a:r>
            <a:r>
              <a:rPr lang="es-ES" sz="2000" b="1" dirty="0">
                <a:latin typeface="Bangla Sangam MN"/>
                <a:cs typeface="Bangla Sangam MN"/>
              </a:rPr>
              <a:t> balance </a:t>
            </a:r>
            <a:r>
              <a:rPr lang="es-ES" sz="2000" b="1" dirty="0" err="1">
                <a:latin typeface="Bangla Sangam MN"/>
                <a:cs typeface="Bangla Sangam MN"/>
              </a:rPr>
              <a:t>their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lives</a:t>
            </a:r>
            <a:r>
              <a:rPr lang="es-ES" sz="2000" b="1" dirty="0">
                <a:latin typeface="Bangla Sangam MN"/>
                <a:cs typeface="Bangla Sangam MN"/>
              </a:rPr>
              <a:t> and </a:t>
            </a:r>
            <a:r>
              <a:rPr lang="es-ES" sz="2000" b="1" dirty="0" err="1">
                <a:latin typeface="Bangla Sangam MN"/>
                <a:cs typeface="Bangla Sangam MN"/>
              </a:rPr>
              <a:t>refresh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themselves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from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their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work</a:t>
            </a:r>
            <a:r>
              <a:rPr lang="es-ES" sz="2000" b="1" dirty="0">
                <a:latin typeface="Bangla Sangam MN"/>
                <a:cs typeface="Bangla Sangam MN"/>
              </a:rPr>
              <a:t> as </a:t>
            </a:r>
            <a:r>
              <a:rPr lang="es-ES" sz="2000" b="1" dirty="0" err="1">
                <a:latin typeface="Bangla Sangam MN"/>
                <a:cs typeface="Bangla Sangam MN"/>
              </a:rPr>
              <a:t>well</a:t>
            </a:r>
            <a:r>
              <a:rPr lang="es-ES" sz="2000" b="1" dirty="0">
                <a:latin typeface="Bangla Sangam MN"/>
                <a:cs typeface="Bangla Sangam MN"/>
              </a:rPr>
              <a:t> as </a:t>
            </a:r>
            <a:r>
              <a:rPr lang="es-ES" sz="2000" b="1" dirty="0" err="1">
                <a:latin typeface="Bangla Sangam MN"/>
                <a:cs typeface="Bangla Sangam MN"/>
              </a:rPr>
              <a:t>other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mandated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activities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such</a:t>
            </a:r>
            <a:r>
              <a:rPr lang="es-ES" sz="2000" b="1" dirty="0">
                <a:latin typeface="Bangla Sangam MN"/>
                <a:cs typeface="Bangla Sangam MN"/>
              </a:rPr>
              <a:t> as </a:t>
            </a:r>
            <a:r>
              <a:rPr lang="es-ES" sz="2000" b="1" dirty="0" err="1">
                <a:latin typeface="Bangla Sangam MN"/>
                <a:cs typeface="Bangla Sangam MN"/>
              </a:rPr>
              <a:t>housecleaning</a:t>
            </a:r>
            <a:r>
              <a:rPr lang="es-ES" sz="2000" b="1" dirty="0">
                <a:latin typeface="Bangla Sangam MN"/>
                <a:cs typeface="Bangla Sangam MN"/>
              </a:rPr>
              <a:t>, </a:t>
            </a:r>
            <a:r>
              <a:rPr lang="es-ES" sz="2000" b="1" dirty="0" err="1">
                <a:latin typeface="Bangla Sangam MN"/>
                <a:cs typeface="Bangla Sangam MN"/>
              </a:rPr>
              <a:t>child</a:t>
            </a:r>
            <a:r>
              <a:rPr lang="es-ES" sz="2000" b="1" dirty="0">
                <a:latin typeface="Bangla Sangam MN"/>
                <a:cs typeface="Bangla Sangam MN"/>
              </a:rPr>
              <a:t> </a:t>
            </a:r>
            <a:r>
              <a:rPr lang="es-ES" sz="2000" b="1" dirty="0" err="1">
                <a:latin typeface="Bangla Sangam MN"/>
                <a:cs typeface="Bangla Sangam MN"/>
              </a:rPr>
              <a:t>rearing</a:t>
            </a:r>
            <a:r>
              <a:rPr lang="es-ES" sz="2000" b="1" dirty="0">
                <a:latin typeface="Bangla Sangam MN"/>
                <a:cs typeface="Bangla Sangam MN"/>
              </a:rPr>
              <a:t>, and so </a:t>
            </a:r>
            <a:r>
              <a:rPr lang="es-ES" sz="2000" b="1" dirty="0" err="1">
                <a:latin typeface="Bangla Sangam MN"/>
                <a:cs typeface="Bangla Sangam MN"/>
              </a:rPr>
              <a:t>on</a:t>
            </a:r>
            <a:r>
              <a:rPr lang="es-ES" sz="2000" b="1" dirty="0">
                <a:latin typeface="Bangla Sangam MN"/>
                <a:cs typeface="Bangla Sangam MN"/>
              </a:rPr>
              <a:t>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766" y="3748210"/>
            <a:ext cx="3251200" cy="24384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6871" y="3712434"/>
            <a:ext cx="3289300" cy="246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907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36567" y="661874"/>
            <a:ext cx="77623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dirty="0" err="1" smtClean="0">
                <a:latin typeface="Bangla Sangam MN"/>
                <a:cs typeface="Bangla Sangam MN"/>
              </a:rPr>
              <a:t>Bibliography</a:t>
            </a:r>
            <a:r>
              <a:rPr lang="es-ES" sz="2000" b="1" dirty="0" smtClean="0">
                <a:latin typeface="Bangla Sangam MN"/>
                <a:cs typeface="Bangla Sangam MN"/>
              </a:rPr>
              <a:t>:</a:t>
            </a:r>
          </a:p>
          <a:p>
            <a:pPr algn="just"/>
            <a:endParaRPr lang="es-ES" dirty="0" smtClean="0">
              <a:latin typeface="Bangla Sangam MN"/>
              <a:cs typeface="Bangla Sangam MN"/>
            </a:endParaRPr>
          </a:p>
          <a:p>
            <a:pPr marL="285750" indent="-285750" algn="just">
              <a:buFont typeface="Arial"/>
              <a:buChar char="•"/>
            </a:pPr>
            <a:r>
              <a:rPr lang="es-ES" b="1" dirty="0" err="1">
                <a:latin typeface="Bangla Sangam MN"/>
                <a:cs typeface="Bangla Sangam MN"/>
              </a:rPr>
              <a:t>Definitions</a:t>
            </a:r>
            <a:r>
              <a:rPr lang="es-ES" b="1" dirty="0">
                <a:latin typeface="Bangla Sangam MN"/>
                <a:cs typeface="Bangla Sangam MN"/>
              </a:rPr>
              <a:t> of </a:t>
            </a:r>
            <a:r>
              <a:rPr lang="es-ES" b="1" dirty="0" err="1">
                <a:latin typeface="Bangla Sangam MN"/>
                <a:cs typeface="Bangla Sangam MN"/>
              </a:rPr>
              <a:t>leisure</a:t>
            </a:r>
            <a:r>
              <a:rPr lang="es-ES" b="1" dirty="0">
                <a:latin typeface="Bangla Sangam MN"/>
                <a:cs typeface="Bangla Sangam MN"/>
              </a:rPr>
              <a:t>, </a:t>
            </a:r>
            <a:r>
              <a:rPr lang="es-ES" b="1" dirty="0" err="1">
                <a:latin typeface="Bangla Sangam MN"/>
                <a:cs typeface="Bangla Sangam MN"/>
              </a:rPr>
              <a:t>play</a:t>
            </a:r>
            <a:r>
              <a:rPr lang="es-ES" b="1" dirty="0">
                <a:latin typeface="Bangla Sangam MN"/>
                <a:cs typeface="Bangla Sangam MN"/>
              </a:rPr>
              <a:t>, and </a:t>
            </a:r>
            <a:r>
              <a:rPr lang="es-ES" b="1" dirty="0" err="1">
                <a:latin typeface="Bangla Sangam MN"/>
                <a:cs typeface="Bangla Sangam MN"/>
              </a:rPr>
              <a:t>recreation</a:t>
            </a:r>
            <a:endParaRPr lang="es-ES" b="1" dirty="0">
              <a:latin typeface="Bangla Sangam MN"/>
              <a:cs typeface="Bangla Sangam MN"/>
            </a:endParaRPr>
          </a:p>
          <a:p>
            <a:pPr algn="just"/>
            <a:r>
              <a:rPr lang="es-ES" dirty="0" err="1">
                <a:latin typeface="Bangla Sangam MN"/>
                <a:cs typeface="Bangla Sangam MN"/>
              </a:rPr>
              <a:t>This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is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an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excerpt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from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The</a:t>
            </a:r>
            <a:r>
              <a:rPr lang="es-ES" dirty="0">
                <a:latin typeface="Bangla Sangam MN"/>
                <a:cs typeface="Bangla Sangam MN"/>
              </a:rPr>
              <a:t> Park and </a:t>
            </a:r>
            <a:r>
              <a:rPr lang="es-ES" dirty="0" err="1">
                <a:latin typeface="Bangla Sangam MN"/>
                <a:cs typeface="Bangla Sangam MN"/>
              </a:rPr>
              <a:t>Recreation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Professional’s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Handbook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by</a:t>
            </a:r>
            <a:r>
              <a:rPr lang="es-ES" dirty="0">
                <a:latin typeface="Bangla Sangam MN"/>
                <a:cs typeface="Bangla Sangam MN"/>
              </a:rPr>
              <a:t> </a:t>
            </a:r>
            <a:r>
              <a:rPr lang="es-ES" dirty="0" err="1">
                <a:latin typeface="Bangla Sangam MN"/>
                <a:cs typeface="Bangla Sangam MN"/>
              </a:rPr>
              <a:t>Amy</a:t>
            </a:r>
            <a:r>
              <a:rPr lang="es-ES" dirty="0">
                <a:latin typeface="Bangla Sangam MN"/>
                <a:cs typeface="Bangla Sangam MN"/>
              </a:rPr>
              <a:t> R. </a:t>
            </a:r>
            <a:r>
              <a:rPr lang="es-ES" dirty="0" err="1">
                <a:latin typeface="Bangla Sangam MN"/>
                <a:cs typeface="Bangla Sangam MN"/>
              </a:rPr>
              <a:t>Hurd</a:t>
            </a:r>
            <a:r>
              <a:rPr lang="es-ES" dirty="0">
                <a:latin typeface="Bangla Sangam MN"/>
                <a:cs typeface="Bangla Sangam MN"/>
              </a:rPr>
              <a:t> and Denise M. Anderson	</a:t>
            </a:r>
          </a:p>
          <a:p>
            <a:pPr algn="just"/>
            <a:endParaRPr lang="es-ES" dirty="0">
              <a:latin typeface="Bangla Sangam MN"/>
              <a:cs typeface="Bangla Sangam MN"/>
            </a:endParaRPr>
          </a:p>
          <a:p>
            <a:pPr algn="just"/>
            <a:r>
              <a:rPr lang="es-ES" dirty="0">
                <a:latin typeface="Bangla Sangam MN"/>
                <a:cs typeface="Bangla Sangam MN"/>
              </a:rPr>
              <a:t>http://www.humankinetics.com/excerpts/excerpts/definitions-of-leisure-play-and-</a:t>
            </a:r>
            <a:r>
              <a:rPr lang="es-ES" dirty="0" smtClean="0">
                <a:latin typeface="Bangla Sangam MN"/>
                <a:cs typeface="Bangla Sangam MN"/>
              </a:rPr>
              <a:t>recreation</a:t>
            </a:r>
          </a:p>
          <a:p>
            <a:pPr algn="just"/>
            <a:endParaRPr lang="es-ES" dirty="0">
              <a:latin typeface="Bangla Sangam MN"/>
              <a:cs typeface="Bangla Sangam MN"/>
            </a:endParaRPr>
          </a:p>
          <a:p>
            <a:pPr marL="285750" indent="-285750" algn="just">
              <a:buFont typeface="Arial"/>
              <a:buChar char="•"/>
            </a:pPr>
            <a:r>
              <a:rPr lang="es-ES" b="1" dirty="0" err="1" smtClean="0">
                <a:latin typeface="Bangla Sangam MN"/>
                <a:cs typeface="Bangla Sangam MN"/>
              </a:rPr>
              <a:t>Activity</a:t>
            </a:r>
            <a:r>
              <a:rPr lang="es-ES" b="1" dirty="0" smtClean="0">
                <a:latin typeface="Bangla Sangam MN"/>
                <a:cs typeface="Bangla Sangam MN"/>
              </a:rPr>
              <a:t> and </a:t>
            </a:r>
            <a:r>
              <a:rPr lang="es-ES" b="1" dirty="0" err="1" smtClean="0">
                <a:latin typeface="Bangla Sangam MN"/>
                <a:cs typeface="Bangla Sangam MN"/>
              </a:rPr>
              <a:t>Leisure</a:t>
            </a:r>
            <a:r>
              <a:rPr lang="es-ES" b="1" dirty="0" smtClean="0">
                <a:latin typeface="Bangla Sangam MN"/>
                <a:cs typeface="Bangla Sangam MN"/>
              </a:rPr>
              <a:t>.</a:t>
            </a:r>
          </a:p>
          <a:p>
            <a:pPr algn="just"/>
            <a:r>
              <a:rPr lang="es-ES" dirty="0">
                <a:latin typeface="Bangla Sangam MN"/>
                <a:cs typeface="Bangla Sangam MN"/>
              </a:rPr>
              <a:t>http://</a:t>
            </a:r>
            <a:r>
              <a:rPr lang="es-ES" dirty="0" err="1">
                <a:latin typeface="Bangla Sangam MN"/>
                <a:cs typeface="Bangla Sangam MN"/>
              </a:rPr>
              <a:t>cas.umkc.edu</a:t>
            </a:r>
            <a:r>
              <a:rPr lang="es-ES" dirty="0">
                <a:latin typeface="Bangla Sangam MN"/>
                <a:cs typeface="Bangla Sangam MN"/>
              </a:rPr>
              <a:t>/</a:t>
            </a:r>
            <a:r>
              <a:rPr lang="es-ES" dirty="0" err="1">
                <a:latin typeface="Bangla Sangam MN"/>
                <a:cs typeface="Bangla Sangam MN"/>
              </a:rPr>
              <a:t>casww</a:t>
            </a:r>
            <a:r>
              <a:rPr lang="es-ES" dirty="0">
                <a:latin typeface="Bangla Sangam MN"/>
                <a:cs typeface="Bangla Sangam MN"/>
              </a:rPr>
              <a:t>/</a:t>
            </a:r>
            <a:r>
              <a:rPr lang="es-ES" dirty="0" err="1">
                <a:latin typeface="Bangla Sangam MN"/>
                <a:cs typeface="Bangla Sangam MN"/>
              </a:rPr>
              <a:t>sa</a:t>
            </a:r>
            <a:r>
              <a:rPr lang="es-ES" dirty="0">
                <a:latin typeface="Bangla Sangam MN"/>
                <a:cs typeface="Bangla Sangam MN"/>
              </a:rPr>
              <a:t>/</a:t>
            </a:r>
            <a:r>
              <a:rPr lang="es-ES" dirty="0" err="1">
                <a:latin typeface="Bangla Sangam MN"/>
                <a:cs typeface="Bangla Sangam MN"/>
              </a:rPr>
              <a:t>activity.htm</a:t>
            </a:r>
            <a:endParaRPr lang="es-ES" dirty="0">
              <a:latin typeface="Bangla Sangam MN"/>
              <a:cs typeface="Bangla Sangam M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07198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ívico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Cívico">
      <a:majorFont>
        <a:latin typeface="Georgia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华文新魏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ívico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Cívico.thmx</Template>
  <TotalTime>8</TotalTime>
  <Words>269</Words>
  <Application>Microsoft Office PowerPoint</Application>
  <PresentationFormat>Presentación en pantalla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Cívico</vt:lpstr>
      <vt:lpstr>MULTIVERSIDAD LATINOAMERICANA</vt:lpstr>
      <vt:lpstr>Diapositiva 2</vt:lpstr>
      <vt:lpstr>Diapositiva 3</vt:lpstr>
      <vt:lpstr>Diapositiva 4</vt:lpstr>
      <vt:lpstr>Diapositiva 5</vt:lpstr>
      <vt:lpstr>Diapositiva 6</vt:lpstr>
    </vt:vector>
  </TitlesOfParts>
  <Company>ishop oaxaca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anaid luna garcia</dc:creator>
  <cp:lastModifiedBy>usuario</cp:lastModifiedBy>
  <cp:revision>3</cp:revision>
  <dcterms:created xsi:type="dcterms:W3CDTF">2014-05-21T06:17:44Z</dcterms:created>
  <dcterms:modified xsi:type="dcterms:W3CDTF">2015-02-19T17:47:30Z</dcterms:modified>
</cp:coreProperties>
</file>