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57" r:id="rId4"/>
    <p:sldId id="258" r:id="rId5"/>
    <p:sldId id="259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67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3BAAE-BD87-4B85-B06F-61C91330958A}" type="datetimeFigureOut">
              <a:rPr lang="es-ES_tradnl" smtClean="0"/>
              <a:t>28/07/2016</a:t>
            </a:fld>
            <a:endParaRPr lang="es-ES_tradn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F0635-5630-49DD-B8AA-2CDFCE0B6113}" type="slidenum">
              <a:rPr lang="es-ES_tradnl" smtClean="0"/>
              <a:t>‹Nº›</a:t>
            </a:fld>
            <a:endParaRPr lang="es-ES_tradnl" dirty="0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 dirty="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3BAAE-BD87-4B85-B06F-61C91330958A}" type="datetimeFigureOut">
              <a:rPr lang="es-ES_tradnl" smtClean="0"/>
              <a:t>28/07/2016</a:t>
            </a:fld>
            <a:endParaRPr lang="es-ES_tradn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F0635-5630-49DD-B8AA-2CDFCE0B6113}" type="slidenum">
              <a:rPr lang="es-ES_tradnl" smtClean="0"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 dirty="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3BAAE-BD87-4B85-B06F-61C91330958A}" type="datetimeFigureOut">
              <a:rPr lang="es-ES_tradnl" smtClean="0"/>
              <a:t>28/07/2016</a:t>
            </a:fld>
            <a:endParaRPr lang="es-ES_tradnl" dirty="0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F0635-5630-49DD-B8AA-2CDFCE0B6113}" type="slidenum">
              <a:rPr lang="es-ES_tradnl" smtClean="0"/>
              <a:t>‹Nº›</a:t>
            </a:fld>
            <a:endParaRPr lang="es-ES_tradnl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3BAAE-BD87-4B85-B06F-61C91330958A}" type="datetimeFigureOut">
              <a:rPr lang="es-ES_tradnl" smtClean="0"/>
              <a:t>28/07/2016</a:t>
            </a:fld>
            <a:endParaRPr lang="es-ES_tradnl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F0635-5630-49DD-B8AA-2CDFCE0B6113}" type="slidenum">
              <a:rPr lang="es-ES_tradnl" smtClean="0"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3BAAE-BD87-4B85-B06F-61C91330958A}" type="datetimeFigureOut">
              <a:rPr lang="es-ES_tradnl" smtClean="0"/>
              <a:t>28/07/2016</a:t>
            </a:fld>
            <a:endParaRPr lang="es-ES_tradnl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F0635-5630-49DD-B8AA-2CDFCE0B6113}" type="slidenum">
              <a:rPr lang="es-ES_tradnl" smtClean="0"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3BAAE-BD87-4B85-B06F-61C91330958A}" type="datetimeFigureOut">
              <a:rPr lang="es-ES_tradnl" smtClean="0"/>
              <a:t>28/07/2016</a:t>
            </a:fld>
            <a:endParaRPr lang="es-ES_tradnl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F0635-5630-49DD-B8AA-2CDFCE0B6113}" type="slidenum">
              <a:rPr lang="es-ES_tradnl" smtClean="0"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3BAAE-BD87-4B85-B06F-61C91330958A}" type="datetimeFigureOut">
              <a:rPr lang="es-ES_tradnl" smtClean="0"/>
              <a:t>28/07/2016</a:t>
            </a:fld>
            <a:endParaRPr lang="es-ES_tradnl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F0635-5630-49DD-B8AA-2CDFCE0B6113}" type="slidenum">
              <a:rPr lang="es-ES_tradnl" smtClean="0"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3BAAE-BD87-4B85-B06F-61C91330958A}" type="datetimeFigureOut">
              <a:rPr lang="es-ES_tradnl" smtClean="0"/>
              <a:t>28/07/2016</a:t>
            </a:fld>
            <a:endParaRPr lang="es-ES_tradnl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F0635-5630-49DD-B8AA-2CDFCE0B6113}" type="slidenum">
              <a:rPr lang="es-ES_tradnl" smtClean="0"/>
              <a:t>‹Nº›</a:t>
            </a:fld>
            <a:endParaRPr lang="es-ES_tradnl" dirty="0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 dirty="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dirty="0" smtClean="0"/>
              <a:t>Haga clic en el icono para agregar una imagen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3BAAE-BD87-4B85-B06F-61C91330958A}" type="datetimeFigureOut">
              <a:rPr lang="es-ES_tradnl" smtClean="0"/>
              <a:t>28/07/2016</a:t>
            </a:fld>
            <a:endParaRPr lang="es-ES_tradnl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F0635-5630-49DD-B8AA-2CDFCE0B6113}" type="slidenum">
              <a:rPr lang="es-ES_tradnl" smtClean="0"/>
              <a:t>‹Nº›</a:t>
            </a:fld>
            <a:endParaRPr lang="es-ES_tradnl" dirty="0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 dirty="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3BAAE-BD87-4B85-B06F-61C91330958A}" type="datetimeFigureOut">
              <a:rPr lang="es-ES_tradnl" smtClean="0"/>
              <a:t>28/07/2016</a:t>
            </a:fld>
            <a:endParaRPr lang="es-ES_tradn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F0635-5630-49DD-B8AA-2CDFCE0B6113}" type="slidenum">
              <a:rPr lang="es-ES_tradnl" smtClean="0"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3BAAE-BD87-4B85-B06F-61C91330958A}" type="datetimeFigureOut">
              <a:rPr lang="es-ES_tradnl" smtClean="0"/>
              <a:t>28/07/2016</a:t>
            </a:fld>
            <a:endParaRPr lang="es-ES_tradn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F0635-5630-49DD-B8AA-2CDFCE0B6113}" type="slidenum">
              <a:rPr lang="es-ES_tradnl" smtClean="0"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 dirty="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48D3BAAE-BD87-4B85-B06F-61C91330958A}" type="datetimeFigureOut">
              <a:rPr lang="es-ES_tradnl" smtClean="0"/>
              <a:t>28/07/2016</a:t>
            </a:fld>
            <a:endParaRPr lang="es-ES_tradn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s-ES_tradn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989F0635-5630-49DD-B8AA-2CDFCE0B6113}" type="slidenum">
              <a:rPr lang="es-ES_tradnl" smtClean="0"/>
              <a:t>‹Nº›</a:t>
            </a:fld>
            <a:endParaRPr lang="es-ES_tradnl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_tradnl" dirty="0" smtClean="0"/>
              <a:t>El ADN</a:t>
            </a:r>
            <a:endParaRPr lang="es-ES_tradn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ES_tradnl" dirty="0"/>
              <a:t>Á</a:t>
            </a:r>
            <a:r>
              <a:rPr lang="es-ES_tradnl" dirty="0" smtClean="0"/>
              <a:t>cido </a:t>
            </a:r>
            <a:r>
              <a:rPr lang="es-ES_tradnl" dirty="0" smtClean="0"/>
              <a:t>Desoxirribonucleico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287801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s-ES_tradnl" sz="1600" dirty="0"/>
              <a:t>El ADN lo aisló por primera vez, durante el invierno de 1869, el médico suizo Friedrich </a:t>
            </a:r>
            <a:r>
              <a:rPr lang="es-ES_tradnl" sz="1600" dirty="0" err="1"/>
              <a:t>Miescher</a:t>
            </a:r>
            <a:r>
              <a:rPr lang="es-ES_tradnl" sz="1600" dirty="0"/>
              <a:t> mientras trabajaba en la Universidad de Tubinga. </a:t>
            </a:r>
            <a:r>
              <a:rPr lang="es-ES_tradnl" sz="1600" dirty="0" err="1"/>
              <a:t>Miescher</a:t>
            </a:r>
            <a:r>
              <a:rPr lang="es-ES_tradnl" sz="1600" dirty="0"/>
              <a:t> realizaba experimentos acerca de la composición química del pus de vendas quirúrgicas desechadas cuando notó un precipitado de una sustancia desconocida que caracterizó químicamente más </a:t>
            </a:r>
            <a:r>
              <a:rPr lang="es-ES_tradnl" sz="1600" dirty="0" smtClean="0"/>
              <a:t>tarde. Lo </a:t>
            </a:r>
            <a:r>
              <a:rPr lang="es-ES_tradnl" sz="1600" dirty="0"/>
              <a:t>llamó </a:t>
            </a:r>
            <a:r>
              <a:rPr lang="es-ES_tradnl" sz="1600" dirty="0" err="1"/>
              <a:t>nucleína</a:t>
            </a:r>
            <a:r>
              <a:rPr lang="es-ES_tradnl" sz="1600" dirty="0"/>
              <a:t>, debido a que lo había extraído a partir de núcleos celulares.4 Se necesitaron casi 70 años de investigación para poder identificar los componentes y la estructura de los ácidos nucleicos.</a:t>
            </a:r>
          </a:p>
          <a:p>
            <a:r>
              <a:rPr lang="es-ES_tradnl" sz="1600" dirty="0"/>
              <a:t>En 1919 </a:t>
            </a:r>
            <a:r>
              <a:rPr lang="es-ES_tradnl" sz="1600" dirty="0" err="1"/>
              <a:t>Phoebus</a:t>
            </a:r>
            <a:r>
              <a:rPr lang="es-ES_tradnl" sz="1600" dirty="0"/>
              <a:t> </a:t>
            </a:r>
            <a:r>
              <a:rPr lang="es-ES_tradnl" sz="1600" dirty="0" err="1"/>
              <a:t>Levene</a:t>
            </a:r>
            <a:r>
              <a:rPr lang="es-ES_tradnl" sz="1600" dirty="0"/>
              <a:t> identificó que un nucleótido está formado por una base nitrogenada, un azúcar y un fosfato</a:t>
            </a:r>
            <a:r>
              <a:rPr lang="es-ES_tradnl" sz="1600" dirty="0" smtClean="0"/>
              <a:t>. </a:t>
            </a:r>
            <a:r>
              <a:rPr lang="es-ES_tradnl" sz="1600" dirty="0" err="1" smtClean="0"/>
              <a:t>Levene</a:t>
            </a:r>
            <a:r>
              <a:rPr lang="es-ES_tradnl" sz="1600" dirty="0" smtClean="0"/>
              <a:t> </a:t>
            </a:r>
            <a:r>
              <a:rPr lang="es-ES_tradnl" sz="1600" dirty="0"/>
              <a:t>sugirió que el ADN generaba una estructura con forma de solenoide (muelle) con unidades de nucleótidos unidos a través de los grupos fosfato. En 1930 </a:t>
            </a:r>
            <a:r>
              <a:rPr lang="es-ES_tradnl" sz="1600" dirty="0" err="1"/>
              <a:t>Levene</a:t>
            </a:r>
            <a:r>
              <a:rPr lang="es-ES_tradnl" sz="1600" dirty="0"/>
              <a:t> y su maestro </a:t>
            </a:r>
            <a:r>
              <a:rPr lang="es-ES_tradnl" sz="1600" dirty="0" err="1"/>
              <a:t>Albrecht</a:t>
            </a:r>
            <a:r>
              <a:rPr lang="es-ES_tradnl" sz="1600" dirty="0"/>
              <a:t> </a:t>
            </a:r>
            <a:r>
              <a:rPr lang="es-ES_tradnl" sz="1600" dirty="0" err="1"/>
              <a:t>Kossel</a:t>
            </a:r>
            <a:r>
              <a:rPr lang="es-ES_tradnl" sz="1600" dirty="0"/>
              <a:t> probaron que la </a:t>
            </a:r>
            <a:r>
              <a:rPr lang="es-ES_tradnl" sz="1600" dirty="0" err="1"/>
              <a:t>nucleína</a:t>
            </a:r>
            <a:r>
              <a:rPr lang="es-ES_tradnl" sz="1600" dirty="0"/>
              <a:t> de </a:t>
            </a:r>
            <a:r>
              <a:rPr lang="es-ES_tradnl" sz="1600" dirty="0" err="1"/>
              <a:t>Miescher</a:t>
            </a:r>
            <a:r>
              <a:rPr lang="es-ES_tradnl" sz="1600" dirty="0"/>
              <a:t> es un ácido desoxirribonucleico (ADN) formado por cuatro bases nitrogenadas (citosina (C), timina (T), adenina (A) y guanina (G)), el azúcar desoxirribosa y un grupo fosfato, y que, en su estructura básica, el nucleótido está compuesto por un azúcar unido a la base y al fosfato.6 Sin embargo, </a:t>
            </a:r>
            <a:r>
              <a:rPr lang="es-ES_tradnl" sz="1600" dirty="0" err="1"/>
              <a:t>Levene</a:t>
            </a:r>
            <a:r>
              <a:rPr lang="es-ES_tradnl" sz="1600" dirty="0"/>
              <a:t> pensaba que la cadena era corta y que las bases se repetían en un orden fijo. En 1937 William </a:t>
            </a:r>
            <a:r>
              <a:rPr lang="es-ES_tradnl" sz="1600" dirty="0" err="1"/>
              <a:t>Astbury</a:t>
            </a:r>
            <a:r>
              <a:rPr lang="es-ES_tradnl" sz="1600" dirty="0"/>
              <a:t> produjo el primer patrón de difracción de rayos X que mostraba que el ADN tenía una estructura regular</a:t>
            </a:r>
            <a:r>
              <a:rPr lang="es-ES_tradnl" sz="1600" dirty="0" smtClean="0"/>
              <a:t>.</a:t>
            </a:r>
            <a:endParaRPr lang="es-ES_tradnl" sz="1600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>
          <a:xfrm>
            <a:off x="152400" y="1700808"/>
            <a:ext cx="2547392" cy="2376264"/>
          </a:xfrm>
        </p:spPr>
        <p:txBody>
          <a:bodyPr>
            <a:noAutofit/>
          </a:bodyPr>
          <a:lstStyle/>
          <a:p>
            <a:pPr algn="ctr"/>
            <a:r>
              <a:rPr lang="es-ES_tradnl" sz="5400" dirty="0" smtClean="0"/>
              <a:t>Historia del ADN</a:t>
            </a:r>
            <a:endParaRPr lang="es-ES_tradnl" sz="540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2400" y="4005064"/>
            <a:ext cx="2377440" cy="640088"/>
          </a:xfrm>
        </p:spPr>
        <p:txBody>
          <a:bodyPr/>
          <a:lstStyle/>
          <a:p>
            <a:r>
              <a:rPr lang="es-ES_tradn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0000" endA="300" endPos="50000" dist="29997" dir="5400000" sy="-100000" algn="bl" rotWithShape="0"/>
                </a:effectLst>
              </a:rPr>
              <a:t>(Acido desoxirribonucleico )</a:t>
            </a:r>
            <a:endParaRPr lang="es-ES_tradnl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0000" endA="300" endPos="50000" dist="29997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59980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Á</a:t>
            </a:r>
            <a:r>
              <a:rPr lang="es-ES_tradnl" dirty="0" smtClean="0"/>
              <a:t>cido </a:t>
            </a:r>
            <a:r>
              <a:rPr lang="es-ES_tradnl" dirty="0" smtClean="0"/>
              <a:t>Desoxirribonucleico</a:t>
            </a:r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s-ES_tradnl" dirty="0" smtClean="0"/>
              <a:t>El ácido desoxirribonucleico, frecuentemente abreviado como ADN, es un ácido nucleico que contiene instrucciones genéticas usadas en el desarrollo y funcionamiento de todos los organismos vivos conocidos y algunos virus, y es responsable de su transmisión hereditaria. El papel principal de la molécula de ADN es el almacenamiento a largo plazo de información. Muchas veces, el ADN es comparado con un plano o una receta, o un código, ya que contiene las instrucciones necesarias para construir otros componentes de las células, como las proteínas y las moléculas de ARN. Los segmentos de ADN que llevan esta información genética son llamados genes, pero las otras secuencias de ADN tienen propósitos estructurales o toman parte en la regulación del uso de esta información genética.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415316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 smtClean="0"/>
              <a:t>Imagen del ADN</a:t>
            </a:r>
            <a:endParaRPr lang="es-ES_tradnl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484784"/>
            <a:ext cx="7416823" cy="4796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802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ES_tradnl" dirty="0" smtClean="0"/>
              <a:t>Partes de la célula del ADN</a:t>
            </a:r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s-ES_tradnl" dirty="0"/>
              <a:t>Núcleo</a:t>
            </a:r>
            <a:r>
              <a:rPr lang="es-ES_tradnl" dirty="0" smtClean="0"/>
              <a:t>: es </a:t>
            </a:r>
            <a:r>
              <a:rPr lang="es-ES_tradnl" dirty="0"/>
              <a:t>una membrana cerrada </a:t>
            </a:r>
            <a:r>
              <a:rPr lang="es-ES_tradnl" dirty="0"/>
              <a:t> </a:t>
            </a:r>
            <a:r>
              <a:rPr lang="es-ES_tradnl" dirty="0" smtClean="0"/>
              <a:t>donde se encuentran </a:t>
            </a:r>
            <a:r>
              <a:rPr lang="es-ES_tradnl" dirty="0" smtClean="0"/>
              <a:t>orgánulos en células eucariotas. </a:t>
            </a:r>
            <a:r>
              <a:rPr lang="es-ES_tradnl" dirty="0"/>
              <a:t>Contiene la mayoría de la célula material genético , organizada como múltiples </a:t>
            </a:r>
            <a:r>
              <a:rPr lang="es-ES_tradnl" dirty="0" smtClean="0"/>
              <a:t>líneas </a:t>
            </a:r>
            <a:r>
              <a:rPr lang="es-ES_tradnl" dirty="0"/>
              <a:t>largas de ADN en moléculas </a:t>
            </a:r>
            <a:r>
              <a:rPr lang="es-ES_tradnl" dirty="0" smtClean="0"/>
              <a:t>complejas </a:t>
            </a:r>
            <a:r>
              <a:rPr lang="es-ES_tradnl" dirty="0"/>
              <a:t>con una gran variedad de proteínas , tales como las histonas , para formar cromosomas . Los genes dentro de estos cromosomas son de la célula genoma nuclear . </a:t>
            </a:r>
            <a:endParaRPr lang="es-ES_tradnl" dirty="0" smtClean="0"/>
          </a:p>
          <a:p>
            <a:r>
              <a:rPr lang="es-ES_tradnl" dirty="0"/>
              <a:t>Célula</a:t>
            </a:r>
            <a:r>
              <a:rPr lang="es-ES_tradnl" dirty="0" smtClean="0"/>
              <a:t>: es </a:t>
            </a:r>
            <a:r>
              <a:rPr lang="es-ES_tradnl" dirty="0"/>
              <a:t>la unidad morfológica y funcional de todo ser vivo. De hecho, la célula es el elemento de menor tamaño que puede considerarse vivo</a:t>
            </a:r>
            <a:r>
              <a:rPr lang="es-ES_tradnl" dirty="0" smtClean="0"/>
              <a:t>.</a:t>
            </a:r>
          </a:p>
          <a:p>
            <a:r>
              <a:rPr lang="es-ES_tradnl" dirty="0"/>
              <a:t>Nucleosomas</a:t>
            </a:r>
            <a:r>
              <a:rPr lang="es-ES_tradnl" dirty="0" smtClean="0"/>
              <a:t>: es </a:t>
            </a:r>
            <a:r>
              <a:rPr lang="es-ES_tradnl" dirty="0"/>
              <a:t>una estructura que constituye la unidad fundamental y esencial de cromatina, que es la forma de organización del ADN en las células eucariotas. Los nucleosomas están formados por un núcleo proteico constituido por un </a:t>
            </a:r>
            <a:r>
              <a:rPr lang="es-ES_tradnl" dirty="0" err="1"/>
              <a:t>octámero</a:t>
            </a:r>
            <a:r>
              <a:rPr lang="es-ES_tradnl" dirty="0"/>
              <a:t> de histonas, proteínas fuertemente básicas y muy conservadas filogenéticamente</a:t>
            </a:r>
            <a:r>
              <a:rPr lang="es-ES_tradnl" dirty="0" smtClean="0"/>
              <a:t>.</a:t>
            </a:r>
          </a:p>
          <a:p>
            <a:r>
              <a:rPr lang="es-ES_tradnl" dirty="0"/>
              <a:t>Cromosoma</a:t>
            </a:r>
            <a:r>
              <a:rPr lang="es-ES_tradnl" dirty="0" smtClean="0"/>
              <a:t>: se </a:t>
            </a:r>
            <a:r>
              <a:rPr lang="es-ES_tradnl" dirty="0"/>
              <a:t>denomina cromosoma </a:t>
            </a:r>
            <a:r>
              <a:rPr lang="es-ES_tradnl" dirty="0" smtClean="0"/>
              <a:t>a </a:t>
            </a:r>
            <a:r>
              <a:rPr lang="es-ES_tradnl" dirty="0"/>
              <a:t>cada uno de los pequeños cuerpos en forma de bastoncillos en que se organiza la cromatina del núcleo celular durante las divisiones celulares (mitosis y meiosis).</a:t>
            </a:r>
          </a:p>
        </p:txBody>
      </p:sp>
    </p:spTree>
    <p:extLst>
      <p:ext uri="{BB962C8B-B14F-4D97-AF65-F5344CB8AC3E}">
        <p14:creationId xmlns:p14="http://schemas.microsoft.com/office/powerpoint/2010/main" val="3787069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 smtClean="0"/>
              <a:t>Propiedades F</a:t>
            </a:r>
            <a:r>
              <a:rPr lang="es-ES_tradnl" dirty="0"/>
              <a:t>í</a:t>
            </a:r>
            <a:r>
              <a:rPr lang="es-ES_tradnl" dirty="0" smtClean="0"/>
              <a:t>sicas y Químicas</a:t>
            </a:r>
            <a:endParaRPr lang="es-ES_tradnl" dirty="0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899592" y="1600200"/>
            <a:ext cx="7787208" cy="4525963"/>
          </a:xfrm>
        </p:spPr>
        <p:txBody>
          <a:bodyPr>
            <a:normAutofit lnSpcReduction="10000"/>
          </a:bodyPr>
          <a:lstStyle/>
          <a:p>
            <a:r>
              <a:rPr lang="es-ES_tradnl" dirty="0"/>
              <a:t>Sus propiedades </a:t>
            </a:r>
            <a:r>
              <a:rPr lang="es-ES_tradnl" dirty="0" smtClean="0"/>
              <a:t>físicas </a:t>
            </a:r>
            <a:r>
              <a:rPr lang="es-ES_tradnl" dirty="0"/>
              <a:t>son que </a:t>
            </a:r>
            <a:r>
              <a:rPr lang="es-ES_tradnl" dirty="0" smtClean="0"/>
              <a:t>según </a:t>
            </a:r>
            <a:r>
              <a:rPr lang="es-ES_tradnl" dirty="0"/>
              <a:t>el modelo propuesto por </a:t>
            </a:r>
            <a:r>
              <a:rPr lang="es-ES_tradnl" dirty="0" smtClean="0"/>
              <a:t>Watson </a:t>
            </a:r>
            <a:r>
              <a:rPr lang="es-ES_tradnl" dirty="0"/>
              <a:t>y </a:t>
            </a:r>
            <a:r>
              <a:rPr lang="es-ES_tradnl" dirty="0" smtClean="0"/>
              <a:t>Crick </a:t>
            </a:r>
            <a:r>
              <a:rPr lang="es-ES_tradnl" dirty="0"/>
              <a:t>tiene forma de escaleras dentro de </a:t>
            </a:r>
            <a:r>
              <a:rPr lang="es-ES_tradnl" dirty="0" smtClean="0"/>
              <a:t> </a:t>
            </a:r>
            <a:r>
              <a:rPr lang="es-ES_tradnl" dirty="0"/>
              <a:t>las QUÌMICAS </a:t>
            </a:r>
            <a:r>
              <a:rPr lang="es-ES_tradnl" dirty="0" smtClean="0"/>
              <a:t>están: </a:t>
            </a:r>
            <a:endParaRPr lang="es-ES_tradnl" dirty="0"/>
          </a:p>
          <a:p>
            <a:endParaRPr lang="es-ES_tradnl" dirty="0"/>
          </a:p>
          <a:p>
            <a:r>
              <a:rPr lang="es-ES_tradnl" dirty="0"/>
              <a:t>-sus bases nitrogenadas: ADENINA , TIMINA, CITOSINA Y GUANINA</a:t>
            </a:r>
          </a:p>
          <a:p>
            <a:r>
              <a:rPr lang="es-ES_tradnl" dirty="0"/>
              <a:t>-contiene fosfato</a:t>
            </a:r>
          </a:p>
          <a:p>
            <a:r>
              <a:rPr lang="es-ES_tradnl" dirty="0"/>
              <a:t>-contiene puentes de </a:t>
            </a:r>
            <a:r>
              <a:rPr lang="es-ES_tradnl" dirty="0" smtClean="0"/>
              <a:t>hidrógeno </a:t>
            </a:r>
            <a:r>
              <a:rPr lang="es-ES_tradnl" dirty="0"/>
              <a:t>que unen a las bases nitrogenadas con su base </a:t>
            </a:r>
            <a:r>
              <a:rPr lang="es-ES_tradnl" dirty="0" smtClean="0"/>
              <a:t>complementaría</a:t>
            </a:r>
            <a:endParaRPr lang="es-ES_tradnl" dirty="0"/>
          </a:p>
          <a:p>
            <a:r>
              <a:rPr lang="es-ES_tradnl" dirty="0"/>
              <a:t>-y contiene su </a:t>
            </a:r>
            <a:r>
              <a:rPr lang="es-ES_tradnl" dirty="0" smtClean="0"/>
              <a:t>Azúcar </a:t>
            </a:r>
            <a:r>
              <a:rPr lang="es-ES_tradnl" dirty="0"/>
              <a:t>que es la ''DESOXIRRIBOSA''</a:t>
            </a:r>
          </a:p>
        </p:txBody>
      </p:sp>
    </p:spTree>
    <p:extLst>
      <p:ext uri="{BB962C8B-B14F-4D97-AF65-F5344CB8AC3E}">
        <p14:creationId xmlns:p14="http://schemas.microsoft.com/office/powerpoint/2010/main" val="2820927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 smtClean="0"/>
              <a:t>Componentes</a:t>
            </a:r>
            <a:endParaRPr lang="es-ES_tradnl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/>
          </a:bodyPr>
          <a:lstStyle/>
          <a:p>
            <a:r>
              <a:rPr lang="es-ES_tradnl" dirty="0" smtClean="0"/>
              <a:t>Los componentes del ADN son:</a:t>
            </a:r>
            <a:endParaRPr lang="es-ES_tradnl" dirty="0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s-ES_tradnl" dirty="0" smtClean="0"/>
              <a:t>Timina</a:t>
            </a:r>
          </a:p>
          <a:p>
            <a:r>
              <a:rPr lang="es-ES_tradnl" dirty="0" smtClean="0"/>
              <a:t>Citosina</a:t>
            </a:r>
          </a:p>
          <a:p>
            <a:r>
              <a:rPr lang="es-ES_tradnl" dirty="0" smtClean="0"/>
              <a:t>Adenina</a:t>
            </a:r>
          </a:p>
          <a:p>
            <a:r>
              <a:rPr lang="es-ES_tradnl" dirty="0" smtClean="0"/>
              <a:t>Guanina</a:t>
            </a:r>
          </a:p>
          <a:p>
            <a:endParaRPr lang="es-ES_tradnl" dirty="0"/>
          </a:p>
        </p:txBody>
      </p:sp>
      <p:pic>
        <p:nvPicPr>
          <p:cNvPr id="7" name="6 Marcador de contenido"/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548680"/>
            <a:ext cx="4464496" cy="5577483"/>
          </a:xfrm>
        </p:spPr>
      </p:pic>
    </p:spTree>
    <p:extLst>
      <p:ext uri="{BB962C8B-B14F-4D97-AF65-F5344CB8AC3E}">
        <p14:creationId xmlns:p14="http://schemas.microsoft.com/office/powerpoint/2010/main" val="1624486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 smtClean="0"/>
          </a:p>
          <a:p>
            <a:endParaRPr lang="es-ES_tradnl" dirty="0"/>
          </a:p>
          <a:p>
            <a:r>
              <a:rPr lang="es-ES_tradnl" dirty="0" smtClean="0"/>
              <a:t>Ingeniería genética</a:t>
            </a:r>
          </a:p>
          <a:p>
            <a:r>
              <a:rPr lang="es-ES_tradnl" dirty="0"/>
              <a:t>Medicina </a:t>
            </a:r>
            <a:r>
              <a:rPr lang="es-ES_tradnl" dirty="0" smtClean="0"/>
              <a:t>forense</a:t>
            </a:r>
          </a:p>
          <a:p>
            <a:r>
              <a:rPr lang="es-ES_tradnl" dirty="0" smtClean="0"/>
              <a:t>Bioinformática</a:t>
            </a:r>
          </a:p>
          <a:p>
            <a:r>
              <a:rPr lang="es-ES_tradnl" dirty="0"/>
              <a:t>Nanotecnología de </a:t>
            </a:r>
            <a:r>
              <a:rPr lang="es-ES_tradnl" dirty="0" smtClean="0"/>
              <a:t>ADN</a:t>
            </a:r>
          </a:p>
          <a:p>
            <a:r>
              <a:rPr lang="es-ES_tradnl" dirty="0"/>
              <a:t>Historia, antropología y paleontología</a:t>
            </a:r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 smtClean="0"/>
              <a:t>APLICACIONES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377000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ja">
  <a:themeElements>
    <a:clrScheme name="Paja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ja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1627</TotalTime>
  <Words>681</Words>
  <Application>Microsoft Office PowerPoint</Application>
  <PresentationFormat>Presentación en pantalla (4:3)</PresentationFormat>
  <Paragraphs>35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9" baseType="lpstr">
      <vt:lpstr>Paja</vt:lpstr>
      <vt:lpstr>El ADN</vt:lpstr>
      <vt:lpstr>Historia del ADN</vt:lpstr>
      <vt:lpstr>Ácido Desoxirribonucleico</vt:lpstr>
      <vt:lpstr>Imagen del ADN</vt:lpstr>
      <vt:lpstr>Partes de la célula del ADN</vt:lpstr>
      <vt:lpstr>Propiedades Físicas y Químicas</vt:lpstr>
      <vt:lpstr>Componentes</vt:lpstr>
      <vt:lpstr>APLICACIONES</vt:lpstr>
    </vt:vector>
  </TitlesOfParts>
  <Company>Windows uE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adriana isela valdes medina</dc:creator>
  <cp:lastModifiedBy>Ordoñez</cp:lastModifiedBy>
  <cp:revision>14</cp:revision>
  <dcterms:created xsi:type="dcterms:W3CDTF">2013-09-18T05:05:18Z</dcterms:created>
  <dcterms:modified xsi:type="dcterms:W3CDTF">2016-07-28T18:04:16Z</dcterms:modified>
</cp:coreProperties>
</file>