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3" r:id="rId6"/>
    <p:sldId id="264" r:id="rId7"/>
    <p:sldId id="260" r:id="rId8"/>
    <p:sldId id="262" r:id="rId9"/>
    <p:sldId id="265" r:id="rId10"/>
    <p:sldId id="266" r:id="rId11"/>
    <p:sldId id="267" r:id="rId12"/>
    <p:sldId id="268" r:id="rId13"/>
    <p:sldId id="269" r:id="rId14"/>
    <p:sldId id="270" r:id="rId15"/>
    <p:sldId id="271" r:id="rId1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p:cViewPr varScale="1">
        <p:scale>
          <a:sx n="88" d="100"/>
          <a:sy n="88" d="100"/>
        </p:scale>
        <p:origin x="-1282" y="-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7A847CFC-816F-41D0-AAC0-9BF4FEBC753E}" type="datetimeFigureOut">
              <a:rPr lang="es-ES" smtClean="0"/>
              <a:pPr/>
              <a:t>01/07/2015</a:t>
            </a:fld>
            <a:endParaRPr lang="es-ES" dirty="0"/>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s-ES" dirty="0"/>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132FADFE-3B8F-471C-ABF0-DBC7717ECBBC}" type="slidenum">
              <a:rPr lang="es-ES" smtClean="0"/>
              <a:pPr/>
              <a:t>‹Nº›</a:t>
            </a:fld>
            <a:endParaRPr lang="es-ES" dirty="0"/>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A847CFC-816F-41D0-AAC0-9BF4FEBC753E}" type="datetimeFigureOut">
              <a:rPr lang="es-ES" smtClean="0"/>
              <a:pPr/>
              <a:t>01/07/2015</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7A847CFC-816F-41D0-AAC0-9BF4FEBC753E}" type="datetimeFigureOut">
              <a:rPr lang="es-ES" smtClean="0"/>
              <a:pPr/>
              <a:t>01/07/2015</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5" name="Date Placeholder 4"/>
          <p:cNvSpPr>
            <a:spLocks noGrp="1"/>
          </p:cNvSpPr>
          <p:nvPr>
            <p:ph type="dt" sz="half" idx="10"/>
          </p:nvPr>
        </p:nvSpPr>
        <p:spPr/>
        <p:txBody>
          <a:bodyPr/>
          <a:lstStyle/>
          <a:p>
            <a:fld id="{7A847CFC-816F-41D0-AAC0-9BF4FEBC753E}" type="datetimeFigureOut">
              <a:rPr lang="es-ES" smtClean="0"/>
              <a:pPr/>
              <a:t>01/07/2015</a:t>
            </a:fld>
            <a:endParaRPr lang="es-ES" dirty="0"/>
          </a:p>
        </p:txBody>
      </p:sp>
      <p:sp>
        <p:nvSpPr>
          <p:cNvPr id="6" name="Footer Placeholder 5"/>
          <p:cNvSpPr>
            <a:spLocks noGrp="1"/>
          </p:cNvSpPr>
          <p:nvPr>
            <p:ph type="ftr" sz="quarter" idx="11"/>
          </p:nvPr>
        </p:nvSpPr>
        <p:spPr/>
        <p:txBody>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pPr/>
              <a:t>‹Nº›</a:t>
            </a:fld>
            <a:endParaRPr lang="es-ES" dirty="0"/>
          </a:p>
        </p:txBody>
      </p:sp>
      <p:sp>
        <p:nvSpPr>
          <p:cNvPr id="9" name="Content Placeholder 8"/>
          <p:cNvSpPr>
            <a:spLocks noGrp="1"/>
          </p:cNvSpPr>
          <p:nvPr>
            <p:ph sz="quarter" idx="13"/>
          </p:nvPr>
        </p:nvSpPr>
        <p:spPr>
          <a:xfrm>
            <a:off x="1042416" y="2313432"/>
            <a:ext cx="3419856" cy="349300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7A847CFC-816F-41D0-AAC0-9BF4FEBC753E}" type="datetimeFigureOut">
              <a:rPr lang="es-ES" smtClean="0"/>
              <a:pPr/>
              <a:t>01/07/2015</a:t>
            </a:fld>
            <a:endParaRPr lang="es-ES" dirty="0"/>
          </a:p>
        </p:txBody>
      </p:sp>
      <p:sp>
        <p:nvSpPr>
          <p:cNvPr id="8" name="Footer Placeholder 7"/>
          <p:cNvSpPr>
            <a:spLocks noGrp="1"/>
          </p:cNvSpPr>
          <p:nvPr>
            <p:ph type="ftr" sz="quarter" idx="11"/>
          </p:nvPr>
        </p:nvSpPr>
        <p:spPr/>
        <p:txBody>
          <a:bodyPr/>
          <a:lstStyle/>
          <a:p>
            <a:endParaRPr lang="es-ES" dirty="0"/>
          </a:p>
        </p:txBody>
      </p:sp>
      <p:sp>
        <p:nvSpPr>
          <p:cNvPr id="9" name="Slide Number Placeholder 8"/>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7A847CFC-816F-41D0-AAC0-9BF4FEBC753E}" type="datetimeFigureOut">
              <a:rPr lang="es-ES" smtClean="0"/>
              <a:pPr/>
              <a:t>01/07/2015</a:t>
            </a:fld>
            <a:endParaRPr lang="es-ES" dirty="0"/>
          </a:p>
        </p:txBody>
      </p:sp>
      <p:sp>
        <p:nvSpPr>
          <p:cNvPr id="4" name="Footer Placeholder 3"/>
          <p:cNvSpPr>
            <a:spLocks noGrp="1"/>
          </p:cNvSpPr>
          <p:nvPr>
            <p:ph type="ftr" sz="quarter" idx="11"/>
          </p:nvPr>
        </p:nvSpPr>
        <p:spPr/>
        <p:txBody>
          <a:bodyPr/>
          <a:lstStyle/>
          <a:p>
            <a:endParaRPr lang="es-ES" dirty="0"/>
          </a:p>
        </p:txBody>
      </p:sp>
      <p:sp>
        <p:nvSpPr>
          <p:cNvPr id="5" name="Slide Number Placeholder 4"/>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847CFC-816F-41D0-AAC0-9BF4FEBC753E}" type="datetimeFigureOut">
              <a:rPr lang="es-ES" smtClean="0"/>
              <a:pPr/>
              <a:t>01/07/2015</a:t>
            </a:fld>
            <a:endParaRPr lang="es-ES" dirty="0"/>
          </a:p>
        </p:txBody>
      </p:sp>
      <p:sp>
        <p:nvSpPr>
          <p:cNvPr id="3" name="Footer Placeholder 2"/>
          <p:cNvSpPr>
            <a:spLocks noGrp="1"/>
          </p:cNvSpPr>
          <p:nvPr>
            <p:ph type="ftr" sz="quarter" idx="11"/>
          </p:nvPr>
        </p:nvSpPr>
        <p:spPr/>
        <p:txBody>
          <a:bodyPr/>
          <a:lstStyle/>
          <a:p>
            <a:endParaRPr lang="es-ES" dirty="0"/>
          </a:p>
        </p:txBody>
      </p:sp>
      <p:sp>
        <p:nvSpPr>
          <p:cNvPr id="4" name="Slide Number Placeholder 3"/>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fld id="{7A847CFC-816F-41D0-AAC0-9BF4FEBC753E}" type="datetimeFigureOut">
              <a:rPr lang="es-ES" smtClean="0"/>
              <a:pPr/>
              <a:t>01/07/2015</a:t>
            </a:fld>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pPr/>
              <a:t>‹Nº›</a:t>
            </a:fld>
            <a:endParaRPr lang="es-ES" dirty="0"/>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s-ES" dirty="0"/>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s-ES" smtClean="0"/>
              <a:t>Haga clic para modificar el estilo de título del patrón</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smtClean="0"/>
              <a:t>Haga clic en el icono para agregar una imagen</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7A847CFC-816F-41D0-AAC0-9BF4FEBC753E}" type="datetimeFigureOut">
              <a:rPr lang="es-ES" smtClean="0"/>
              <a:pPr/>
              <a:t>01/07/2015</a:t>
            </a:fld>
            <a:endParaRPr lang="es-ES" dirty="0"/>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s-ES" dirty="0"/>
          </a:p>
        </p:txBody>
      </p:sp>
      <p:sp>
        <p:nvSpPr>
          <p:cNvPr id="7" name="Slide Number Placeholder 6"/>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pPr/>
              <a:t>01/07/2015</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7A847CFC-816F-41D0-AAC0-9BF4FEBC753E}" type="datetimeFigureOut">
              <a:rPr lang="es-ES" smtClean="0"/>
              <a:pPr/>
              <a:t>01/07/2015</a:t>
            </a:fld>
            <a:endParaRPr lang="es-ES" dirty="0"/>
          </a:p>
        </p:txBody>
      </p:sp>
      <p:sp>
        <p:nvSpPr>
          <p:cNvPr id="5" name="Footer Placeholder 4"/>
          <p:cNvSpPr>
            <a:spLocks noGrp="1"/>
          </p:cNvSpPr>
          <p:nvPr>
            <p:ph type="ftr" sz="quarter" idx="11"/>
          </p:nvPr>
        </p:nvSpPr>
        <p:spPr/>
        <p:txBody>
          <a:bodyPr/>
          <a:lstStyle/>
          <a:p>
            <a:endParaRPr lang="es-ES" dirty="0"/>
          </a:p>
        </p:txBody>
      </p:sp>
      <p:sp>
        <p:nvSpPr>
          <p:cNvPr id="6" name="Slide Number Placeholder 5"/>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7A847CFC-816F-41D0-AAC0-9BF4FEBC753E}" type="datetimeFigureOut">
              <a:rPr lang="es-ES" smtClean="0"/>
              <a:pPr/>
              <a:t>01/07/2015</a:t>
            </a:fld>
            <a:endParaRPr lang="es-ES" dirty="0"/>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s-ES" dirty="0"/>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132FADFE-3B8F-471C-ABF0-DBC7717ECBBC}" type="slidenum">
              <a:rPr lang="es-ES" smtClean="0"/>
              <a:pPr/>
              <a:t>‹Nº›</a:t>
            </a:fld>
            <a:endParaRPr lang="es-E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es.wikipedia.org/wiki/Excreci%C3%B3n_vegetal" TargetMode="External"/><Relationship Id="rId2" Type="http://schemas.openxmlformats.org/officeDocument/2006/relationships/hyperlink" Target="http://elintercambiodegasesenlasplantas.blogspot.mx/2011/07/el-intercambio-de-gases-en-las-plantas.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5013176"/>
            <a:ext cx="4392488" cy="1629708"/>
          </a:xfrm>
        </p:spPr>
        <p:txBody>
          <a:bodyPr>
            <a:noAutofit/>
          </a:bodyPr>
          <a:lstStyle/>
          <a:p>
            <a:r>
              <a:rPr lang="es-MX" sz="2400" b="1" dirty="0" smtClean="0">
                <a:solidFill>
                  <a:schemeClr val="tx1"/>
                </a:solidFill>
              </a:rPr>
              <a:t>SABER DECLARATIVO. Identifica las características generales de las plantas terrestres.</a:t>
            </a:r>
            <a:endParaRPr lang="es-MX" sz="2400" b="1" dirty="0">
              <a:solidFill>
                <a:schemeClr val="tx1"/>
              </a:solidFill>
            </a:endParaRPr>
          </a:p>
        </p:txBody>
      </p:sp>
      <p:sp>
        <p:nvSpPr>
          <p:cNvPr id="3" name="2 Subtítulo"/>
          <p:cNvSpPr>
            <a:spLocks noGrp="1"/>
          </p:cNvSpPr>
          <p:nvPr>
            <p:ph type="subTitle" idx="1"/>
          </p:nvPr>
        </p:nvSpPr>
        <p:spPr>
          <a:xfrm>
            <a:off x="4499992" y="3356992"/>
            <a:ext cx="3923928" cy="1514400"/>
          </a:xfrm>
        </p:spPr>
        <p:txBody>
          <a:bodyPr>
            <a:normAutofit/>
          </a:bodyPr>
          <a:lstStyle/>
          <a:p>
            <a:r>
              <a:rPr lang="es-MX" dirty="0" smtClean="0"/>
              <a:t>Emanuel Ontiveros Medrano</a:t>
            </a:r>
          </a:p>
          <a:p>
            <a:r>
              <a:rPr lang="es-MX" dirty="0" smtClean="0"/>
              <a:t>Alejandro Cogco Jiménez </a:t>
            </a:r>
          </a:p>
          <a:p>
            <a:r>
              <a:rPr lang="es-MX" dirty="0" smtClean="0"/>
              <a:t>Carlos Francisco López Ramos</a:t>
            </a:r>
          </a:p>
          <a:p>
            <a:r>
              <a:rPr lang="es-MX" dirty="0" smtClean="0"/>
              <a:t>Jesús Armando Ortega Campos</a:t>
            </a:r>
            <a:endParaRPr lang="es-MX" dirty="0"/>
          </a:p>
        </p:txBody>
      </p:sp>
      <p:sp>
        <p:nvSpPr>
          <p:cNvPr id="4" name="1 Título"/>
          <p:cNvSpPr txBox="1">
            <a:spLocks/>
          </p:cNvSpPr>
          <p:nvPr/>
        </p:nvSpPr>
        <p:spPr>
          <a:xfrm>
            <a:off x="3995936" y="188640"/>
            <a:ext cx="4860032" cy="1470025"/>
          </a:xfrm>
          <a:prstGeom prst="rect">
            <a:avLst/>
          </a:prstGeom>
        </p:spPr>
        <p:txBody>
          <a:bodyPr vert="horz" lIns="91440" tIns="45720" rIns="91440" bIns="45720" rtlCol="0" anchor="b">
            <a:normAutofit fontScale="900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MX" sz="3600" b="1" i="0" u="none" strike="noStrike" kern="1200" cap="none" spc="0" normalizeH="0" baseline="0" noProof="0" dirty="0" smtClean="0">
                <a:ln>
                  <a:noFill/>
                </a:ln>
                <a:solidFill>
                  <a:schemeClr val="accent1"/>
                </a:solidFill>
                <a:effectLst/>
                <a:uLnTx/>
                <a:uFillTx/>
                <a:latin typeface="+mj-lt"/>
                <a:ea typeface="+mj-ea"/>
                <a:cs typeface="+mj-cs"/>
              </a:rPr>
              <a:t>Multiversidad Latinoamericana </a:t>
            </a:r>
            <a:br>
              <a:rPr kumimoji="0" lang="es-MX" sz="3600" b="1" i="0" u="none" strike="noStrike" kern="1200" cap="none" spc="0" normalizeH="0" baseline="0" noProof="0" dirty="0" smtClean="0">
                <a:ln>
                  <a:noFill/>
                </a:ln>
                <a:solidFill>
                  <a:schemeClr val="accent1"/>
                </a:solidFill>
                <a:effectLst/>
                <a:uLnTx/>
                <a:uFillTx/>
                <a:latin typeface="+mj-lt"/>
                <a:ea typeface="+mj-ea"/>
                <a:cs typeface="+mj-cs"/>
              </a:rPr>
            </a:br>
            <a:r>
              <a:rPr kumimoji="0" lang="es-MX" sz="3600" b="1" i="0" u="none" strike="noStrike" kern="1200" cap="none" spc="0" normalizeH="0" baseline="0" noProof="0" dirty="0" smtClean="0">
                <a:ln>
                  <a:noFill/>
                </a:ln>
                <a:solidFill>
                  <a:schemeClr val="accent1"/>
                </a:solidFill>
                <a:effectLst/>
                <a:uLnTx/>
                <a:uFillTx/>
                <a:latin typeface="+mj-lt"/>
                <a:ea typeface="+mj-ea"/>
                <a:cs typeface="+mj-cs"/>
              </a:rPr>
              <a:t>Campus Torreón</a:t>
            </a:r>
            <a:endParaRPr kumimoji="0" lang="es-MX" sz="3600" b="1" i="0" u="none" strike="noStrike" kern="1200" cap="none" spc="0" normalizeH="0" baseline="0" noProof="0" dirty="0">
              <a:ln>
                <a:noFill/>
              </a:ln>
              <a:solidFill>
                <a:schemeClr val="accent1"/>
              </a:solidFill>
              <a:effectLst/>
              <a:uLnTx/>
              <a:uFillTx/>
              <a:latin typeface="+mj-lt"/>
              <a:ea typeface="+mj-ea"/>
              <a:cs typeface="+mj-cs"/>
            </a:endParaRPr>
          </a:p>
        </p:txBody>
      </p:sp>
      <p:sp>
        <p:nvSpPr>
          <p:cNvPr id="5" name="4 CuadroTexto"/>
          <p:cNvSpPr txBox="1"/>
          <p:nvPr/>
        </p:nvSpPr>
        <p:spPr>
          <a:xfrm>
            <a:off x="611560" y="404664"/>
            <a:ext cx="3672408" cy="707886"/>
          </a:xfrm>
          <a:prstGeom prst="rect">
            <a:avLst/>
          </a:prstGeom>
          <a:noFill/>
        </p:spPr>
        <p:txBody>
          <a:bodyPr wrap="square" rtlCol="0">
            <a:spAutoFit/>
          </a:bodyPr>
          <a:lstStyle/>
          <a:p>
            <a:r>
              <a:rPr lang="es-ES" sz="4000" b="1" dirty="0" smtClean="0"/>
              <a:t>BIOLOGÍA  II</a:t>
            </a:r>
            <a:endParaRPr lang="es-ES" sz="4000" b="1" dirty="0"/>
          </a:p>
        </p:txBody>
      </p:sp>
      <p:sp>
        <p:nvSpPr>
          <p:cNvPr id="6" name="5 CuadroTexto"/>
          <p:cNvSpPr txBox="1"/>
          <p:nvPr/>
        </p:nvSpPr>
        <p:spPr>
          <a:xfrm>
            <a:off x="179512" y="1412776"/>
            <a:ext cx="4248472" cy="1569660"/>
          </a:xfrm>
          <a:prstGeom prst="rect">
            <a:avLst/>
          </a:prstGeom>
          <a:noFill/>
        </p:spPr>
        <p:txBody>
          <a:bodyPr wrap="square" rtlCol="0">
            <a:spAutoFit/>
          </a:bodyPr>
          <a:lstStyle/>
          <a:p>
            <a:r>
              <a:rPr lang="es-ES" sz="2400" b="1" dirty="0" smtClean="0"/>
              <a:t>BLOQUE VI. RECONOCE LA IMPORTANCIA DE LAS PLANTAS PARA TODOS LOS SERES VIVOS.</a:t>
            </a:r>
            <a:endParaRPr lang="es-ES" sz="2400" b="1" dirty="0"/>
          </a:p>
        </p:txBody>
      </p:sp>
      <p:pic>
        <p:nvPicPr>
          <p:cNvPr id="16386" name="Picture 2" descr="http://www.manosalatierrasas.com/images/plantas-barra.png"/>
          <p:cNvPicPr>
            <a:picLocks noChangeAspect="1" noChangeArrowheads="1"/>
          </p:cNvPicPr>
          <p:nvPr/>
        </p:nvPicPr>
        <p:blipFill>
          <a:blip r:embed="rId2" cstate="print"/>
          <a:srcRect/>
          <a:stretch>
            <a:fillRect/>
          </a:stretch>
        </p:blipFill>
        <p:spPr bwMode="auto">
          <a:xfrm>
            <a:off x="-1" y="2904826"/>
            <a:ext cx="4572001" cy="2036342"/>
          </a:xfrm>
          <a:prstGeom prst="rect">
            <a:avLst/>
          </a:prstGeom>
          <a:noFill/>
        </p:spPr>
      </p:pic>
    </p:spTree>
    <p:extLst>
      <p:ext uri="{BB962C8B-B14F-4D97-AF65-F5344CB8AC3E}">
        <p14:creationId xmlns:p14="http://schemas.microsoft.com/office/powerpoint/2010/main" xmlns="" val="3804836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835696" y="989856"/>
            <a:ext cx="5328710" cy="710952"/>
          </a:xfrm>
        </p:spPr>
        <p:txBody>
          <a:bodyPr/>
          <a:lstStyle/>
          <a:p>
            <a:r>
              <a:rPr lang="es-MX" b="1" dirty="0" smtClean="0"/>
              <a:t>NUTRICIÓN VEGETAL</a:t>
            </a:r>
            <a:endParaRPr lang="es-MX" b="1" dirty="0"/>
          </a:p>
        </p:txBody>
      </p:sp>
      <p:sp>
        <p:nvSpPr>
          <p:cNvPr id="3" name="2 Marcador de contenido"/>
          <p:cNvSpPr>
            <a:spLocks noGrp="1"/>
          </p:cNvSpPr>
          <p:nvPr>
            <p:ph idx="1"/>
          </p:nvPr>
        </p:nvSpPr>
        <p:spPr>
          <a:xfrm>
            <a:off x="755576" y="1916832"/>
            <a:ext cx="7704856" cy="3915797"/>
          </a:xfrm>
        </p:spPr>
        <p:txBody>
          <a:bodyPr>
            <a:normAutofit lnSpcReduction="10000"/>
          </a:bodyPr>
          <a:lstStyle/>
          <a:p>
            <a:pPr algn="just"/>
            <a:r>
              <a:rPr lang="es-MX" b="1" dirty="0"/>
              <a:t>La nutrición vegetal es el conjunto de procesos mediante los cuales los vegetales toman sustancias del exterior y las transforman en materia propia y energía. El principal elemento nutritivo que interviene en la nutrición vegetal es el carbono, extraído del gas carbónico del aire por las plantas autótrofas gracias al proceso de la fotosíntesis. Las plantas no clorofílicas, llamadas heterótrofas dependen de los organismos autótrofos para su nutrición carbonosa.</a:t>
            </a:r>
          </a:p>
        </p:txBody>
      </p:sp>
    </p:spTree>
    <p:extLst>
      <p:ext uri="{BB962C8B-B14F-4D97-AF65-F5344CB8AC3E}">
        <p14:creationId xmlns:p14="http://schemas.microsoft.com/office/powerpoint/2010/main" xmlns="" val="42832513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43608" y="692696"/>
            <a:ext cx="7024744" cy="757888"/>
          </a:xfrm>
        </p:spPr>
        <p:txBody>
          <a:bodyPr/>
          <a:lstStyle/>
          <a:p>
            <a:pPr algn="ctr"/>
            <a:r>
              <a:rPr lang="es-MX" b="1" dirty="0" smtClean="0"/>
              <a:t>PLANTAS AUTÓTROFAS</a:t>
            </a:r>
            <a:endParaRPr lang="es-MX" b="1" dirty="0"/>
          </a:p>
        </p:txBody>
      </p:sp>
      <p:pic>
        <p:nvPicPr>
          <p:cNvPr id="4" name="3 Marcador de contenido"/>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2411760" y="1628800"/>
            <a:ext cx="3888432" cy="4602751"/>
          </a:xfrm>
        </p:spPr>
      </p:pic>
    </p:spTree>
    <p:extLst>
      <p:ext uri="{BB962C8B-B14F-4D97-AF65-F5344CB8AC3E}">
        <p14:creationId xmlns:p14="http://schemas.microsoft.com/office/powerpoint/2010/main" xmlns="" val="9382478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99592" y="1360183"/>
            <a:ext cx="7560840" cy="4589097"/>
          </a:xfrm>
        </p:spPr>
        <p:txBody>
          <a:bodyPr>
            <a:normAutofit/>
          </a:bodyPr>
          <a:lstStyle/>
          <a:p>
            <a:pPr algn="just"/>
            <a:r>
              <a:rPr lang="es-MX" sz="2800" b="1" dirty="0"/>
              <a:t>La nutrición recurre a procesos de absorción de gas y de soluciones </a:t>
            </a:r>
            <a:r>
              <a:rPr lang="es-MX" sz="2800" b="1" dirty="0" smtClean="0"/>
              <a:t>minerales, directamente </a:t>
            </a:r>
            <a:r>
              <a:rPr lang="es-MX" sz="2800" b="1" dirty="0"/>
              <a:t>en el agua para los vegetales inferiores y las plantas acuáticas, </a:t>
            </a:r>
            <a:r>
              <a:rPr lang="es-MX" sz="2800" b="1" dirty="0" smtClean="0"/>
              <a:t> </a:t>
            </a:r>
            <a:r>
              <a:rPr lang="es-MX" sz="2800" b="1" dirty="0"/>
              <a:t>en el caso de los vegetales vasculares </a:t>
            </a:r>
            <a:r>
              <a:rPr lang="es-MX" sz="2800" b="1" dirty="0" smtClean="0"/>
              <a:t> </a:t>
            </a:r>
            <a:r>
              <a:rPr lang="es-MX" sz="2800" b="1" dirty="0"/>
              <a:t>la </a:t>
            </a:r>
            <a:r>
              <a:rPr lang="es-MX" sz="2800" b="1" dirty="0" smtClean="0"/>
              <a:t>absorción  </a:t>
            </a:r>
            <a:r>
              <a:rPr lang="es-MX" sz="2800" b="1" dirty="0"/>
              <a:t>nutritiva del suelo por las raíces o en el aire por las hojas.</a:t>
            </a:r>
          </a:p>
        </p:txBody>
      </p:sp>
    </p:spTree>
    <p:extLst>
      <p:ext uri="{BB962C8B-B14F-4D97-AF65-F5344CB8AC3E}">
        <p14:creationId xmlns:p14="http://schemas.microsoft.com/office/powerpoint/2010/main" xmlns="" val="14556135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764704"/>
            <a:ext cx="8352928" cy="5256584"/>
          </a:xfrm>
        </p:spPr>
        <p:txBody>
          <a:bodyPr>
            <a:noAutofit/>
          </a:bodyPr>
          <a:lstStyle/>
          <a:p>
            <a:pPr algn="just">
              <a:buNone/>
            </a:pPr>
            <a:r>
              <a:rPr lang="es-MX" sz="2800" b="1" dirty="0"/>
              <a:t>Los macro nutrientes se caracterizan por sus concentraciones superiores al 0.1% de la materia seca. Entre ellos se encuentran los principales elementos nutritivos necesarios para la nutrición de las plantas, que son el carbono, el hidrógeno, el oxígeno y el nitrógeno. Estos cuatro elementos que constituyen la materia orgánica representan más de un 90% por término medio de la materia seca del vegetal. Al cual se añaden los elementos utilizados como abono y enmiendas que son: el potasio, el calcio, el magnesio, el fósforo, así como el azufre.</a:t>
            </a:r>
          </a:p>
        </p:txBody>
      </p:sp>
    </p:spTree>
    <p:extLst>
      <p:ext uri="{BB962C8B-B14F-4D97-AF65-F5344CB8AC3E}">
        <p14:creationId xmlns:p14="http://schemas.microsoft.com/office/powerpoint/2010/main" xmlns="" val="4215059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980728"/>
            <a:ext cx="8136904" cy="3312368"/>
          </a:xfrm>
        </p:spPr>
        <p:txBody>
          <a:bodyPr>
            <a:normAutofit/>
          </a:bodyPr>
          <a:lstStyle/>
          <a:p>
            <a:pPr algn="just">
              <a:buNone/>
            </a:pPr>
            <a:r>
              <a:rPr lang="es-MX" sz="2800" b="1" dirty="0"/>
              <a:t>Los micronutrientes llamados también oligoelementos no sobrepasan el 0.01% de la materia seca. Son el cloro, el hierro, el boro, el manganeso, el zinc, el cobre, el níquel, </a:t>
            </a:r>
            <a:r>
              <a:rPr lang="es-MX" sz="2800" b="1" dirty="0" smtClean="0"/>
              <a:t>el molibdeno</a:t>
            </a:r>
            <a:r>
              <a:rPr lang="es-MX" sz="2800" b="1" dirty="0"/>
              <a:t>, etc. El déficit de alguno de estos elementos puede determinar enfermedades de carencia.</a:t>
            </a:r>
          </a:p>
        </p:txBody>
      </p:sp>
      <p:pic>
        <p:nvPicPr>
          <p:cNvPr id="11266" name="Picture 2" descr="http://www.saludarnos.com/wp-content/uploads/2014/12/oligoelementosP2.jpg"/>
          <p:cNvPicPr>
            <a:picLocks noChangeAspect="1" noChangeArrowheads="1"/>
          </p:cNvPicPr>
          <p:nvPr/>
        </p:nvPicPr>
        <p:blipFill>
          <a:blip r:embed="rId2" cstate="print"/>
          <a:srcRect/>
          <a:stretch>
            <a:fillRect/>
          </a:stretch>
        </p:blipFill>
        <p:spPr bwMode="auto">
          <a:xfrm>
            <a:off x="1619672" y="4005065"/>
            <a:ext cx="6264696" cy="2520280"/>
          </a:xfrm>
          <a:prstGeom prst="rect">
            <a:avLst/>
          </a:prstGeom>
          <a:noFill/>
        </p:spPr>
      </p:pic>
    </p:spTree>
    <p:extLst>
      <p:ext uri="{BB962C8B-B14F-4D97-AF65-F5344CB8AC3E}">
        <p14:creationId xmlns:p14="http://schemas.microsoft.com/office/powerpoint/2010/main" xmlns="" val="18958377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147656" y="404664"/>
            <a:ext cx="7024744" cy="1143000"/>
          </a:xfrm>
        </p:spPr>
        <p:txBody>
          <a:bodyPr/>
          <a:lstStyle/>
          <a:p>
            <a:r>
              <a:rPr lang="es-MX" b="1" dirty="0" smtClean="0"/>
              <a:t>ORGANIZACIÓN VEGETAL</a:t>
            </a:r>
            <a:endParaRPr lang="es-MX" b="1" dirty="0"/>
          </a:p>
        </p:txBody>
      </p:sp>
      <p:sp>
        <p:nvSpPr>
          <p:cNvPr id="3" name="2 Marcador de contenido"/>
          <p:cNvSpPr>
            <a:spLocks noGrp="1"/>
          </p:cNvSpPr>
          <p:nvPr>
            <p:ph idx="1"/>
          </p:nvPr>
        </p:nvSpPr>
        <p:spPr>
          <a:xfrm>
            <a:off x="467544" y="1844824"/>
            <a:ext cx="8136904" cy="4680520"/>
          </a:xfrm>
        </p:spPr>
        <p:txBody>
          <a:bodyPr>
            <a:normAutofit lnSpcReduction="10000"/>
          </a:bodyPr>
          <a:lstStyle/>
          <a:p>
            <a:pPr marL="525780" indent="-457200" algn="just">
              <a:buFont typeface="+mj-lt"/>
              <a:buAutoNum type="arabicPeriod"/>
            </a:pPr>
            <a:r>
              <a:rPr lang="es-MX" b="1" dirty="0"/>
              <a:t>Son </a:t>
            </a:r>
            <a:r>
              <a:rPr lang="es-MX" b="1" dirty="0" smtClean="0"/>
              <a:t>pluricelulares ya </a:t>
            </a:r>
            <a:r>
              <a:rPr lang="es-MX" b="1" dirty="0"/>
              <a:t>que poseen un elevado número de células (eucariotas)diferentes que se agrupan formando tejidos y órganos</a:t>
            </a:r>
            <a:r>
              <a:rPr lang="es-MX" b="1" dirty="0" smtClean="0"/>
              <a:t>.</a:t>
            </a:r>
            <a:endParaRPr lang="es-MX" b="1" dirty="0"/>
          </a:p>
          <a:p>
            <a:pPr marL="525780" indent="-457200" algn="just">
              <a:buFont typeface="+mj-lt"/>
              <a:buAutoNum type="arabicPeriod"/>
            </a:pPr>
            <a:r>
              <a:rPr lang="es-MX" b="1" dirty="0"/>
              <a:t>Presentan todas las células recubiertas por </a:t>
            </a:r>
            <a:r>
              <a:rPr lang="es-MX" b="1" dirty="0" smtClean="0"/>
              <a:t>una pared </a:t>
            </a:r>
            <a:r>
              <a:rPr lang="es-MX" b="1" dirty="0"/>
              <a:t>celular de celulosa</a:t>
            </a:r>
            <a:r>
              <a:rPr lang="es-MX" b="1" dirty="0" smtClean="0"/>
              <a:t>.</a:t>
            </a:r>
          </a:p>
          <a:p>
            <a:pPr marL="525780" indent="-457200" algn="just">
              <a:buFont typeface="+mj-lt"/>
              <a:buAutoNum type="arabicPeriod"/>
            </a:pPr>
            <a:r>
              <a:rPr lang="es-MX" b="1" dirty="0" smtClean="0"/>
              <a:t>Toman </a:t>
            </a:r>
            <a:r>
              <a:rPr lang="es-MX" b="1" dirty="0"/>
              <a:t>del medio sales minerales y agua, que con la luz solar mediante </a:t>
            </a:r>
            <a:r>
              <a:rPr lang="es-MX" b="1" dirty="0" smtClean="0"/>
              <a:t>el proceso </a:t>
            </a:r>
            <a:r>
              <a:rPr lang="es-MX" b="1" dirty="0"/>
              <a:t>de la fotosíntesis (realizado en los cloroplastos) obtienen </a:t>
            </a:r>
            <a:r>
              <a:rPr lang="es-MX" b="1" dirty="0" smtClean="0"/>
              <a:t>materia orgánica </a:t>
            </a:r>
            <a:r>
              <a:rPr lang="es-MX" b="1" dirty="0"/>
              <a:t>necesaria para </a:t>
            </a:r>
            <a:r>
              <a:rPr lang="es-MX" b="1" dirty="0" smtClean="0"/>
              <a:t>realizar </a:t>
            </a:r>
            <a:r>
              <a:rPr lang="es-MX" b="1" dirty="0"/>
              <a:t>sus funciones vitales y formar estructuras. </a:t>
            </a:r>
            <a:r>
              <a:rPr lang="es-MX" b="1" dirty="0" smtClean="0"/>
              <a:t>Son por </a:t>
            </a:r>
            <a:r>
              <a:rPr lang="es-MX" b="1" dirty="0"/>
              <a:t>lo tanto autótrofos </a:t>
            </a:r>
            <a:r>
              <a:rPr lang="es-MX" b="1" dirty="0" smtClean="0"/>
              <a:t>fotosintéticos.</a:t>
            </a:r>
          </a:p>
          <a:p>
            <a:pPr marL="525780" indent="-457200" algn="just">
              <a:buFont typeface="+mj-lt"/>
              <a:buAutoNum type="arabicPeriod"/>
            </a:pPr>
            <a:r>
              <a:rPr lang="es-MX" b="1" dirty="0" smtClean="0"/>
              <a:t>Carecen  de  movimiento  y  por  ello  viven   fijas  al  sustrato.</a:t>
            </a:r>
          </a:p>
        </p:txBody>
      </p:sp>
    </p:spTree>
    <p:extLst>
      <p:ext uri="{BB962C8B-B14F-4D97-AF65-F5344CB8AC3E}">
        <p14:creationId xmlns:p14="http://schemas.microsoft.com/office/powerpoint/2010/main" xmlns="" val="39864013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755576" y="260648"/>
            <a:ext cx="3672526" cy="757888"/>
          </a:xfrm>
        </p:spPr>
        <p:txBody>
          <a:bodyPr/>
          <a:lstStyle/>
          <a:p>
            <a:r>
              <a:rPr lang="es-MX" b="1" dirty="0" smtClean="0"/>
              <a:t>LAS BRIOFITAS </a:t>
            </a:r>
            <a:endParaRPr lang="es-MX" b="1" dirty="0"/>
          </a:p>
        </p:txBody>
      </p:sp>
      <p:sp>
        <p:nvSpPr>
          <p:cNvPr id="3" name="2 Marcador de contenido"/>
          <p:cNvSpPr>
            <a:spLocks noGrp="1"/>
          </p:cNvSpPr>
          <p:nvPr>
            <p:ph idx="1"/>
          </p:nvPr>
        </p:nvSpPr>
        <p:spPr>
          <a:xfrm>
            <a:off x="467544" y="980728"/>
            <a:ext cx="8208912" cy="2016224"/>
          </a:xfrm>
        </p:spPr>
        <p:txBody>
          <a:bodyPr/>
          <a:lstStyle/>
          <a:p>
            <a:pPr algn="just"/>
            <a:r>
              <a:rPr lang="es-MX" b="1" dirty="0" smtClean="0"/>
              <a:t>Las </a:t>
            </a:r>
            <a:r>
              <a:rPr lang="es-MX" b="1" dirty="0"/>
              <a:t>briofitas (musgos y hepáticas) son los vegetales que primero conquistaron </a:t>
            </a:r>
            <a:r>
              <a:rPr lang="es-MX" b="1" dirty="0" smtClean="0"/>
              <a:t>el medio </a:t>
            </a:r>
            <a:r>
              <a:rPr lang="es-MX" b="1" dirty="0"/>
              <a:t>terrestre y que al carecer de vasos conductores y estructura </a:t>
            </a:r>
            <a:r>
              <a:rPr lang="es-MX" b="1" dirty="0" smtClean="0"/>
              <a:t>típica como (raíz, tallo </a:t>
            </a:r>
            <a:r>
              <a:rPr lang="es-MX" b="1" dirty="0"/>
              <a:t>y hojas) viven en ambientes húmedos y sombríos.</a:t>
            </a:r>
          </a:p>
          <a:p>
            <a:endParaRPr lang="es-MX" dirty="0"/>
          </a:p>
        </p:txBody>
      </p:sp>
      <p:pic>
        <p:nvPicPr>
          <p:cNvPr id="8194" name="Picture 2" descr="http://www.anamar1031fm.net.ve/foto_musgo_011209.jpg"/>
          <p:cNvPicPr>
            <a:picLocks noChangeAspect="1" noChangeArrowheads="1"/>
          </p:cNvPicPr>
          <p:nvPr/>
        </p:nvPicPr>
        <p:blipFill>
          <a:blip r:embed="rId2" cstate="print"/>
          <a:srcRect/>
          <a:stretch>
            <a:fillRect/>
          </a:stretch>
        </p:blipFill>
        <p:spPr bwMode="auto">
          <a:xfrm>
            <a:off x="1619672" y="2996952"/>
            <a:ext cx="5760640" cy="3401786"/>
          </a:xfrm>
          <a:prstGeom prst="rect">
            <a:avLst/>
          </a:prstGeom>
          <a:noFill/>
        </p:spPr>
      </p:pic>
    </p:spTree>
    <p:extLst>
      <p:ext uri="{BB962C8B-B14F-4D97-AF65-F5344CB8AC3E}">
        <p14:creationId xmlns:p14="http://schemas.microsoft.com/office/powerpoint/2010/main" xmlns="" val="8485091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971600" y="260648"/>
            <a:ext cx="3384494" cy="901904"/>
          </a:xfrm>
        </p:spPr>
        <p:txBody>
          <a:bodyPr>
            <a:normAutofit/>
          </a:bodyPr>
          <a:lstStyle/>
          <a:p>
            <a:r>
              <a:rPr lang="es-MX" b="1" dirty="0" smtClean="0"/>
              <a:t>TRANSPORTE</a:t>
            </a:r>
            <a:endParaRPr lang="es-MX" b="1" dirty="0"/>
          </a:p>
        </p:txBody>
      </p:sp>
      <p:pic>
        <p:nvPicPr>
          <p:cNvPr id="7170" name="Picture 2" descr="http://pixabay.com/static/uploads/photo/2012/04/26/19/52/plants-42959_640.png"/>
          <p:cNvPicPr>
            <a:picLocks noChangeAspect="1" noChangeArrowheads="1"/>
          </p:cNvPicPr>
          <p:nvPr/>
        </p:nvPicPr>
        <p:blipFill>
          <a:blip r:embed="rId2" cstate="print">
            <a:lum bright="20000" contrast="-10000"/>
          </a:blip>
          <a:srcRect/>
          <a:stretch>
            <a:fillRect/>
          </a:stretch>
        </p:blipFill>
        <p:spPr bwMode="auto">
          <a:xfrm>
            <a:off x="1403648" y="2492896"/>
            <a:ext cx="6096000" cy="4038601"/>
          </a:xfrm>
          <a:prstGeom prst="rect">
            <a:avLst/>
          </a:prstGeom>
          <a:noFill/>
        </p:spPr>
      </p:pic>
      <p:sp>
        <p:nvSpPr>
          <p:cNvPr id="3" name="2 Marcador de contenido"/>
          <p:cNvSpPr>
            <a:spLocks noGrp="1"/>
          </p:cNvSpPr>
          <p:nvPr>
            <p:ph idx="1"/>
          </p:nvPr>
        </p:nvSpPr>
        <p:spPr>
          <a:xfrm>
            <a:off x="467544" y="1124744"/>
            <a:ext cx="8208912" cy="3508977"/>
          </a:xfrm>
        </p:spPr>
        <p:txBody>
          <a:bodyPr>
            <a:normAutofit lnSpcReduction="10000"/>
          </a:bodyPr>
          <a:lstStyle/>
          <a:p>
            <a:pPr algn="just">
              <a:buNone/>
            </a:pPr>
            <a:r>
              <a:rPr lang="es-MX" b="1" dirty="0"/>
              <a:t>En el tallo de las plantas vasculares se encuentran los tejidos de conducción que son el xilema y floema. El xilema está formado por traqueidas y vasos; </a:t>
            </a:r>
            <a:r>
              <a:rPr lang="es-MX" b="1" dirty="0" smtClean="0"/>
              <a:t>estos </a:t>
            </a:r>
            <a:r>
              <a:rPr lang="es-MX" b="1" dirty="0"/>
              <a:t>conducen hasta </a:t>
            </a:r>
            <a:r>
              <a:rPr lang="es-MX" b="1" dirty="0" smtClean="0"/>
              <a:t>las </a:t>
            </a:r>
            <a:r>
              <a:rPr lang="es-MX" b="1" dirty="0"/>
              <a:t>hojas el agua y las sales en solución que la raíz absorbe. En las hojas se realiza la fotosíntesis con la participación de bióxido de carbono y energía luminosa, además se producen los compuestos orgánicos, en especial carbohidratos, que la planta emplea para nutrirse y desarrollarse.</a:t>
            </a:r>
          </a:p>
        </p:txBody>
      </p:sp>
    </p:spTree>
    <p:extLst>
      <p:ext uri="{BB962C8B-B14F-4D97-AF65-F5344CB8AC3E}">
        <p14:creationId xmlns:p14="http://schemas.microsoft.com/office/powerpoint/2010/main" xmlns="" val="33641597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332656"/>
            <a:ext cx="4248590" cy="901904"/>
          </a:xfrm>
        </p:spPr>
        <p:txBody>
          <a:bodyPr/>
          <a:lstStyle/>
          <a:p>
            <a:r>
              <a:rPr lang="es-MX" b="1" dirty="0" smtClean="0"/>
              <a:t>REPRODUCCIÓN</a:t>
            </a:r>
            <a:endParaRPr lang="es-MX" b="1" dirty="0"/>
          </a:p>
        </p:txBody>
      </p:sp>
      <p:sp>
        <p:nvSpPr>
          <p:cNvPr id="3" name="2 Marcador de contenido"/>
          <p:cNvSpPr>
            <a:spLocks noGrp="1"/>
          </p:cNvSpPr>
          <p:nvPr>
            <p:ph idx="1"/>
          </p:nvPr>
        </p:nvSpPr>
        <p:spPr>
          <a:xfrm>
            <a:off x="611560" y="1412776"/>
            <a:ext cx="7848988" cy="4491861"/>
          </a:xfrm>
        </p:spPr>
        <p:txBody>
          <a:bodyPr>
            <a:normAutofit/>
          </a:bodyPr>
          <a:lstStyle/>
          <a:p>
            <a:pPr algn="just">
              <a:buNone/>
            </a:pPr>
            <a:r>
              <a:rPr lang="es-MX" b="1" dirty="0" smtClean="0"/>
              <a:t>Las </a:t>
            </a:r>
            <a:r>
              <a:rPr lang="es-MX" b="1" dirty="0"/>
              <a:t>plantas con semillas  o espermafitas se dividen en gimnospermas y angiospermas, dependiendo de </a:t>
            </a:r>
            <a:r>
              <a:rPr lang="es-MX" b="1" dirty="0" smtClean="0"/>
              <a:t>si </a:t>
            </a:r>
            <a:r>
              <a:rPr lang="es-MX" b="1" dirty="0"/>
              <a:t>cuentan con semillas desnudas o recubiertas dentro de un fruto. Estas plantas se reproducen sexualmente de la siguiente manera: el gametofito femenino produce </a:t>
            </a:r>
            <a:r>
              <a:rPr lang="es-MX" b="1" dirty="0" smtClean="0"/>
              <a:t>mega espora </a:t>
            </a:r>
            <a:r>
              <a:rPr lang="es-MX" b="1" dirty="0"/>
              <a:t>y el masculino </a:t>
            </a:r>
            <a:r>
              <a:rPr lang="es-MX" b="1" dirty="0" smtClean="0"/>
              <a:t>micro esporas. </a:t>
            </a:r>
            <a:r>
              <a:rPr lang="es-MX" b="1" dirty="0"/>
              <a:t>La polinización ocurre cuando el polen llega hasta el gametofito femenino y la fecunda dando origen al cigoto, con el cual inicia la fase esporofita.</a:t>
            </a:r>
          </a:p>
        </p:txBody>
      </p:sp>
    </p:spTree>
    <p:extLst>
      <p:ext uri="{BB962C8B-B14F-4D97-AF65-F5344CB8AC3E}">
        <p14:creationId xmlns:p14="http://schemas.microsoft.com/office/powerpoint/2010/main" xmlns="" val="7524829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115616" y="404664"/>
            <a:ext cx="7024744" cy="757888"/>
          </a:xfrm>
        </p:spPr>
        <p:txBody>
          <a:bodyPr>
            <a:normAutofit/>
          </a:bodyPr>
          <a:lstStyle/>
          <a:p>
            <a:pPr algn="ctr"/>
            <a:r>
              <a:rPr lang="es-MX" sz="3200" b="1" dirty="0" smtClean="0"/>
              <a:t>Intercambio de gases en plantas</a:t>
            </a:r>
            <a:endParaRPr lang="es-MX" sz="3200" dirty="0"/>
          </a:p>
        </p:txBody>
      </p:sp>
      <p:sp>
        <p:nvSpPr>
          <p:cNvPr id="3" name="2 Marcador de contenido"/>
          <p:cNvSpPr>
            <a:spLocks noGrp="1"/>
          </p:cNvSpPr>
          <p:nvPr>
            <p:ph idx="1"/>
          </p:nvPr>
        </p:nvSpPr>
        <p:spPr>
          <a:xfrm>
            <a:off x="467544" y="4267868"/>
            <a:ext cx="8208912" cy="2185468"/>
          </a:xfrm>
        </p:spPr>
        <p:txBody>
          <a:bodyPr/>
          <a:lstStyle/>
          <a:p>
            <a:pPr algn="just"/>
            <a:r>
              <a:rPr lang="es-MX" b="1" dirty="0" smtClean="0"/>
              <a:t>El intercambio de gases (oxígeno y dióxido de carbono) se efectúa por difusión. </a:t>
            </a:r>
          </a:p>
          <a:p>
            <a:pPr algn="just"/>
            <a:endParaRPr lang="es-MX" sz="800" b="1" dirty="0" smtClean="0"/>
          </a:p>
          <a:p>
            <a:pPr algn="just"/>
            <a:r>
              <a:rPr lang="es-MX" b="1" dirty="0" smtClean="0"/>
              <a:t>Tanto en la fotosíntesis como en la respiración celular, las plantas intercambian gases con la atmósfera.</a:t>
            </a:r>
            <a:endParaRPr lang="es-MX" b="1" dirty="0"/>
          </a:p>
        </p:txBody>
      </p:sp>
      <p:pic>
        <p:nvPicPr>
          <p:cNvPr id="5122" name="Picture 2" descr="http://www.librosvivos.net/smtc/img/1186_dia_noche.jpg"/>
          <p:cNvPicPr>
            <a:picLocks noChangeAspect="1" noChangeArrowheads="1"/>
          </p:cNvPicPr>
          <p:nvPr/>
        </p:nvPicPr>
        <p:blipFill>
          <a:blip r:embed="rId2" cstate="print"/>
          <a:srcRect/>
          <a:stretch>
            <a:fillRect/>
          </a:stretch>
        </p:blipFill>
        <p:spPr bwMode="auto">
          <a:xfrm>
            <a:off x="755576" y="1196752"/>
            <a:ext cx="7707598" cy="2952328"/>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620688"/>
            <a:ext cx="8280920" cy="1872208"/>
          </a:xfrm>
        </p:spPr>
        <p:txBody>
          <a:bodyPr/>
          <a:lstStyle/>
          <a:p>
            <a:pPr algn="just">
              <a:buNone/>
            </a:pPr>
            <a:r>
              <a:rPr lang="es-MX" b="1" dirty="0" smtClean="0"/>
              <a:t>Durante la fotosíntesis, la planta toma dióxido de carbono y desprende oxígeno.</a:t>
            </a:r>
          </a:p>
          <a:p>
            <a:pPr algn="just">
              <a:buNone/>
            </a:pPr>
            <a:r>
              <a:rPr lang="es-MX" b="1" dirty="0" smtClean="0"/>
              <a:t>Durante la respiración celular, toma oxígeno y desprende dióxido de carbono.</a:t>
            </a:r>
          </a:p>
          <a:p>
            <a:endParaRPr lang="es-MX" dirty="0"/>
          </a:p>
        </p:txBody>
      </p:sp>
      <p:pic>
        <p:nvPicPr>
          <p:cNvPr id="4" name="3 Imagen" descr="fotosintesis.png"/>
          <p:cNvPicPr>
            <a:picLocks noChangeAspect="1"/>
          </p:cNvPicPr>
          <p:nvPr/>
        </p:nvPicPr>
        <p:blipFill>
          <a:blip r:embed="rId2" cstate="print"/>
          <a:stretch>
            <a:fillRect/>
          </a:stretch>
        </p:blipFill>
        <p:spPr>
          <a:xfrm>
            <a:off x="1161921" y="2420888"/>
            <a:ext cx="6866463" cy="4079946"/>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03648" y="438864"/>
            <a:ext cx="6264814" cy="829896"/>
          </a:xfrm>
        </p:spPr>
        <p:txBody>
          <a:bodyPr/>
          <a:lstStyle/>
          <a:p>
            <a:pPr algn="ctr"/>
            <a:r>
              <a:rPr lang="es-MX" b="1" dirty="0" smtClean="0"/>
              <a:t>Excreción en vegetales</a:t>
            </a:r>
            <a:endParaRPr lang="es-MX" b="1" dirty="0"/>
          </a:p>
        </p:txBody>
      </p:sp>
      <p:sp>
        <p:nvSpPr>
          <p:cNvPr id="3" name="2 Marcador de contenido"/>
          <p:cNvSpPr>
            <a:spLocks noGrp="1"/>
          </p:cNvSpPr>
          <p:nvPr>
            <p:ph idx="1"/>
          </p:nvPr>
        </p:nvSpPr>
        <p:spPr>
          <a:xfrm>
            <a:off x="323528" y="1412776"/>
            <a:ext cx="8280920" cy="3508977"/>
          </a:xfrm>
        </p:spPr>
        <p:txBody>
          <a:bodyPr/>
          <a:lstStyle/>
          <a:p>
            <a:pPr algn="just">
              <a:buNone/>
            </a:pPr>
            <a:r>
              <a:rPr lang="es-MX" dirty="0" smtClean="0"/>
              <a:t>La </a:t>
            </a:r>
            <a:r>
              <a:rPr lang="es-MX" b="1" dirty="0" smtClean="0"/>
              <a:t>excreción en plantas</a:t>
            </a:r>
            <a:r>
              <a:rPr lang="es-MX" dirty="0" smtClean="0"/>
              <a:t> es una función que realizan para sacar sustancias que luego pueden ser utilizadas por ellas mismas para realizar sus funciones de fotosíntesis y de respiración celular, o bien, acumularla en sus vacuolas para sustancia de reserva.</a:t>
            </a:r>
          </a:p>
          <a:p>
            <a:endParaRPr lang="es-MX" dirty="0"/>
          </a:p>
        </p:txBody>
      </p:sp>
      <p:pic>
        <p:nvPicPr>
          <p:cNvPr id="3076" name="Picture 4" descr="http://upload.wikimedia.org/wikipedia/commons/thumb/3/3d/Guttation_ne.jpg/250px-Guttation_ne.jpg"/>
          <p:cNvPicPr>
            <a:picLocks noChangeAspect="1" noChangeArrowheads="1"/>
          </p:cNvPicPr>
          <p:nvPr/>
        </p:nvPicPr>
        <p:blipFill>
          <a:blip r:embed="rId2" cstate="print"/>
          <a:srcRect/>
          <a:stretch>
            <a:fillRect/>
          </a:stretch>
        </p:blipFill>
        <p:spPr bwMode="auto">
          <a:xfrm>
            <a:off x="2555776" y="3501008"/>
            <a:ext cx="4320480" cy="2782391"/>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548681"/>
            <a:ext cx="8280920" cy="2736304"/>
          </a:xfrm>
        </p:spPr>
        <p:txBody>
          <a:bodyPr/>
          <a:lstStyle/>
          <a:p>
            <a:pPr algn="just"/>
            <a:r>
              <a:rPr lang="es-MX" b="1" dirty="0" smtClean="0"/>
              <a:t>En los vegetales no existe una excreción propiamente dicha ya que no tienen estructuras especializadas para realizar esta función. La cantidad de sustancias de desecho es muy baja. Algunas de estas sustancias son reutilizadas en procesos anabólicos: el H</a:t>
            </a:r>
            <a:r>
              <a:rPr lang="es-MX" b="1" baseline="-25000" dirty="0" smtClean="0"/>
              <a:t>2</a:t>
            </a:r>
            <a:r>
              <a:rPr lang="es-MX" b="1" dirty="0" smtClean="0"/>
              <a:t>O y el CO</a:t>
            </a:r>
            <a:r>
              <a:rPr lang="es-MX" b="1" baseline="-25000" dirty="0" smtClean="0"/>
              <a:t>2</a:t>
            </a:r>
            <a:r>
              <a:rPr lang="es-MX" b="1" dirty="0" smtClean="0"/>
              <a:t> se pueden emplear para realizar la fotosíntesis.</a:t>
            </a:r>
          </a:p>
          <a:p>
            <a:pPr algn="just"/>
            <a:endParaRPr lang="es-MX" dirty="0"/>
          </a:p>
        </p:txBody>
      </p:sp>
      <p:pic>
        <p:nvPicPr>
          <p:cNvPr id="4" name="3 Imagen" descr="excrecion.png"/>
          <p:cNvPicPr>
            <a:picLocks noChangeAspect="1"/>
          </p:cNvPicPr>
          <p:nvPr/>
        </p:nvPicPr>
        <p:blipFill>
          <a:blip r:embed="rId2" cstate="print"/>
          <a:stretch>
            <a:fillRect/>
          </a:stretch>
        </p:blipFill>
        <p:spPr>
          <a:xfrm>
            <a:off x="2339752" y="3168352"/>
            <a:ext cx="5279466" cy="378904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052736"/>
            <a:ext cx="8208912" cy="3508977"/>
          </a:xfrm>
        </p:spPr>
        <p:txBody>
          <a:bodyPr/>
          <a:lstStyle/>
          <a:p>
            <a:pPr>
              <a:buNone/>
            </a:pPr>
            <a:r>
              <a:rPr lang="es-MX" b="1" dirty="0" smtClean="0"/>
              <a:t>Bibliografía</a:t>
            </a:r>
          </a:p>
          <a:p>
            <a:pPr>
              <a:buNone/>
            </a:pPr>
            <a:endParaRPr lang="es-MX" b="1" dirty="0" smtClean="0"/>
          </a:p>
          <a:p>
            <a:r>
              <a:rPr lang="es-MX" sz="2000" dirty="0" smtClean="0">
                <a:hlinkClick r:id="rId2"/>
              </a:rPr>
              <a:t>http://elintercambiodegasesenlasplantas.blogspot.mx/2011/07/el-intercambio-de-gases-en-las-plantas.html</a:t>
            </a:r>
            <a:endParaRPr lang="es-MX" sz="2000" dirty="0" smtClean="0"/>
          </a:p>
          <a:p>
            <a:endParaRPr lang="es-MX" sz="2000" dirty="0" smtClean="0"/>
          </a:p>
          <a:p>
            <a:r>
              <a:rPr lang="es-MX" sz="2000" dirty="0" smtClean="0">
                <a:hlinkClick r:id="rId3"/>
              </a:rPr>
              <a:t>http://es.wikipedia.org/wiki/Excreci%C3%B3n_vegetal</a:t>
            </a:r>
            <a:endParaRPr lang="es-MX" sz="2000" dirty="0" smtClean="0"/>
          </a:p>
          <a:p>
            <a:pPr>
              <a:buNone/>
            </a:pPr>
            <a:endParaRPr lang="es-MX" sz="2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75</TotalTime>
  <Words>704</Words>
  <Application>Microsoft Office PowerPoint</Application>
  <PresentationFormat>Presentación en pantalla (4:3)</PresentationFormat>
  <Paragraphs>39</Paragraphs>
  <Slides>15</Slides>
  <Notes>0</Notes>
  <HiddenSlides>0</HiddenSlides>
  <MMClips>0</MMClips>
  <ScaleCrop>false</ScaleCrop>
  <HeadingPairs>
    <vt:vector size="4" baseType="variant">
      <vt:variant>
        <vt:lpstr>Tema</vt:lpstr>
      </vt:variant>
      <vt:variant>
        <vt:i4>1</vt:i4>
      </vt:variant>
      <vt:variant>
        <vt:lpstr>Títulos de diapositiva</vt:lpstr>
      </vt:variant>
      <vt:variant>
        <vt:i4>15</vt:i4>
      </vt:variant>
    </vt:vector>
  </HeadingPairs>
  <TitlesOfParts>
    <vt:vector size="16" baseType="lpstr">
      <vt:lpstr>Austin</vt:lpstr>
      <vt:lpstr>SABER DECLARATIVO. Identifica las características generales de las plantas terrestres.</vt:lpstr>
      <vt:lpstr>NUTRICIÓN VEGETAL</vt:lpstr>
      <vt:lpstr>PLANTAS AUTÓTROFAS</vt:lpstr>
      <vt:lpstr>Diapositiva 4</vt:lpstr>
      <vt:lpstr>Diapositiva 5</vt:lpstr>
      <vt:lpstr>Diapositiva 6</vt:lpstr>
      <vt:lpstr>ORGANIZACIÓN VEGETAL</vt:lpstr>
      <vt:lpstr>LAS BRIOFITAS </vt:lpstr>
      <vt:lpstr>TRANSPORTE</vt:lpstr>
      <vt:lpstr>REPRODUCCIÓN</vt:lpstr>
      <vt:lpstr>Intercambio de gases en plantas</vt:lpstr>
      <vt:lpstr>Diapositiva 12</vt:lpstr>
      <vt:lpstr>Excreción en vegetales</vt:lpstr>
      <vt:lpstr>Diapositiva 14</vt:lpstr>
      <vt:lpstr>Diapositiva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CARACTERISTICAS GENERALES DE LAS PLANTAS TERRESTRES</dc:title>
  <dc:creator>MAYRA LIZETH DE LEON SALAS</dc:creator>
  <cp:lastModifiedBy>PC</cp:lastModifiedBy>
  <cp:revision>20</cp:revision>
  <dcterms:modified xsi:type="dcterms:W3CDTF">2015-07-01T20:38:58Z</dcterms:modified>
</cp:coreProperties>
</file>