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11" r:id="rId1"/>
  </p:sldMasterIdLst>
  <p:sldIdLst>
    <p:sldId id="256" r:id="rId2"/>
    <p:sldId id="257" r:id="rId3"/>
    <p:sldId id="264" r:id="rId4"/>
    <p:sldId id="265" r:id="rId5"/>
    <p:sldId id="260" r:id="rId6"/>
    <p:sldId id="266" r:id="rId7"/>
    <p:sldId id="267" r:id="rId8"/>
    <p:sldId id="259" r:id="rId9"/>
    <p:sldId id="268" r:id="rId10"/>
    <p:sldId id="269" r:id="rId11"/>
    <p:sldId id="258" r:id="rId12"/>
    <p:sldId id="261" r:id="rId13"/>
    <p:sldId id="262" r:id="rId14"/>
    <p:sldId id="263" r:id="rId15"/>
    <p:sldId id="270" r:id="rId16"/>
    <p:sldId id="271" r:id="rId17"/>
    <p:sldId id="272" r:id="rId18"/>
    <p:sldId id="273" r:id="rId19"/>
    <p:sldId id="274" r:id="rId20"/>
    <p:sldId id="275" r:id="rId21"/>
  </p:sldIdLst>
  <p:sldSz cx="12192000" cy="6858000"/>
  <p:notesSz cx="6858000" cy="9144000"/>
  <p:defaultTextStyle>
    <a:defPPr>
      <a:defRPr lang="es-MX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61" autoAdjust="0"/>
    <p:restoredTop sz="94660"/>
  </p:normalViewPr>
  <p:slideViewPr>
    <p:cSldViewPr snapToGrid="0">
      <p:cViewPr varScale="1">
        <p:scale>
          <a:sx n="86" d="100"/>
          <a:sy n="86" d="100"/>
        </p:scale>
        <p:origin x="144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6018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D84C3E-62FE-44CF-AE2E-7D9E88C7A4E0}" type="datetimeFigureOut">
              <a:rPr lang="es-MX" smtClean="0"/>
              <a:t>10/10/2013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D193CB47-60D8-4BD4-B935-D539ACD1D2F8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06297708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D84C3E-62FE-44CF-AE2E-7D9E88C7A4E0}" type="datetimeFigureOut">
              <a:rPr lang="es-MX" smtClean="0"/>
              <a:t>10/10/2013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93CB47-60D8-4BD4-B935-D539ACD1D2F8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20582010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D84C3E-62FE-44CF-AE2E-7D9E88C7A4E0}" type="datetimeFigureOut">
              <a:rPr lang="es-MX" smtClean="0"/>
              <a:t>10/10/2013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193CB47-60D8-4BD4-B935-D539ACD1D2F8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96672431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D84C3E-62FE-44CF-AE2E-7D9E88C7A4E0}" type="datetimeFigureOut">
              <a:rPr lang="es-MX" smtClean="0"/>
              <a:t>10/10/2013</a:t>
            </a:fld>
            <a:endParaRPr lang="es-MX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193CB47-60D8-4BD4-B935-D539ACD1D2F8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03492585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D84C3E-62FE-44CF-AE2E-7D9E88C7A4E0}" type="datetimeFigureOut">
              <a:rPr lang="es-MX" smtClean="0"/>
              <a:t>10/10/2013</a:t>
            </a:fld>
            <a:endParaRPr lang="es-MX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193CB47-60D8-4BD4-B935-D539ACD1D2F8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14663869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D84C3E-62FE-44CF-AE2E-7D9E88C7A4E0}" type="datetimeFigureOut">
              <a:rPr lang="es-MX" smtClean="0"/>
              <a:t>10/10/2013</a:t>
            </a:fld>
            <a:endParaRPr lang="es-MX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93CB47-60D8-4BD4-B935-D539ACD1D2F8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875966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D84C3E-62FE-44CF-AE2E-7D9E88C7A4E0}" type="datetimeFigureOut">
              <a:rPr lang="es-MX" smtClean="0"/>
              <a:t>10/10/2013</a:t>
            </a:fld>
            <a:endParaRPr lang="es-MX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93CB47-60D8-4BD4-B935-D539ACD1D2F8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57692957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D84C3E-62FE-44CF-AE2E-7D9E88C7A4E0}" type="datetimeFigureOut">
              <a:rPr lang="es-MX" smtClean="0"/>
              <a:t>10/10/2013</a:t>
            </a:fld>
            <a:endParaRPr lang="es-MX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93CB47-60D8-4BD4-B935-D539ACD1D2F8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23359942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D84C3E-62FE-44CF-AE2E-7D9E88C7A4E0}" type="datetimeFigureOut">
              <a:rPr lang="es-MX" smtClean="0"/>
              <a:t>10/10/2013</a:t>
            </a:fld>
            <a:endParaRPr lang="es-MX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193CB47-60D8-4BD4-B935-D539ACD1D2F8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2803598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y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D84C3E-62FE-44CF-AE2E-7D9E88C7A4E0}" type="datetimeFigureOut">
              <a:rPr lang="es-MX" smtClean="0"/>
              <a:t>10/10/2013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193CB47-60D8-4BD4-B935-D539ACD1D2F8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11078210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D84C3E-62FE-44CF-AE2E-7D9E88C7A4E0}" type="datetimeFigureOut">
              <a:rPr lang="es-MX" smtClean="0"/>
              <a:t>10/10/2013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193CB47-60D8-4BD4-B935-D539ACD1D2F8}" type="slidenum">
              <a:rPr lang="es-MX" smtClean="0"/>
              <a:t>‹Nº›</a:t>
            </a:fld>
            <a:endParaRPr lang="es-MX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86376410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D84C3E-62FE-44CF-AE2E-7D9E88C7A4E0}" type="datetimeFigureOut">
              <a:rPr lang="es-MX" smtClean="0"/>
              <a:t>10/10/2013</a:t>
            </a:fld>
            <a:endParaRPr lang="es-MX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193CB47-60D8-4BD4-B935-D539ACD1D2F8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86389741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r la 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D84C3E-62FE-44CF-AE2E-7D9E88C7A4E0}" type="datetimeFigureOut">
              <a:rPr lang="es-MX" smtClean="0"/>
              <a:t>10/10/2013</a:t>
            </a:fld>
            <a:endParaRPr lang="es-MX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193CB47-60D8-4BD4-B935-D539ACD1D2F8}" type="slidenum">
              <a:rPr lang="es-MX" smtClean="0"/>
              <a:t>‹Nº›</a:t>
            </a:fld>
            <a:endParaRPr lang="es-MX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62522774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Verdadero o fals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D84C3E-62FE-44CF-AE2E-7D9E88C7A4E0}" type="datetimeFigureOut">
              <a:rPr lang="es-MX" smtClean="0"/>
              <a:t>10/10/2013</a:t>
            </a:fld>
            <a:endParaRPr lang="es-MX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193CB47-60D8-4BD4-B935-D539ACD1D2F8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13678802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D84C3E-62FE-44CF-AE2E-7D9E88C7A4E0}" type="datetimeFigureOut">
              <a:rPr lang="es-MX" smtClean="0"/>
              <a:t>10/10/2013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93CB47-60D8-4BD4-B935-D539ACD1D2F8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4709536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D84C3E-62FE-44CF-AE2E-7D9E88C7A4E0}" type="datetimeFigureOut">
              <a:rPr lang="es-MX" smtClean="0"/>
              <a:t>10/10/2013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93CB47-60D8-4BD4-B935-D539ACD1D2F8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2129580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786"/>
            <a:ext cx="2356674" cy="6854039"/>
            <a:chOff x="6627813" y="194833"/>
            <a:chExt cx="1952625" cy="5678918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6D84C3E-62FE-44CF-AE2E-7D9E88C7A4E0}" type="datetimeFigureOut">
              <a:rPr lang="es-MX" smtClean="0"/>
              <a:t>10/10/2013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D193CB47-60D8-4BD4-B935-D539ACD1D2F8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8900188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2" r:id="rId1"/>
    <p:sldLayoutId id="2147483713" r:id="rId2"/>
    <p:sldLayoutId id="2147483714" r:id="rId3"/>
    <p:sldLayoutId id="2147483715" r:id="rId4"/>
    <p:sldLayoutId id="2147483716" r:id="rId5"/>
    <p:sldLayoutId id="2147483717" r:id="rId6"/>
    <p:sldLayoutId id="2147483718" r:id="rId7"/>
    <p:sldLayoutId id="2147483719" r:id="rId8"/>
    <p:sldLayoutId id="2147483720" r:id="rId9"/>
    <p:sldLayoutId id="2147483721" r:id="rId10"/>
    <p:sldLayoutId id="2147483722" r:id="rId11"/>
    <p:sldLayoutId id="2147483723" r:id="rId12"/>
    <p:sldLayoutId id="2147483724" r:id="rId13"/>
    <p:sldLayoutId id="2147483725" r:id="rId14"/>
    <p:sldLayoutId id="2147483726" r:id="rId15"/>
    <p:sldLayoutId id="2147483727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jp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1517806"/>
          </a:xfrm>
        </p:spPr>
        <p:txBody>
          <a:bodyPr>
            <a:normAutofit fontScale="90000"/>
          </a:bodyPr>
          <a:lstStyle/>
          <a:p>
            <a:r>
              <a:rPr lang="es-MX" dirty="0" smtClean="0"/>
              <a:t>DIFERENCIAS ENTRE NORMAS </a:t>
            </a:r>
            <a:endParaRPr lang="es-MX" dirty="0"/>
          </a:p>
        </p:txBody>
      </p:sp>
      <p:pic>
        <p:nvPicPr>
          <p:cNvPr id="6" name="Imagen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15177" y="2743200"/>
            <a:ext cx="3658415" cy="3665575"/>
          </a:xfrm>
          <a:prstGeom prst="rect">
            <a:avLst/>
          </a:prstGeom>
        </p:spPr>
      </p:pic>
      <p:sp>
        <p:nvSpPr>
          <p:cNvPr id="3" name="CuadroTexto 2"/>
          <p:cNvSpPr txBox="1"/>
          <p:nvPr/>
        </p:nvSpPr>
        <p:spPr>
          <a:xfrm>
            <a:off x="7753082" y="4031087"/>
            <a:ext cx="4314422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dirty="0" smtClean="0"/>
              <a:t>LIC. MARÍA JOSÉ PÁMANES MORALES.</a:t>
            </a:r>
          </a:p>
          <a:p>
            <a:endParaRPr lang="es-MX" dirty="0" smtClean="0"/>
          </a:p>
          <a:p>
            <a:r>
              <a:rPr lang="es-MX" dirty="0" smtClean="0"/>
              <a:t>MULTIVERSIDAD LATINOAMERICANA.</a:t>
            </a:r>
          </a:p>
          <a:p>
            <a:r>
              <a:rPr lang="es-MX" dirty="0" smtClean="0"/>
              <a:t>CAMPUS DURANGO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30067217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dirty="0" smtClean="0"/>
              <a:t>¿Quién tiene el poder de promulgarlas?</a:t>
            </a:r>
            <a:endParaRPr lang="es-MX" dirty="0"/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56844" y="1690688"/>
            <a:ext cx="3250641" cy="39712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24894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1520781" y="743800"/>
            <a:ext cx="10515600" cy="1522882"/>
          </a:xfrm>
        </p:spPr>
        <p:txBody>
          <a:bodyPr/>
          <a:lstStyle/>
          <a:p>
            <a:r>
              <a:rPr lang="es-MX" sz="2800" dirty="0" smtClean="0"/>
              <a:t>Las normas jurídicas son promulgadas por legisladores y autoridades competentes de cada país para regular las conductas externas del individuo.</a:t>
            </a:r>
          </a:p>
          <a:p>
            <a:endParaRPr lang="es-MX" dirty="0"/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91651" y="3124133"/>
            <a:ext cx="4885247" cy="32509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55443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2447544" y="536620"/>
            <a:ext cx="8915400" cy="1704304"/>
          </a:xfrm>
        </p:spPr>
        <p:txBody>
          <a:bodyPr>
            <a:normAutofit/>
          </a:bodyPr>
          <a:lstStyle/>
          <a:p>
            <a:r>
              <a:rPr lang="es-MX" sz="2600" dirty="0" smtClean="0"/>
              <a:t>Las normas morales son elaboradas por la sociedad y las personas deciden autónomamente si las adquieran o no.</a:t>
            </a:r>
          </a:p>
          <a:p>
            <a:endParaRPr lang="es-MX" dirty="0"/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54479" y="2829059"/>
            <a:ext cx="5080000" cy="381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06212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dirty="0" smtClean="0"/>
              <a:t>¿Quién tiene la capacidad para obligar a su cumplimiento?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33585099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2383150" y="691166"/>
            <a:ext cx="8915400" cy="1665668"/>
          </a:xfrm>
        </p:spPr>
        <p:txBody>
          <a:bodyPr/>
          <a:lstStyle/>
          <a:p>
            <a:r>
              <a:rPr lang="es-MX" sz="2800" dirty="0"/>
              <a:t>Existen autoridades como los jueces que tienen la atribución de obligar el cumplimiento de las normas jurídicas;</a:t>
            </a:r>
          </a:p>
          <a:p>
            <a:endParaRPr lang="es-MX" dirty="0"/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17453" y="2588318"/>
            <a:ext cx="4237149" cy="36214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27302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2357392" y="691166"/>
            <a:ext cx="8915400" cy="1266423"/>
          </a:xfrm>
        </p:spPr>
        <p:txBody>
          <a:bodyPr/>
          <a:lstStyle/>
          <a:p>
            <a:r>
              <a:rPr lang="es-MX" sz="2400" dirty="0"/>
              <a:t>en tanto que, en el caso de las normas morales, es propia de persona quien se obliga a cumplirlas.</a:t>
            </a:r>
          </a:p>
          <a:p>
            <a:endParaRPr lang="es-MX" dirty="0"/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35628" y="2666998"/>
            <a:ext cx="3522373" cy="35223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10938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dirty="0" smtClean="0"/>
              <a:t>¿Qué tipos de sanción se aplica a quienes las incumplen?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28079402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2396029" y="1026017"/>
            <a:ext cx="8915400" cy="2052034"/>
          </a:xfrm>
        </p:spPr>
        <p:txBody>
          <a:bodyPr>
            <a:normAutofit/>
          </a:bodyPr>
          <a:lstStyle/>
          <a:p>
            <a:r>
              <a:rPr lang="es-MX" sz="2800" dirty="0"/>
              <a:t>Las autoridades establecen normas jurídicas que señalan las conductas consideradas ilegales y fijan sanciones o castigos específicos para cada delito.</a:t>
            </a: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36395" y="3078051"/>
            <a:ext cx="3048000" cy="30384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19532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2434666" y="652530"/>
            <a:ext cx="8915400" cy="2232338"/>
          </a:xfrm>
        </p:spPr>
        <p:txBody>
          <a:bodyPr/>
          <a:lstStyle/>
          <a:p>
            <a:r>
              <a:rPr lang="es-MX" sz="2800" dirty="0"/>
              <a:t>Las conductas morales no existen sanciones escritas, la única sanción será el remordimiento de la persona que sabe que no ha cumplido sus propias leyes.</a:t>
            </a:r>
          </a:p>
          <a:p>
            <a:endParaRPr lang="es-MX" dirty="0"/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81877" y="2580068"/>
            <a:ext cx="4629956" cy="30866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0854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1031384" y="1310470"/>
            <a:ext cx="10515600" cy="1149395"/>
          </a:xfrm>
          <a:solidFill>
            <a:schemeClr val="accent2">
              <a:lumMod val="40000"/>
              <a:lumOff val="60000"/>
            </a:schemeClr>
          </a:solidFill>
        </p:spPr>
        <p:txBody>
          <a:bodyPr>
            <a:normAutofit/>
          </a:bodyPr>
          <a:lstStyle/>
          <a:p>
            <a:r>
              <a:rPr lang="es-MX" dirty="0" smtClean="0"/>
              <a:t>¿Son promulgadas por legisladores y autoridades competentes de cada país para regular las conductas externas del individuo?</a:t>
            </a:r>
          </a:p>
          <a:p>
            <a:endParaRPr lang="es-MX" dirty="0"/>
          </a:p>
        </p:txBody>
      </p:sp>
      <p:sp>
        <p:nvSpPr>
          <p:cNvPr id="4" name="CuadroTexto 3"/>
          <p:cNvSpPr txBox="1"/>
          <p:nvPr/>
        </p:nvSpPr>
        <p:spPr>
          <a:xfrm>
            <a:off x="1481070" y="3116687"/>
            <a:ext cx="3696237" cy="461665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r>
              <a:rPr lang="es-MX" sz="2400" dirty="0" smtClean="0"/>
              <a:t>NORMAS JURIDICAS </a:t>
            </a:r>
            <a:endParaRPr lang="es-MX" sz="2400" dirty="0"/>
          </a:p>
        </p:txBody>
      </p:sp>
      <p:sp>
        <p:nvSpPr>
          <p:cNvPr id="5" name="CuadroTexto 4"/>
          <p:cNvSpPr txBox="1"/>
          <p:nvPr/>
        </p:nvSpPr>
        <p:spPr>
          <a:xfrm>
            <a:off x="1481070" y="3769353"/>
            <a:ext cx="3837904" cy="461665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r>
              <a:rPr lang="es-MX" sz="2400" dirty="0" smtClean="0"/>
              <a:t>NORMAS MORALES </a:t>
            </a:r>
            <a:endParaRPr lang="es-MX" sz="2400" dirty="0"/>
          </a:p>
        </p:txBody>
      </p:sp>
      <p:sp>
        <p:nvSpPr>
          <p:cNvPr id="6" name="CuadroTexto 5"/>
          <p:cNvSpPr txBox="1"/>
          <p:nvPr/>
        </p:nvSpPr>
        <p:spPr>
          <a:xfrm>
            <a:off x="1481070" y="4657007"/>
            <a:ext cx="3696237" cy="707886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r>
              <a:rPr lang="es-MX" sz="2000" dirty="0" smtClean="0"/>
              <a:t>NORMAS CONVENCIONALES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11345350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solidFill>
            <a:schemeClr val="accent2">
              <a:lumMod val="40000"/>
              <a:lumOff val="60000"/>
            </a:schemeClr>
          </a:solidFill>
        </p:spPr>
        <p:txBody>
          <a:bodyPr>
            <a:normAutofit fontScale="90000"/>
          </a:bodyPr>
          <a:lstStyle/>
          <a:p>
            <a:r>
              <a:rPr lang="es-MX" dirty="0" smtClean="0"/>
              <a:t>¿son elaboradas por la sociedad y las personas deciden autónomamente si las adquieran o no.?</a:t>
            </a:r>
            <a:endParaRPr lang="es-MX" dirty="0"/>
          </a:p>
        </p:txBody>
      </p:sp>
      <p:sp>
        <p:nvSpPr>
          <p:cNvPr id="4" name="CuadroTexto 3"/>
          <p:cNvSpPr txBox="1"/>
          <p:nvPr/>
        </p:nvSpPr>
        <p:spPr>
          <a:xfrm>
            <a:off x="1133341" y="2897746"/>
            <a:ext cx="3747752" cy="523220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r>
              <a:rPr lang="es-MX" sz="2800" dirty="0" smtClean="0"/>
              <a:t>NORMAS JURIDICAS </a:t>
            </a:r>
            <a:endParaRPr lang="es-MX" sz="2800" dirty="0"/>
          </a:p>
        </p:txBody>
      </p:sp>
      <p:sp>
        <p:nvSpPr>
          <p:cNvPr id="5" name="CuadroTexto 4"/>
          <p:cNvSpPr txBox="1"/>
          <p:nvPr/>
        </p:nvSpPr>
        <p:spPr>
          <a:xfrm>
            <a:off x="1133341" y="4056845"/>
            <a:ext cx="3863662" cy="523220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r>
              <a:rPr lang="es-MX" sz="2800" dirty="0" smtClean="0"/>
              <a:t>NORMAS MORALES </a:t>
            </a:r>
            <a:endParaRPr lang="es-MX" sz="2800" dirty="0"/>
          </a:p>
        </p:txBody>
      </p:sp>
      <p:sp>
        <p:nvSpPr>
          <p:cNvPr id="6" name="CuadroTexto 5"/>
          <p:cNvSpPr txBox="1"/>
          <p:nvPr/>
        </p:nvSpPr>
        <p:spPr>
          <a:xfrm>
            <a:off x="1275008" y="5254580"/>
            <a:ext cx="3721995" cy="954107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r>
              <a:rPr lang="es-MX" sz="2800" dirty="0" smtClean="0"/>
              <a:t>NORMAS CONVENCIONALES </a:t>
            </a:r>
            <a:endParaRPr lang="es-MX" sz="2800" dirty="0"/>
          </a:p>
        </p:txBody>
      </p:sp>
    </p:spTree>
    <p:extLst>
      <p:ext uri="{BB962C8B-B14F-4D97-AF65-F5344CB8AC3E}">
        <p14:creationId xmlns:p14="http://schemas.microsoft.com/office/powerpoint/2010/main" val="29757729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dirty="0" smtClean="0"/>
              <a:t>¿Quién se espera que las cumpla?</a:t>
            </a:r>
            <a:endParaRPr lang="es-MX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s-MX" dirty="0" smtClean="0"/>
              <a:t>Las normas jurídicas son obligatorias para todas las personas; aun cuando no estén de acuerdo con ellas. El no conocerlas no evita la obligación de cumplirlas, aunque ello puede atenuar la sanción.</a:t>
            </a:r>
          </a:p>
          <a:p>
            <a:r>
              <a:rPr lang="es-MX" dirty="0" smtClean="0"/>
              <a:t>El desconocimiento de las normas morales si justifica que no se cumplan porque son normas internas en las que la intención es lo mas importante.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14758261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889715" y="1516532"/>
            <a:ext cx="10515600" cy="2656223"/>
          </a:xfrm>
        </p:spPr>
        <p:txBody>
          <a:bodyPr>
            <a:normAutofit fontScale="92500" lnSpcReduction="10000"/>
          </a:bodyPr>
          <a:lstStyle/>
          <a:p>
            <a:r>
              <a:rPr lang="es-MX" sz="4000" dirty="0" smtClean="0"/>
              <a:t>La importancia de las normas surgen de la necesidad de regular las relaciones entre las personas, respetando la libertad de cada una para propiciar un ambiente armónico</a:t>
            </a:r>
            <a:r>
              <a:rPr lang="es-MX" sz="3200" dirty="0" smtClean="0"/>
              <a:t>. </a:t>
            </a:r>
            <a:endParaRPr lang="es-MX" sz="3200" dirty="0"/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75043" y="3686220"/>
            <a:ext cx="4085196" cy="30612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03475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944711" y="1976390"/>
            <a:ext cx="9083384" cy="2106211"/>
          </a:xfrm>
        </p:spPr>
        <p:txBody>
          <a:bodyPr>
            <a:normAutofit/>
          </a:bodyPr>
          <a:lstStyle/>
          <a:p>
            <a:r>
              <a:rPr lang="es-MX" sz="4800" dirty="0" smtClean="0"/>
              <a:t>LAS COSTUMBRES ……</a:t>
            </a:r>
            <a:endParaRPr lang="es-MX" sz="4800" dirty="0"/>
          </a:p>
        </p:txBody>
      </p:sp>
    </p:spTree>
    <p:extLst>
      <p:ext uri="{BB962C8B-B14F-4D97-AF65-F5344CB8AC3E}">
        <p14:creationId xmlns:p14="http://schemas.microsoft.com/office/powerpoint/2010/main" val="4119121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2009104" y="1120462"/>
            <a:ext cx="9495508" cy="4790760"/>
          </a:xfrm>
        </p:spPr>
        <p:txBody>
          <a:bodyPr/>
          <a:lstStyle/>
          <a:p>
            <a:r>
              <a:rPr lang="es-MX" sz="2400" dirty="0" smtClean="0"/>
              <a:t>Son modelos de comportamiento que han sido practicados por los miembros de un grupo social de manera constante y uniforme.</a:t>
            </a:r>
          </a:p>
          <a:p>
            <a:r>
              <a:rPr lang="es-MX" sz="2400" dirty="0" smtClean="0"/>
              <a:t>No son comportamientos casuales o esporádicos, sino que nacen de la repetición de una forma de actuar frente a ciertas situaciones durante un período de tiempo mas o menos largo hasta que llegan a ser parte del comportamiento colectivo. </a:t>
            </a:r>
          </a:p>
          <a:p>
            <a:r>
              <a:rPr lang="es-MX" sz="2400" dirty="0" smtClean="0"/>
              <a:t>Nos permiten reaccionar ante ciertas circunstancias de forma casi automática y llegan a convertirse en una guía en nuestra vida diaria. </a:t>
            </a:r>
          </a:p>
          <a:p>
            <a:endParaRPr lang="es-MX" dirty="0" smtClean="0"/>
          </a:p>
          <a:p>
            <a:endParaRPr lang="es-MX" dirty="0" smtClean="0"/>
          </a:p>
          <a:p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8654354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dirty="0" smtClean="0"/>
              <a:t>Las normas sociales:</a:t>
            </a:r>
            <a:endParaRPr lang="es-MX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s-MX" dirty="0" smtClean="0"/>
              <a:t>Son cualquier forma de comportamiento adoptado por una sociedad para favorecer su funcionamiento y una adecuada convivencia entre sus integrantes. </a:t>
            </a:r>
          </a:p>
          <a:p>
            <a:r>
              <a:rPr lang="es-MX" dirty="0" smtClean="0"/>
              <a:t>Las normas sociales pueden ser de varios tipos de acuerdo con el propósito que tienen, el tipo de conductas que regulan y si son obligatorias o no; entre otras podemos nombrar las normas morales, jurídicas o leyes y los convencionalismos sociales, también llamados normas de urbanidad o cortesía.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38763747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dirty="0" smtClean="0"/>
              <a:t>Ejemplos: </a:t>
            </a:r>
            <a:endParaRPr lang="es-MX" dirty="0"/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51345" y="1764271"/>
            <a:ext cx="2524125" cy="1809750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13630" y="1100204"/>
            <a:ext cx="2472744" cy="2472744"/>
          </a:xfrm>
          <a:prstGeom prst="rect">
            <a:avLst/>
          </a:prstGeom>
        </p:spPr>
      </p:pic>
      <p:pic>
        <p:nvPicPr>
          <p:cNvPr id="9" name="Imagen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15167" y="3856596"/>
            <a:ext cx="4445000" cy="3111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69836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1738648" y="540913"/>
            <a:ext cx="9765964" cy="5370309"/>
          </a:xfrm>
        </p:spPr>
        <p:txBody>
          <a:bodyPr/>
          <a:lstStyle/>
          <a:p>
            <a:r>
              <a:rPr lang="es-MX" dirty="0" smtClean="0"/>
              <a:t>Las normas convencionales sociales cambian de acuerdo con las situaciones y lugares en que nos encontramos. </a:t>
            </a:r>
          </a:p>
          <a:p>
            <a:r>
              <a:rPr lang="es-MX" dirty="0" smtClean="0"/>
              <a:t>Ejemplo:</a:t>
            </a:r>
          </a:p>
          <a:p>
            <a:r>
              <a:rPr lang="es-MX" dirty="0" smtClean="0"/>
              <a:t>Saludar es una norma convencional; sin embargo, la manera en que saludamos a nuestras amigas o amigos es diferente a la manera que saludamos a nuestros padres.</a:t>
            </a:r>
          </a:p>
          <a:p>
            <a:r>
              <a:rPr lang="es-MX" dirty="0" smtClean="0"/>
              <a:t>Dar las gracias, comer sin ensuciarse las manos, ceder el paso, presentarse aseado al trabajo o a la escuela.</a:t>
            </a:r>
          </a:p>
          <a:p>
            <a:endParaRPr lang="es-MX" dirty="0"/>
          </a:p>
          <a:p>
            <a:r>
              <a:rPr lang="es-MX" dirty="0" smtClean="0"/>
              <a:t>Las normas convencionales regulan la conducta externa de los individuos, y aunque su cumplimiento no es obligatorio, cuando no son practicadas la sanción puede ser rechazos social, o hasta exclusión del grupo en el que ocurre la falta.</a:t>
            </a:r>
          </a:p>
          <a:p>
            <a:r>
              <a:rPr lang="es-MX" dirty="0" smtClean="0"/>
              <a:t>  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42406914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1764406" y="450761"/>
            <a:ext cx="9740206" cy="991673"/>
          </a:xfrm>
        </p:spPr>
        <p:txBody>
          <a:bodyPr>
            <a:normAutofit fontScale="85000" lnSpcReduction="10000"/>
          </a:bodyPr>
          <a:lstStyle/>
          <a:p>
            <a:r>
              <a:rPr lang="es-MX" dirty="0" smtClean="0"/>
              <a:t>ACTIVIDAD </a:t>
            </a:r>
          </a:p>
          <a:p>
            <a:r>
              <a:rPr lang="es-MX" dirty="0" smtClean="0"/>
              <a:t>Completa de manera individual y con sinceridad la tabla siguiente de acuerdo con la frecuencia con que practican los comportamientos que se mencionan en la primera columna. </a:t>
            </a:r>
            <a:endParaRPr lang="es-MX" dirty="0"/>
          </a:p>
          <a:p>
            <a:endParaRPr lang="es-MX" dirty="0"/>
          </a:p>
        </p:txBody>
      </p:sp>
      <p:graphicFrame>
        <p:nvGraphicFramePr>
          <p:cNvPr id="6" name="Tabla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24043500"/>
              </p:ext>
            </p:extLst>
          </p:nvPr>
        </p:nvGraphicFramePr>
        <p:xfrm>
          <a:off x="2099255" y="1442434"/>
          <a:ext cx="8886423" cy="495323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643440"/>
                <a:gridCol w="1145123"/>
                <a:gridCol w="1313878"/>
                <a:gridCol w="795560"/>
                <a:gridCol w="988422"/>
              </a:tblGrid>
              <a:tr h="599175">
                <a:tc>
                  <a:txBody>
                    <a:bodyPr/>
                    <a:lstStyle/>
                    <a:p>
                      <a:r>
                        <a:rPr lang="es-MX" sz="1600" dirty="0" smtClean="0"/>
                        <a:t>FORMAS</a:t>
                      </a:r>
                      <a:r>
                        <a:rPr lang="es-MX" sz="1600" baseline="0" dirty="0" smtClean="0"/>
                        <a:t> DE COMPORTAMIENTO. </a:t>
                      </a:r>
                      <a:endParaRPr lang="es-MX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MX" sz="1400" dirty="0" smtClean="0"/>
                        <a:t>SIEMPRE.</a:t>
                      </a:r>
                      <a:endParaRPr lang="es-MX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MX" sz="1400" dirty="0" smtClean="0"/>
                        <a:t>CASI SIEMPRE.</a:t>
                      </a:r>
                      <a:endParaRPr lang="es-MX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MX" sz="1400" dirty="0" smtClean="0"/>
                        <a:t>CASI NUNCA</a:t>
                      </a:r>
                      <a:endParaRPr lang="es-MX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MX" sz="1400" dirty="0" smtClean="0"/>
                        <a:t>NUNCA. </a:t>
                      </a:r>
                      <a:endParaRPr lang="es-MX" sz="1400" dirty="0"/>
                    </a:p>
                  </a:txBody>
                  <a:tcPr/>
                </a:tc>
              </a:tr>
              <a:tr h="1112754">
                <a:tc>
                  <a:txBody>
                    <a:bodyPr/>
                    <a:lstStyle/>
                    <a:p>
                      <a:r>
                        <a:rPr lang="es-MX" sz="1600" dirty="0" smtClean="0"/>
                        <a:t>Evito llamar la atención</a:t>
                      </a:r>
                      <a:r>
                        <a:rPr lang="es-MX" sz="1600" baseline="0" dirty="0" smtClean="0"/>
                        <a:t> con comportamientos ruidosos o risas exageradas.</a:t>
                      </a:r>
                      <a:endParaRPr lang="es-MX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</a:tr>
              <a:tr h="510894">
                <a:tc>
                  <a:txBody>
                    <a:bodyPr/>
                    <a:lstStyle/>
                    <a:p>
                      <a:r>
                        <a:rPr lang="es-MX" sz="1600" dirty="0" smtClean="0"/>
                        <a:t>Pido las cosas por</a:t>
                      </a:r>
                      <a:r>
                        <a:rPr lang="es-MX" sz="1600" baseline="0" dirty="0" smtClean="0"/>
                        <a:t> favor y uso comúnmente las expresiones gracias, perdón, disculpa.</a:t>
                      </a:r>
                      <a:endParaRPr lang="es-MX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</a:tr>
              <a:tr h="347142">
                <a:tc>
                  <a:txBody>
                    <a:bodyPr/>
                    <a:lstStyle/>
                    <a:p>
                      <a:r>
                        <a:rPr lang="es-MX" sz="1600" dirty="0" smtClean="0"/>
                        <a:t>Evito usar palabras altisonantes cuando hablo.</a:t>
                      </a:r>
                      <a:endParaRPr lang="es-MX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</a:tr>
              <a:tr h="510894">
                <a:tc>
                  <a:txBody>
                    <a:bodyPr/>
                    <a:lstStyle/>
                    <a:p>
                      <a:r>
                        <a:rPr lang="es-MX" sz="1600" dirty="0" smtClean="0"/>
                        <a:t>En el transporte, dejo salir a las personas antes de entrar y no me meto a la fila.</a:t>
                      </a:r>
                      <a:endParaRPr lang="es-MX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</a:tr>
              <a:tr h="347142">
                <a:tc>
                  <a:txBody>
                    <a:bodyPr/>
                    <a:lstStyle/>
                    <a:p>
                      <a:r>
                        <a:rPr lang="es-MX" sz="1600" dirty="0" smtClean="0"/>
                        <a:t>Se escuchar</a:t>
                      </a:r>
                      <a:r>
                        <a:rPr lang="es-MX" sz="1600" baseline="0" dirty="0" smtClean="0"/>
                        <a:t> sin interrumpir constantemente.</a:t>
                      </a:r>
                      <a:endParaRPr lang="es-MX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</a:tr>
              <a:tr h="347142">
                <a:tc>
                  <a:txBody>
                    <a:bodyPr/>
                    <a:lstStyle/>
                    <a:p>
                      <a:r>
                        <a:rPr lang="es-MX" sz="1600" dirty="0" smtClean="0"/>
                        <a:t>Evito señalar a las personas</a:t>
                      </a:r>
                      <a:r>
                        <a:rPr lang="es-MX" sz="1600" baseline="0" dirty="0" smtClean="0"/>
                        <a:t> con el dedo.</a:t>
                      </a:r>
                      <a:endParaRPr lang="es-MX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</a:tr>
              <a:tr h="564672">
                <a:tc>
                  <a:txBody>
                    <a:bodyPr/>
                    <a:lstStyle/>
                    <a:p>
                      <a:r>
                        <a:rPr lang="es-MX" dirty="0" smtClean="0"/>
                        <a:t>Procuro</a:t>
                      </a:r>
                      <a:r>
                        <a:rPr lang="es-MX" baseline="0" dirty="0" smtClean="0"/>
                        <a:t> no hacer bromas pesadas a mis amigos </a:t>
                      </a:r>
                      <a:r>
                        <a:rPr lang="es-MX" baseline="0" smtClean="0"/>
                        <a:t>y amigas. </a:t>
                      </a:r>
                      <a:endParaRPr lang="es-MX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MX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3765666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Espiral">
  <a:themeElements>
    <a:clrScheme name="Espiral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Espiral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Espiral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24B1A44C-C006-48B2-A4D7-E5549B3D8CD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82</TotalTime>
  <Words>725</Words>
  <Application>Microsoft Office PowerPoint</Application>
  <PresentationFormat>Panorámica</PresentationFormat>
  <Paragraphs>56</Paragraphs>
  <Slides>20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20</vt:i4>
      </vt:variant>
    </vt:vector>
  </HeadingPairs>
  <TitlesOfParts>
    <vt:vector size="24" baseType="lpstr">
      <vt:lpstr>Arial</vt:lpstr>
      <vt:lpstr>Century Gothic</vt:lpstr>
      <vt:lpstr>Wingdings 3</vt:lpstr>
      <vt:lpstr>Espiral</vt:lpstr>
      <vt:lpstr>DIFERENCIAS ENTRE NORMAS </vt:lpstr>
      <vt:lpstr>¿Quién tiene el poder de promulgarlas?</vt:lpstr>
      <vt:lpstr>Presentación de PowerPoint</vt:lpstr>
      <vt:lpstr>Presentación de PowerPoint</vt:lpstr>
      <vt:lpstr>¿Quién tiene la capacidad para obligar a su cumplimiento?</vt:lpstr>
      <vt:lpstr>Presentación de PowerPoint</vt:lpstr>
      <vt:lpstr>Presentación de PowerPoint</vt:lpstr>
      <vt:lpstr>¿Qué tipos de sanción se aplica a quienes las incumplen?</vt:lpstr>
      <vt:lpstr>Presentación de PowerPoint</vt:lpstr>
      <vt:lpstr>Presentación de PowerPoint</vt:lpstr>
      <vt:lpstr>Presentación de PowerPoint</vt:lpstr>
      <vt:lpstr>¿son elaboradas por la sociedad y las personas deciden autónomamente si las adquieran o no.?</vt:lpstr>
      <vt:lpstr>¿Quién se espera que las cumpla?</vt:lpstr>
      <vt:lpstr>Presentación de PowerPoint</vt:lpstr>
      <vt:lpstr>LAS COSTUMBRES ……</vt:lpstr>
      <vt:lpstr>Presentación de PowerPoint</vt:lpstr>
      <vt:lpstr>Las normas sociales:</vt:lpstr>
      <vt:lpstr>Ejemplos: 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TIPOS DE NORMAS</dc:title>
  <dc:creator>user</dc:creator>
  <cp:lastModifiedBy>user</cp:lastModifiedBy>
  <cp:revision>12</cp:revision>
  <dcterms:created xsi:type="dcterms:W3CDTF">2013-10-07T15:06:47Z</dcterms:created>
  <dcterms:modified xsi:type="dcterms:W3CDTF">2013-10-10T22:42:04Z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