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59" r:id="rId4"/>
    <p:sldId id="260" r:id="rId5"/>
    <p:sldId id="261" r:id="rId6"/>
    <p:sldId id="262" r:id="rId7"/>
  </p:sldIdLst>
  <p:sldSz cx="9144000" cy="6858000" type="screen4x3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howGuides="1"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14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18 Rectángulo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17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15 Rectángulo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11 Rectángulo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s-ES" smtClean="0"/>
              <a:t>Haga clic para modificar el estilo de subtítulo del patrón</a:t>
            </a:r>
            <a:endParaRPr kumimoji="0" lang="en-US"/>
          </a:p>
        </p:txBody>
      </p:sp>
      <p:sp>
        <p:nvSpPr>
          <p:cNvPr id="28" name="27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6E88E-907E-4EAB-B4FC-1E4CE7A1063A}" type="datetimeFigureOut">
              <a:rPr lang="es-MX" smtClean="0"/>
              <a:t>03/02/2016</a:t>
            </a:fld>
            <a:endParaRPr lang="es-MX"/>
          </a:p>
        </p:txBody>
      </p:sp>
      <p:sp>
        <p:nvSpPr>
          <p:cNvPr id="17" name="16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Conector recto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9 Rectángulo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12 Elipse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13 Elipse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28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A5905CAB-BF37-4E99-B33C-6CEC6B1192D6}" type="slidenum">
              <a:rPr lang="es-MX" smtClean="0"/>
              <a:t>‹Nº›</a:t>
            </a:fld>
            <a:endParaRPr lang="es-MX"/>
          </a:p>
        </p:txBody>
      </p:sp>
      <p:sp>
        <p:nvSpPr>
          <p:cNvPr id="8" name="7 Título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6E88E-907E-4EAB-B4FC-1E4CE7A1063A}" type="datetimeFigureOut">
              <a:rPr lang="es-MX" smtClean="0"/>
              <a:t>03/02/2016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A5905CAB-BF37-4E99-B33C-6CEC6B1192D6}" type="slidenum">
              <a:rPr lang="es-MX" smtClean="0"/>
              <a:t>‹Nº›</a:t>
            </a:fld>
            <a:endParaRPr lang="es-MX"/>
          </a:p>
        </p:txBody>
      </p:sp>
      <p:sp>
        <p:nvSpPr>
          <p:cNvPr id="8" name="7 Marcador de contenido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16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14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15 Rectángulo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17 Rectángulo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18 Rectángulo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11 Rectángulo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13" name="12 Rectángulo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13 Rectángulo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6E88E-907E-4EAB-B4FC-1E4CE7A1063A}" type="datetimeFigureOut">
              <a:rPr lang="es-MX" smtClean="0"/>
              <a:t>03/02/2016</a:t>
            </a:fld>
            <a:endParaRPr lang="es-MX"/>
          </a:p>
        </p:txBody>
      </p:sp>
      <p:sp>
        <p:nvSpPr>
          <p:cNvPr id="8" name="7 Conector recto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9 Elipse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10 Elipse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A5905CAB-BF37-4E99-B33C-6CEC6B1192D6}" type="slidenum">
              <a:rPr lang="es-MX" smtClean="0"/>
              <a:t>‹Nº›</a:t>
            </a:fld>
            <a:endParaRPr lang="es-MX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8126E88E-907E-4EAB-B4FC-1E4CE7A1063A}" type="datetimeFigureOut">
              <a:rPr lang="es-MX" smtClean="0"/>
              <a:t>03/02/2016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905CAB-BF37-4E99-B33C-6CEC6B1192D6}" type="slidenum">
              <a:rPr lang="es-MX" smtClean="0"/>
              <a:t>‹Nº›</a:t>
            </a:fld>
            <a:endParaRPr lang="es-MX"/>
          </a:p>
        </p:txBody>
      </p:sp>
      <p:sp>
        <p:nvSpPr>
          <p:cNvPr id="8" name="7 Conector recto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9 Marcador de contenido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12" name="11 Marcador de contenido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9 Conector recto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19 Rectángulo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18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20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21 Rectángulo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10 Rectángulo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12 Rectángulo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6E88E-907E-4EAB-B4FC-1E4CE7A1063A}" type="datetimeFigureOut">
              <a:rPr lang="es-MX" smtClean="0"/>
              <a:t>03/02/2016</a:t>
            </a:fld>
            <a:endParaRPr lang="es-MX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es-MX"/>
          </a:p>
        </p:txBody>
      </p:sp>
      <p:sp>
        <p:nvSpPr>
          <p:cNvPr id="15" name="14 Conector recto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17 Rectángulo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23 Marcador de contenido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26" name="25 Marcador de contenido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25" name="24 Elipse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26 Elipse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A5905CAB-BF37-4E99-B33C-6CEC6B1192D6}" type="slidenum">
              <a:rPr lang="es-MX" smtClean="0"/>
              <a:t>‹Nº›</a:t>
            </a:fld>
            <a:endParaRPr lang="es-MX"/>
          </a:p>
        </p:txBody>
      </p:sp>
      <p:sp>
        <p:nvSpPr>
          <p:cNvPr id="23" name="22 Título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6E88E-907E-4EAB-B4FC-1E4CE7A1063A}" type="datetimeFigureOut">
              <a:rPr lang="es-MX" smtClean="0"/>
              <a:t>03/02/2016</a:t>
            </a:fld>
            <a:endParaRPr lang="es-MX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A5905CAB-BF37-4E99-B33C-6CEC6B1192D6}" type="slidenum">
              <a:rPr lang="es-MX" smtClean="0"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7 Rectángulo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9 Rectángulo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8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4 Rectángulo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5 Rectángulo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6E88E-907E-4EAB-B4FC-1E4CE7A1063A}" type="datetimeFigureOut">
              <a:rPr lang="es-MX" smtClean="0"/>
              <a:t>03/02/2016</a:t>
            </a:fld>
            <a:endParaRPr lang="es-MX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A5905CAB-BF37-4E99-B33C-6CEC6B1192D6}" type="slidenum">
              <a:rPr lang="es-MX" smtClean="0"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18 Rectángulo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14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17 Rectángulo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15 Rectángulo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16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12 Rectángulo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8" name="7 Rectángulo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8 Conector recto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19 Marcador de contenido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10" name="9 Elipse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10 Elipse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A5905CAB-BF37-4E99-B33C-6CEC6B1192D6}" type="slidenum">
              <a:rPr lang="es-MX" smtClean="0"/>
              <a:t>‹Nº›</a:t>
            </a:fld>
            <a:endParaRPr lang="es-MX"/>
          </a:p>
        </p:txBody>
      </p:sp>
      <p:sp>
        <p:nvSpPr>
          <p:cNvPr id="21" name="20 Rectángulo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6E88E-907E-4EAB-B4FC-1E4CE7A1063A}" type="datetimeFigureOut">
              <a:rPr lang="es-MX" smtClean="0"/>
              <a:t>03/02/2016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es-MX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20 Conector recto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18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15 Rectángulo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16 Rectángulo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17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19 Rectángulo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7 Rectángulo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14 Rectángulo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11 Elipse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12 Elipse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A5905CAB-BF37-4E99-B33C-6CEC6B1192D6}" type="slidenum">
              <a:rPr lang="es-MX" smtClean="0"/>
              <a:t>‹Nº›</a:t>
            </a:fld>
            <a:endParaRPr lang="es-MX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s-ES" smtClean="0"/>
              <a:t>Haga clic en el icono para agregar una imagen</a:t>
            </a:r>
            <a:endParaRPr kumimoji="0" lang="en-U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22" name="21 Rectángulo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8126E88E-907E-4EAB-B4FC-1E4CE7A1063A}" type="datetimeFigureOut">
              <a:rPr lang="es-MX" smtClean="0"/>
              <a:t>03/02/2016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es-MX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6E88E-907E-4EAB-B4FC-1E4CE7A1063A}" type="datetimeFigureOut">
              <a:rPr lang="es-MX" smtClean="0"/>
              <a:t>03/02/2016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905CAB-BF37-4E99-B33C-6CEC6B1192D6}" type="slidenum">
              <a:rPr lang="es-MX" smtClean="0"/>
              <a:t>‹Nº›</a:t>
            </a:fld>
            <a:endParaRPr lang="es-MX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7 Rectángulo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8 Rectángulo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9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10 Rectángulo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11 Rectángulo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12 Conector recto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13 Elipse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14 Elipse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A5905CAB-BF37-4E99-B33C-6CEC6B1192D6}" type="slidenum">
              <a:rPr lang="es-MX" smtClean="0"/>
              <a:t>‹Nº›</a:t>
            </a:fld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6E88E-907E-4EAB-B4FC-1E4CE7A1063A}" type="datetimeFigureOut">
              <a:rPr lang="es-MX" smtClean="0"/>
              <a:t>03/02/2016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16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15 Rectángulo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17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18 Rectángulo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8 Rectángulo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13 Marcador de fecha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8126E88E-907E-4EAB-B4FC-1E4CE7A1063A}" type="datetimeFigureOut">
              <a:rPr lang="es-MX" smtClean="0"/>
              <a:t>03/02/2016</a:t>
            </a:fld>
            <a:endParaRPr lang="es-MX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es-MX"/>
          </a:p>
        </p:txBody>
      </p:sp>
      <p:sp>
        <p:nvSpPr>
          <p:cNvPr id="8" name="7 Rectángulo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9 Conector recto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11 Elipse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14 Elipse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22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A5905CAB-BF37-4E99-B33C-6CEC6B1192D6}" type="slidenum">
              <a:rPr lang="es-MX" smtClean="0"/>
              <a:t>‹Nº›</a:t>
            </a:fld>
            <a:endParaRPr lang="es-MX"/>
          </a:p>
        </p:txBody>
      </p:sp>
      <p:sp>
        <p:nvSpPr>
          <p:cNvPr id="22" name="21 Marcador de título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3" name="12 Marcador de texto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  <a:p>
            <a:pPr lvl="1" eaLnBrk="1" latinLnBrk="0" hangingPunct="1"/>
            <a:r>
              <a:rPr kumimoji="0" lang="es-ES" smtClean="0"/>
              <a:t>Segundo nivel</a:t>
            </a:r>
          </a:p>
          <a:p>
            <a:pPr lvl="2" eaLnBrk="1" latinLnBrk="0" hangingPunct="1"/>
            <a:r>
              <a:rPr kumimoji="0" lang="es-ES" smtClean="0"/>
              <a:t>Tercer nivel</a:t>
            </a:r>
          </a:p>
          <a:p>
            <a:pPr lvl="3" eaLnBrk="1" latinLnBrk="0" hangingPunct="1"/>
            <a:r>
              <a:rPr kumimoji="0" lang="es-ES" smtClean="0"/>
              <a:t>Cuarto nivel</a:t>
            </a:r>
          </a:p>
          <a:p>
            <a:pPr lvl="4" eaLnBrk="1" latinLnBrk="0" hangingPunct="1"/>
            <a:r>
              <a:rPr kumimoji="0" lang="es-ES" smtClean="0"/>
              <a:t>Quinto nivel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es-MX" dirty="0" smtClean="0"/>
              <a:t>Multiversidad Latinoamericana Campus Celaya</a:t>
            </a:r>
          </a:p>
          <a:p>
            <a:pPr>
              <a:buNone/>
            </a:pPr>
            <a:endParaRPr lang="es-MX" dirty="0" smtClean="0"/>
          </a:p>
          <a:p>
            <a:pPr>
              <a:buNone/>
            </a:pPr>
            <a:r>
              <a:rPr lang="es-MX" dirty="0" smtClean="0"/>
              <a:t>BLOQUE 4 : MULTICULTURALISMO Y                             GLOBALIZACIÓN</a:t>
            </a:r>
          </a:p>
          <a:p>
            <a:pPr>
              <a:buNone/>
            </a:pPr>
            <a:endParaRPr lang="es-MX" dirty="0"/>
          </a:p>
          <a:p>
            <a:pPr>
              <a:buNone/>
            </a:pPr>
            <a:r>
              <a:rPr lang="es-MX" dirty="0" smtClean="0"/>
              <a:t>TEMA: MULTICULTURALISMO</a:t>
            </a:r>
          </a:p>
          <a:p>
            <a:pPr>
              <a:buNone/>
            </a:pPr>
            <a:endParaRPr lang="es-MX" dirty="0"/>
          </a:p>
          <a:p>
            <a:pPr>
              <a:buNone/>
            </a:pPr>
            <a:endParaRPr lang="es-MX" dirty="0" smtClean="0"/>
          </a:p>
          <a:p>
            <a:pPr>
              <a:buNone/>
            </a:pPr>
            <a:r>
              <a:rPr lang="es-MX" dirty="0" smtClean="0"/>
              <a:t>ASIGNATURA: Ética y Valores I</a:t>
            </a:r>
          </a:p>
          <a:p>
            <a:pPr>
              <a:buNone/>
            </a:pPr>
            <a:r>
              <a:rPr lang="es-MX" dirty="0" smtClean="0"/>
              <a:t>Docente: Francisco David Rojas S.</a:t>
            </a:r>
          </a:p>
          <a:p>
            <a:pPr>
              <a:buNone/>
            </a:pPr>
            <a:r>
              <a:rPr lang="es-MX" dirty="0" smtClean="0"/>
              <a:t>1er. </a:t>
            </a:r>
            <a:r>
              <a:rPr lang="es-MX" smtClean="0"/>
              <a:t>Semestre</a:t>
            </a:r>
            <a:endParaRPr lang="es-MX" dirty="0" smtClean="0"/>
          </a:p>
          <a:p>
            <a:pPr>
              <a:buNone/>
            </a:pP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5690963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s-MX" b="1" dirty="0"/>
              <a:t>Multiculturalismo</a:t>
            </a:r>
            <a:r>
              <a:rPr lang="es-MX" dirty="0"/>
              <a:t> es un término polisémico que está sujeto a diversas y a veces contradictorias interpretaciones. En su sentido meramente descriptivo designa la coexistencia de diferentes culturas en una misma entidad política territorial, pero puede tener</a:t>
            </a:r>
            <a:r>
              <a:rPr lang="es-MX" dirty="0" smtClean="0"/>
              <a:t>, un </a:t>
            </a:r>
            <a:r>
              <a:rPr lang="es-MX" dirty="0"/>
              <a:t>sentido prescriptivo o normativo y designar diferentes políticas.</a:t>
            </a:r>
          </a:p>
        </p:txBody>
      </p:sp>
    </p:spTree>
    <p:extLst>
      <p:ext uri="{BB962C8B-B14F-4D97-AF65-F5344CB8AC3E}">
        <p14:creationId xmlns:p14="http://schemas.microsoft.com/office/powerpoint/2010/main" val="11168760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s-MX" dirty="0"/>
              <a:t>Por otra parte, el multiculturalismo es también una teoría que busca comprender los fundamentos culturales de cada una de las naciones caracterizadas por su gran diversidad cultural.</a:t>
            </a:r>
          </a:p>
        </p:txBody>
      </p:sp>
    </p:spTree>
    <p:extLst>
      <p:ext uri="{BB962C8B-B14F-4D97-AF65-F5344CB8AC3E}">
        <p14:creationId xmlns:p14="http://schemas.microsoft.com/office/powerpoint/2010/main" val="33977059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s-MX" dirty="0"/>
              <a:t>Con el adjetivo </a:t>
            </a:r>
            <a:r>
              <a:rPr lang="es-MX" i="1" dirty="0"/>
              <a:t>multicultural</a:t>
            </a:r>
            <a:r>
              <a:rPr lang="es-MX" dirty="0"/>
              <a:t> se suele aludir a la variedad que presentan las culturas en la sociedad humana para resolver las mismas necesidades individuales cuando todas ellas deberían poseer igualdad de posibilidades para desarrollarse social, económica y políticamente con armonía según sus tradiciones étnicas, religiosas e ideológicas. De acuerdo con el multiculturalismo, los Estados deberían articularse institucionalmente de manera que reflejen la pluralidad de culturas existentes.</a:t>
            </a:r>
          </a:p>
        </p:txBody>
      </p:sp>
    </p:spTree>
    <p:extLst>
      <p:ext uri="{BB962C8B-B14F-4D97-AF65-F5344CB8AC3E}">
        <p14:creationId xmlns:p14="http://schemas.microsoft.com/office/powerpoint/2010/main" val="143855585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es-MX" dirty="0" smtClean="0"/>
              <a:t>El </a:t>
            </a:r>
            <a:r>
              <a:rPr lang="es-MX" dirty="0"/>
              <a:t>mundo no está organizado distribuyendo el territorio por culturas o </a:t>
            </a:r>
            <a:r>
              <a:rPr lang="es-MX" dirty="0" smtClean="0"/>
              <a:t>etnias. </a:t>
            </a:r>
            <a:r>
              <a:rPr lang="es-MX" dirty="0"/>
              <a:t>hay una discordancia clara entre </a:t>
            </a:r>
            <a:r>
              <a:rPr lang="es-MX" dirty="0" smtClean="0"/>
              <a:t>etnias </a:t>
            </a:r>
            <a:r>
              <a:rPr lang="es-MX" dirty="0"/>
              <a:t>y estados, entre un 90% y un 40% de la población pertenecen al mismo grupo étnico. La tendencia son los estados multiculturales. El problema es cuando se prioriza una identidad de los muchos que todos solemos tener y entonces puede que decide </a:t>
            </a:r>
            <a:r>
              <a:rPr lang="es-MX" dirty="0" err="1" smtClean="0"/>
              <a:t>reidinvicarse</a:t>
            </a:r>
            <a:r>
              <a:rPr lang="es-MX" dirty="0" smtClean="0"/>
              <a:t> </a:t>
            </a:r>
            <a:r>
              <a:rPr lang="es-MX" dirty="0"/>
              <a:t>y tampoco había que caer en el etnocentrismo, que es pensar que tu propia cultura es la mejor. Hoy en día el multiculturalismo es la condición normal de toda cultura, debido a la globalización. La cultura es el conjunto de maneras de obrar, pensar y sentir propias de un grupo humano. El multiculturalismo radical se puede convertir en un nuevo racismo.</a:t>
            </a:r>
          </a:p>
        </p:txBody>
      </p:sp>
    </p:spTree>
    <p:extLst>
      <p:ext uri="{BB962C8B-B14F-4D97-AF65-F5344CB8AC3E}">
        <p14:creationId xmlns:p14="http://schemas.microsoft.com/office/powerpoint/2010/main" val="79561443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s-MX" dirty="0"/>
              <a:t>Entonces el multiculturalismo es la forma de vida de cada uno de los pueblos, una forma de vida que implica, COSTUMBRES, TRADICIONES, LENGUAS. En el caso boliviano se plantea la </a:t>
            </a:r>
            <a:r>
              <a:rPr lang="es-MX" dirty="0" err="1"/>
              <a:t>multicultura</a:t>
            </a:r>
            <a:r>
              <a:rPr lang="es-MX" dirty="0"/>
              <a:t> como una forma de gobierno.</a:t>
            </a:r>
          </a:p>
        </p:txBody>
      </p:sp>
    </p:spTree>
    <p:extLst>
      <p:ext uri="{BB962C8B-B14F-4D97-AF65-F5344CB8AC3E}">
        <p14:creationId xmlns:p14="http://schemas.microsoft.com/office/powerpoint/2010/main" val="363281212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ivil">
  <a:themeElements>
    <a:clrScheme name="Civil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Civil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Civil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8</TotalTime>
  <Words>215</Words>
  <Application>Microsoft Office PowerPoint</Application>
  <PresentationFormat>Presentación en pantalla (4:3)</PresentationFormat>
  <Paragraphs>15</Paragraphs>
  <Slides>6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6</vt:i4>
      </vt:variant>
    </vt:vector>
  </HeadingPairs>
  <TitlesOfParts>
    <vt:vector size="7" baseType="lpstr">
      <vt:lpstr>Civil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mabe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Melissa</dc:creator>
  <cp:lastModifiedBy>Ordoñez</cp:lastModifiedBy>
  <cp:revision>4</cp:revision>
  <dcterms:created xsi:type="dcterms:W3CDTF">2014-11-14T05:21:03Z</dcterms:created>
  <dcterms:modified xsi:type="dcterms:W3CDTF">2016-02-03T19:32:35Z</dcterms:modified>
</cp:coreProperties>
</file>