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7" r:id="rId2"/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38B1855-1B75-4FBE-930C-398BA8C253C6}" styleName="Estilo temático 2 - Énfasis 6">
    <a:tblBg>
      <a:fillRef idx="3">
        <a:schemeClr val="accent6"/>
      </a:fillRef>
      <a:effectRef idx="3">
        <a:schemeClr val="accent6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6">
                <a:tint val="50000"/>
              </a:schemeClr>
            </a:lnRef>
          </a:left>
          <a:right>
            <a:lnRef idx="1">
              <a:schemeClr val="accent6">
                <a:tint val="50000"/>
              </a:schemeClr>
            </a:lnRef>
          </a:right>
          <a:top>
            <a:lnRef idx="1">
              <a:schemeClr val="accent6">
                <a:tint val="50000"/>
              </a:schemeClr>
            </a:lnRef>
          </a:top>
          <a:bottom>
            <a:lnRef idx="1">
              <a:schemeClr val="accent6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7DF18680-E054-41AD-8BC1-D1AEF772440D}" styleName="Estilo medio 2 - Énfasis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327F97BB-C833-4FB7-BDE5-3F7075034690}" styleName="Estilo temático 2 - Énfasis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2678" autoAdjust="0"/>
  </p:normalViewPr>
  <p:slideViewPr>
    <p:cSldViewPr>
      <p:cViewPr varScale="1">
        <p:scale>
          <a:sx n="69" d="100"/>
          <a:sy n="69" d="100"/>
        </p:scale>
        <p:origin x="-54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52426" y="2895600"/>
            <a:ext cx="4572000" cy="1368798"/>
          </a:xfrm>
        </p:spPr>
        <p:txBody>
          <a:bodyPr>
            <a:normAutofit/>
          </a:bodyPr>
          <a:lstStyle>
            <a:lvl1pPr marL="0" indent="0" algn="l">
              <a:buNone/>
              <a:defRPr sz="2000" b="0" i="1" cap="none" spc="120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15" name="Rectangle 14"/>
          <p:cNvSpPr/>
          <p:nvPr/>
        </p:nvSpPr>
        <p:spPr>
          <a:xfrm>
            <a:off x="0" y="4743451"/>
            <a:ext cx="9144000" cy="2114550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6" name="Straight Connector 15"/>
          <p:cNvCxnSpPr/>
          <p:nvPr/>
        </p:nvCxnSpPr>
        <p:spPr>
          <a:xfrm>
            <a:off x="0" y="4714875"/>
            <a:ext cx="9144000" cy="158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Date Placeholder 2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391485-6BF1-4FAB-9973-342BD2B0C76D}" type="datetimeFigureOut">
              <a:rPr lang="es-MX" smtClean="0"/>
              <a:pPr/>
              <a:t>06/09/2014</a:t>
            </a:fld>
            <a:endParaRPr lang="es-MX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102F205-8480-414A-95E5-F59BC9C49E8C}" type="slidenum">
              <a:rPr lang="es-MX" smtClean="0"/>
              <a:pPr/>
              <a:t>‹Nº›</a:t>
            </a:fld>
            <a:endParaRPr lang="es-MX"/>
          </a:p>
        </p:txBody>
      </p:sp>
      <p:sp>
        <p:nvSpPr>
          <p:cNvPr id="24" name="Footer Placeholder 2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352426" y="457200"/>
            <a:ext cx="7680960" cy="2438399"/>
          </a:xfrm>
        </p:spPr>
        <p:txBody>
          <a:bodyPr>
            <a:normAutofit/>
          </a:bodyPr>
          <a:lstStyle>
            <a:lvl1pPr>
              <a:spcBef>
                <a:spcPts val="0"/>
              </a:spcBef>
              <a:defRPr kumimoji="0" lang="en-US" sz="6000" b="1" i="0" u="none" strike="noStrike" kern="1200" cap="none" spc="0" normalizeH="0" baseline="0" noProof="0" smtClean="0">
                <a:ln>
                  <a:noFill/>
                </a:ln>
                <a:gradFill>
                  <a:gsLst>
                    <a:gs pos="0">
                      <a:schemeClr val="tx1">
                        <a:alpha val="92000"/>
                      </a:schemeClr>
                    </a:gs>
                    <a:gs pos="45000">
                      <a:schemeClr val="tx1">
                        <a:alpha val="51000"/>
                      </a:schemeClr>
                    </a:gs>
                    <a:gs pos="100000">
                      <a:schemeClr val="tx1"/>
                    </a:gs>
                  </a:gsLst>
                  <a:lin ang="3600000" scaled="0"/>
                </a:gradFill>
                <a:effectLst/>
                <a:uLnTx/>
                <a:uFillTx/>
                <a:latin typeface="+mj-lt"/>
                <a:ea typeface="+mj-ea"/>
                <a:cs typeface="Tunga" pitchFamily="2"/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Content Placeholder 30"/>
          <p:cNvSpPr>
            <a:spLocks noGrp="1"/>
          </p:cNvSpPr>
          <p:nvPr>
            <p:ph sz="quarter" idx="13"/>
          </p:nvPr>
        </p:nvSpPr>
        <p:spPr>
          <a:xfrm>
            <a:off x="352426" y="1463040"/>
            <a:ext cx="7680960" cy="472440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64391485-6BF1-4FAB-9973-342BD2B0C76D}" type="datetimeFigureOut">
              <a:rPr lang="es-MX" smtClean="0"/>
              <a:pPr/>
              <a:t>06/09/2014</a:t>
            </a:fld>
            <a:endParaRPr lang="es-MX"/>
          </a:p>
        </p:txBody>
      </p:sp>
      <p:sp>
        <p:nvSpPr>
          <p:cNvPr id="19" name="Slide Number Placeholder 1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7102F205-8480-414A-95E5-F59BC9C49E8C}" type="slidenum">
              <a:rPr lang="es-MX" smtClean="0"/>
              <a:pPr/>
              <a:t>‹Nº›</a:t>
            </a:fld>
            <a:endParaRPr lang="es-MX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Subtitle 2"/>
          <p:cNvSpPr>
            <a:spLocks noGrp="1"/>
          </p:cNvSpPr>
          <p:nvPr>
            <p:ph type="subTitle" idx="1"/>
          </p:nvPr>
        </p:nvSpPr>
        <p:spPr>
          <a:xfrm>
            <a:off x="352426" y="4003302"/>
            <a:ext cx="4572000" cy="1178298"/>
          </a:xfrm>
        </p:spPr>
        <p:txBody>
          <a:bodyPr>
            <a:normAutofit/>
          </a:bodyPr>
          <a:lstStyle>
            <a:lvl1pPr marL="0" indent="0" algn="l">
              <a:buNone/>
              <a:defRPr sz="2000" b="0" i="1" cap="none" spc="120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16" name="Date Placeholder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391485-6BF1-4FAB-9973-342BD2B0C76D}" type="datetimeFigureOut">
              <a:rPr lang="es-MX" smtClean="0"/>
              <a:pPr/>
              <a:t>06/09/2014</a:t>
            </a:fld>
            <a:endParaRPr lang="es-MX"/>
          </a:p>
        </p:txBody>
      </p:sp>
      <p:sp>
        <p:nvSpPr>
          <p:cNvPr id="20" name="Slide Number Placeholder 19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102F205-8480-414A-95E5-F59BC9C49E8C}" type="slidenum">
              <a:rPr lang="es-MX" smtClean="0"/>
              <a:pPr/>
              <a:t>‹Nº›</a:t>
            </a:fld>
            <a:endParaRPr lang="es-MX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13" name="Rectangle 12"/>
          <p:cNvSpPr/>
          <p:nvPr/>
        </p:nvSpPr>
        <p:spPr>
          <a:xfrm>
            <a:off x="0" y="0"/>
            <a:ext cx="9144000" cy="1828800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8" name="Straight Connector 17"/>
          <p:cNvCxnSpPr/>
          <p:nvPr/>
        </p:nvCxnSpPr>
        <p:spPr>
          <a:xfrm>
            <a:off x="-4439" y="1828800"/>
            <a:ext cx="9144000" cy="158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itle 13"/>
          <p:cNvSpPr>
            <a:spLocks noGrp="1"/>
          </p:cNvSpPr>
          <p:nvPr>
            <p:ph type="title"/>
          </p:nvPr>
        </p:nvSpPr>
        <p:spPr>
          <a:xfrm>
            <a:off x="354366" y="1990078"/>
            <a:ext cx="8439912" cy="1984248"/>
          </a:xfrm>
        </p:spPr>
        <p:txBody>
          <a:bodyPr>
            <a:noAutofit/>
          </a:bodyPr>
          <a:lstStyle>
            <a:lvl1pPr>
              <a:defRPr kumimoji="0" lang="en-US" sz="6000" b="1" i="0" u="none" strike="noStrike" kern="1200" cap="none" spc="0" normalizeH="0" baseline="0" noProof="0" dirty="0" smtClean="0">
                <a:ln>
                  <a:noFill/>
                </a:ln>
                <a:gradFill>
                  <a:gsLst>
                    <a:gs pos="0">
                      <a:schemeClr val="tx1">
                        <a:alpha val="92000"/>
                      </a:schemeClr>
                    </a:gs>
                    <a:gs pos="45000">
                      <a:schemeClr val="tx1">
                        <a:alpha val="51000"/>
                      </a:schemeClr>
                    </a:gs>
                    <a:gs pos="100000">
                      <a:schemeClr val="tx1"/>
                    </a:gs>
                  </a:gsLst>
                  <a:lin ang="3600000" scaled="0"/>
                </a:gradFill>
                <a:effectLst/>
                <a:uLnTx/>
                <a:uFillTx/>
                <a:latin typeface="+mj-lt"/>
                <a:ea typeface="+mj-ea"/>
                <a:cs typeface="Tunga" pitchFamily="2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mtClean="0"/>
              <a:t>Haga clic para modificar el estilo de título del patrón</a:t>
            </a:r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Content Placeholder 11"/>
          <p:cNvSpPr>
            <a:spLocks noGrp="1"/>
          </p:cNvSpPr>
          <p:nvPr>
            <p:ph sz="quarter" idx="14"/>
          </p:nvPr>
        </p:nvSpPr>
        <p:spPr>
          <a:xfrm>
            <a:off x="4901184" y="1463040"/>
            <a:ext cx="3886200" cy="4288536"/>
          </a:xfrm>
        </p:spPr>
        <p:txBody>
          <a:bodyPr>
            <a:normAutofit/>
          </a:bodyPr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18" name="Content Placeholder 30"/>
          <p:cNvSpPr>
            <a:spLocks noGrp="1"/>
          </p:cNvSpPr>
          <p:nvPr>
            <p:ph sz="quarter" idx="13"/>
          </p:nvPr>
        </p:nvSpPr>
        <p:spPr>
          <a:xfrm>
            <a:off x="352426" y="1463040"/>
            <a:ext cx="3886200" cy="4288536"/>
          </a:xfrm>
        </p:spPr>
        <p:txBody>
          <a:bodyPr>
            <a:normAutofit/>
          </a:bodyPr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27" name="Title 2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64391485-6BF1-4FAB-9973-342BD2B0C76D}" type="datetimeFigureOut">
              <a:rPr lang="es-MX" smtClean="0"/>
              <a:pPr/>
              <a:t>06/09/2014</a:t>
            </a:fld>
            <a:endParaRPr lang="es-MX"/>
          </a:p>
        </p:txBody>
      </p:sp>
      <p:sp>
        <p:nvSpPr>
          <p:cNvPr id="25" name="Slide Number Placeholder 24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7102F205-8480-414A-95E5-F59BC9C49E8C}" type="slidenum">
              <a:rPr lang="es-MX" smtClean="0"/>
              <a:pPr/>
              <a:t>‹Nº›</a:t>
            </a:fld>
            <a:endParaRPr lang="es-MX"/>
          </a:p>
        </p:txBody>
      </p:sp>
      <p:sp>
        <p:nvSpPr>
          <p:cNvPr id="26" name="Footer Placeholder 25"/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endParaRPr lang="es-MX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 Placeholder 3"/>
          <p:cNvSpPr>
            <a:spLocks noGrp="1"/>
          </p:cNvSpPr>
          <p:nvPr>
            <p:ph type="body" sz="half" idx="2"/>
          </p:nvPr>
        </p:nvSpPr>
        <p:spPr>
          <a:xfrm>
            <a:off x="352426" y="1463040"/>
            <a:ext cx="3886200" cy="509587"/>
          </a:xfrm>
        </p:spPr>
        <p:txBody>
          <a:bodyPr>
            <a:normAutofit/>
          </a:bodyPr>
          <a:lstStyle>
            <a:lvl1pPr marL="0" indent="0">
              <a:buNone/>
              <a:defRPr sz="2000" b="0" i="1" spc="0" baseline="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5"/>
          </p:nvPr>
        </p:nvSpPr>
        <p:spPr>
          <a:xfrm>
            <a:off x="4900613" y="1463040"/>
            <a:ext cx="3886200" cy="509587"/>
          </a:xfrm>
        </p:spPr>
        <p:txBody>
          <a:bodyPr>
            <a:normAutofit/>
          </a:bodyPr>
          <a:lstStyle>
            <a:lvl1pPr marL="0" indent="0">
              <a:buNone/>
              <a:defRPr sz="2000" b="0" i="1" spc="0" baseline="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22" name="Content Placeholder 11"/>
          <p:cNvSpPr>
            <a:spLocks noGrp="1"/>
          </p:cNvSpPr>
          <p:nvPr>
            <p:ph sz="quarter" idx="14"/>
          </p:nvPr>
        </p:nvSpPr>
        <p:spPr>
          <a:xfrm>
            <a:off x="4900613" y="2011680"/>
            <a:ext cx="3886200" cy="3736848"/>
          </a:xfrm>
        </p:spPr>
        <p:txBody>
          <a:bodyPr>
            <a:normAutofit/>
          </a:bodyPr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28" name="Content Placeholder 30"/>
          <p:cNvSpPr>
            <a:spLocks noGrp="1"/>
          </p:cNvSpPr>
          <p:nvPr>
            <p:ph sz="quarter" idx="13"/>
          </p:nvPr>
        </p:nvSpPr>
        <p:spPr>
          <a:xfrm>
            <a:off x="352426" y="2011680"/>
            <a:ext cx="3886200" cy="3736848"/>
          </a:xfrm>
        </p:spPr>
        <p:txBody>
          <a:bodyPr>
            <a:normAutofit/>
          </a:bodyPr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30" name="Title 2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6"/>
          </p:nvPr>
        </p:nvSpPr>
        <p:spPr/>
        <p:txBody>
          <a:bodyPr/>
          <a:lstStyle/>
          <a:p>
            <a:fld id="{64391485-6BF1-4FAB-9973-342BD2B0C76D}" type="datetimeFigureOut">
              <a:rPr lang="es-MX" smtClean="0"/>
              <a:pPr/>
              <a:t>06/09/2014</a:t>
            </a:fld>
            <a:endParaRPr lang="es-MX"/>
          </a:p>
        </p:txBody>
      </p:sp>
      <p:sp>
        <p:nvSpPr>
          <p:cNvPr id="24" name="Slide Number Placeholder 23"/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7102F205-8480-414A-95E5-F59BC9C49E8C}" type="slidenum">
              <a:rPr lang="es-MX" smtClean="0"/>
              <a:pPr/>
              <a:t>‹Nº›</a:t>
            </a:fld>
            <a:endParaRPr lang="es-MX"/>
          </a:p>
        </p:txBody>
      </p:sp>
      <p:sp>
        <p:nvSpPr>
          <p:cNvPr id="29" name="Footer Placeholder 28"/>
          <p:cNvSpPr>
            <a:spLocks noGrp="1"/>
          </p:cNvSpPr>
          <p:nvPr>
            <p:ph type="ftr" sz="quarter" idx="18"/>
          </p:nvPr>
        </p:nvSpPr>
        <p:spPr/>
        <p:txBody>
          <a:bodyPr/>
          <a:lstStyle/>
          <a:p>
            <a:endParaRPr lang="es-MX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Date Placeholder 1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391485-6BF1-4FAB-9973-342BD2B0C76D}" type="datetimeFigureOut">
              <a:rPr lang="es-MX" smtClean="0"/>
              <a:pPr/>
              <a:t>06/09/2014</a:t>
            </a:fld>
            <a:endParaRPr lang="es-MX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102F205-8480-414A-95E5-F59BC9C49E8C}" type="slidenum">
              <a:rPr lang="es-MX" smtClean="0"/>
              <a:pPr/>
              <a:t>‹Nº›</a:t>
            </a:fld>
            <a:endParaRPr lang="es-MX"/>
          </a:p>
        </p:txBody>
      </p:sp>
      <p:sp>
        <p:nvSpPr>
          <p:cNvPr id="18" name="Footer Placeholder 17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15" name="Title 1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391485-6BF1-4FAB-9973-342BD2B0C76D}" type="datetimeFigureOut">
              <a:rPr lang="es-MX" smtClean="0"/>
              <a:pPr/>
              <a:t>06/09/2014</a:t>
            </a:fld>
            <a:endParaRPr lang="es-MX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102F205-8480-414A-95E5-F59BC9C49E8C}" type="slidenum">
              <a:rPr lang="es-MX" smtClean="0"/>
              <a:pPr/>
              <a:t>‹Nº›</a:t>
            </a:fld>
            <a:endParaRPr lang="es-MX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s-MX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0" y="5734050"/>
            <a:ext cx="9144000" cy="1123950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2" name="Straight Connector 21"/>
          <p:cNvCxnSpPr/>
          <p:nvPr/>
        </p:nvCxnSpPr>
        <p:spPr>
          <a:xfrm>
            <a:off x="0" y="5695950"/>
            <a:ext cx="9144000" cy="158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itle 2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2"/>
          </p:nvPr>
        </p:nvSpPr>
        <p:spPr>
          <a:xfrm>
            <a:off x="352426" y="1463040"/>
            <a:ext cx="3381375" cy="3967162"/>
          </a:xfrm>
        </p:spPr>
        <p:txBody>
          <a:bodyPr>
            <a:normAutofit/>
          </a:bodyPr>
          <a:lstStyle>
            <a:lvl1pPr marL="0" indent="0">
              <a:lnSpc>
                <a:spcPct val="150000"/>
              </a:lnSpc>
              <a:buNone/>
              <a:defRPr sz="1600" b="0" i="1" spc="0" baseline="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16" name="Content Placeholder 11"/>
          <p:cNvSpPr>
            <a:spLocks noGrp="1"/>
          </p:cNvSpPr>
          <p:nvPr>
            <p:ph sz="quarter" idx="14"/>
          </p:nvPr>
        </p:nvSpPr>
        <p:spPr>
          <a:xfrm>
            <a:off x="4105275" y="1463040"/>
            <a:ext cx="4681538" cy="3968496"/>
          </a:xfrm>
        </p:spPr>
        <p:txBody>
          <a:bodyPr>
            <a:normAutofit/>
          </a:bodyPr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13" name="Date Placeholder 12"/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64391485-6BF1-4FAB-9973-342BD2B0C76D}" type="datetimeFigureOut">
              <a:rPr lang="es-MX" smtClean="0"/>
              <a:pPr/>
              <a:t>06/09/2014</a:t>
            </a:fld>
            <a:endParaRPr lang="es-MX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7102F205-8480-414A-95E5-F59BC9C49E8C}" type="slidenum">
              <a:rPr lang="es-MX" smtClean="0"/>
              <a:pPr/>
              <a:t>‹Nº›</a:t>
            </a:fld>
            <a:endParaRPr lang="es-MX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endParaRPr lang="es-MX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229224" y="0"/>
            <a:ext cx="3914775" cy="5657850"/>
          </a:xfrm>
        </p:spPr>
        <p:txBody>
          <a:bodyPr anchor="ctr" anchorCtr="0"/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3"/>
          </p:nvPr>
        </p:nvSpPr>
        <p:spPr>
          <a:xfrm>
            <a:off x="352426" y="1600199"/>
            <a:ext cx="4572000" cy="3593237"/>
          </a:xfrm>
        </p:spPr>
        <p:txBody>
          <a:bodyPr>
            <a:normAutofit/>
          </a:bodyPr>
          <a:lstStyle>
            <a:lvl1pPr marL="0" indent="0">
              <a:lnSpc>
                <a:spcPct val="150000"/>
              </a:lnSpc>
              <a:spcBef>
                <a:spcPts val="0"/>
              </a:spcBef>
              <a:buNone/>
              <a:defRPr sz="1600" i="1">
                <a:solidFill>
                  <a:schemeClr val="tx1"/>
                </a:solidFill>
              </a:defRPr>
            </a:lvl1pPr>
            <a:lvl2pPr marL="171450" indent="1588">
              <a:buNone/>
              <a:defRPr>
                <a:solidFill>
                  <a:schemeClr val="bg2"/>
                </a:solidFill>
              </a:defRPr>
            </a:lvl2pPr>
            <a:lvl3pPr marL="344488" indent="6350">
              <a:buNone/>
              <a:defRPr>
                <a:solidFill>
                  <a:schemeClr val="bg2"/>
                </a:solidFill>
              </a:defRPr>
            </a:lvl3pPr>
            <a:lvl4pPr marL="515938" indent="3175">
              <a:buNone/>
              <a:defRPr>
                <a:solidFill>
                  <a:schemeClr val="bg2"/>
                </a:solidFill>
              </a:defRPr>
            </a:lvl4pPr>
            <a:lvl5pPr marL="688975" indent="-1588">
              <a:buNone/>
              <a:defRPr>
                <a:solidFill>
                  <a:schemeClr val="bg2"/>
                </a:solidFill>
              </a:defRPr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11" name="Rectangle 10"/>
          <p:cNvSpPr/>
          <p:nvPr/>
        </p:nvSpPr>
        <p:spPr>
          <a:xfrm>
            <a:off x="0" y="5734050"/>
            <a:ext cx="9144000" cy="1123950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2" name="Straight Connector 11"/>
          <p:cNvCxnSpPr/>
          <p:nvPr/>
        </p:nvCxnSpPr>
        <p:spPr>
          <a:xfrm>
            <a:off x="0" y="5695950"/>
            <a:ext cx="9144000" cy="158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itle Placeholder 1"/>
          <p:cNvSpPr>
            <a:spLocks noGrp="1"/>
          </p:cNvSpPr>
          <p:nvPr>
            <p:ph type="title"/>
          </p:nvPr>
        </p:nvSpPr>
        <p:spPr>
          <a:xfrm>
            <a:off x="352425" y="275208"/>
            <a:ext cx="4572000" cy="1324992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3" name="Date Placeholder 12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64391485-6BF1-4FAB-9973-342BD2B0C76D}" type="datetimeFigureOut">
              <a:rPr lang="es-MX" smtClean="0"/>
              <a:pPr/>
              <a:t>06/09/2014</a:t>
            </a:fld>
            <a:endParaRPr lang="es-MX"/>
          </a:p>
        </p:txBody>
      </p:sp>
      <p:sp>
        <p:nvSpPr>
          <p:cNvPr id="20" name="Slide Number Placeholder 19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7102F205-8480-414A-95E5-F59BC9C49E8C}" type="slidenum">
              <a:rPr lang="es-MX" smtClean="0"/>
              <a:pPr/>
              <a:t>‹Nº›</a:t>
            </a:fld>
            <a:endParaRPr lang="es-MX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es-MX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391485-6BF1-4FAB-9973-342BD2B0C76D}" type="datetimeFigureOut">
              <a:rPr lang="es-MX" smtClean="0"/>
              <a:pPr/>
              <a:t>06/09/2014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02F205-8480-414A-95E5-F59BC9C49E8C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391485-6BF1-4FAB-9973-342BD2B0C76D}" type="datetimeFigureOut">
              <a:rPr lang="es-MX" smtClean="0"/>
              <a:pPr/>
              <a:t>06/09/2014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02F205-8480-414A-95E5-F59BC9C49E8C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52426" y="228600"/>
            <a:ext cx="7680960" cy="10668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52426" y="1463040"/>
            <a:ext cx="7680960" cy="434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52426" y="6543676"/>
            <a:ext cx="1466850" cy="2476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00" b="1">
                <a:solidFill>
                  <a:schemeClr val="tx1">
                    <a:alpha val="65000"/>
                  </a:schemeClr>
                </a:solidFill>
              </a:defRPr>
            </a:lvl1pPr>
          </a:lstStyle>
          <a:p>
            <a:fld id="{64391485-6BF1-4FAB-9973-342BD2B0C76D}" type="datetimeFigureOut">
              <a:rPr lang="es-MX" smtClean="0"/>
              <a:pPr/>
              <a:t>06/09/2014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809749" y="6543676"/>
            <a:ext cx="4086225" cy="2476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00" b="1" i="1">
                <a:solidFill>
                  <a:schemeClr val="tx1">
                    <a:alpha val="6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886700" y="6543676"/>
            <a:ext cx="876300" cy="2476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000" b="1">
                <a:solidFill>
                  <a:schemeClr val="tx1">
                    <a:alpha val="65000"/>
                  </a:schemeClr>
                </a:solidFill>
              </a:defRPr>
            </a:lvl1pPr>
          </a:lstStyle>
          <a:p>
            <a:fld id="{7102F205-8480-414A-95E5-F59BC9C49E8C}" type="slidenum">
              <a:rPr lang="es-MX" smtClean="0"/>
              <a:pPr/>
              <a:t>‹Nº›</a:t>
            </a:fld>
            <a:endParaRPr lang="es-MX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914400" rtl="0" eaLnBrk="1" latinLnBrk="0" hangingPunct="1">
        <a:spcBef>
          <a:spcPts val="400"/>
        </a:spcBef>
        <a:buNone/>
        <a:defRPr sz="4000" b="0" kern="1200" cap="none" spc="0" baseline="0">
          <a:solidFill>
            <a:schemeClr val="tx1"/>
          </a:solidFill>
          <a:latin typeface="+mj-lt"/>
          <a:ea typeface="+mj-ea"/>
          <a:cs typeface="Tunga" pitchFamily="2"/>
        </a:defRPr>
      </a:lvl1pPr>
    </p:titleStyle>
    <p:bodyStyle>
      <a:lvl1pPr marL="0" indent="0" algn="l" defTabSz="914400" rtl="0" eaLnBrk="1" latinLnBrk="0" hangingPunct="1">
        <a:spcBef>
          <a:spcPts val="1200"/>
        </a:spcBef>
        <a:spcAft>
          <a:spcPts val="0"/>
        </a:spcAft>
        <a:buClr>
          <a:schemeClr val="accent5"/>
        </a:buClr>
        <a:buFont typeface="Arial" pitchFamily="34" charset="0"/>
        <a:buNone/>
        <a:defRPr sz="1800" b="0" i="0" kern="1200" cap="none" spc="30" baseline="0">
          <a:solidFill>
            <a:schemeClr val="tx1"/>
          </a:solidFill>
          <a:latin typeface="+mn-lt"/>
          <a:ea typeface="+mn-ea"/>
          <a:cs typeface="Tahoma" pitchFamily="34" charset="0"/>
        </a:defRPr>
      </a:lvl1pPr>
      <a:lvl2pPr marL="171450" indent="-171450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Tahoma" pitchFamily="34" charset="0"/>
        </a:defRPr>
      </a:lvl2pPr>
      <a:lvl3pPr marL="344488" indent="-165100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Tahoma" pitchFamily="34" charset="0"/>
        </a:defRPr>
      </a:lvl3pPr>
      <a:lvl4pPr marL="517525" indent="-169863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Tahoma" pitchFamily="34" charset="0"/>
        </a:defRPr>
      </a:lvl4pPr>
      <a:lvl5pPr marL="688975" indent="-173038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Tahoma" pitchFamily="34" charset="0"/>
        </a:defRPr>
      </a:lvl5pPr>
      <a:lvl6pPr marL="868680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069848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243584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1408176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microsoft.com/office/2007/relationships/hdphoto" Target="../media/hdphoto4.wdp"/><Relationship Id="rId4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microsoft.com/office/2007/relationships/hdphoto" Target="../media/hdphoto5.wdp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Subtítulo"/>
          <p:cNvSpPr>
            <a:spLocks noGrp="1"/>
          </p:cNvSpPr>
          <p:nvPr>
            <p:ph type="subTitle" idx="1"/>
          </p:nvPr>
        </p:nvSpPr>
        <p:spPr>
          <a:xfrm>
            <a:off x="4119662" y="5589240"/>
            <a:ext cx="4572000" cy="1178298"/>
          </a:xfrm>
        </p:spPr>
        <p:txBody>
          <a:bodyPr>
            <a:normAutofit/>
          </a:bodyPr>
          <a:lstStyle/>
          <a:p>
            <a:r>
              <a:rPr lang="es-MX" sz="2800" dirty="0" smtClean="0"/>
              <a:t>Ing. Ana Lilia Flores E.</a:t>
            </a:r>
          </a:p>
          <a:p>
            <a:pPr algn="ctr"/>
            <a:r>
              <a:rPr lang="es-MX" sz="2800" dirty="0" smtClean="0"/>
              <a:t>Física 1</a:t>
            </a:r>
            <a:endParaRPr lang="es-MX" sz="2800" dirty="0"/>
          </a:p>
        </p:txBody>
      </p:sp>
      <p:sp>
        <p:nvSpPr>
          <p:cNvPr id="3" name="2 Título"/>
          <p:cNvSpPr>
            <a:spLocks noGrp="1"/>
          </p:cNvSpPr>
          <p:nvPr>
            <p:ph type="title"/>
          </p:nvPr>
        </p:nvSpPr>
        <p:spPr>
          <a:xfrm>
            <a:off x="-180528" y="4149080"/>
            <a:ext cx="7143768" cy="832120"/>
          </a:xfrm>
        </p:spPr>
        <p:txBody>
          <a:bodyPr/>
          <a:lstStyle/>
          <a:p>
            <a:pPr algn="ctr"/>
            <a:r>
              <a:rPr lang="es-MX" sz="3200" smtClean="0"/>
              <a:t>Campus </a:t>
            </a:r>
            <a:r>
              <a:rPr lang="es-MX" sz="4800" smtClean="0"/>
              <a:t> </a:t>
            </a:r>
            <a:r>
              <a:rPr lang="es-MX" sz="3200" dirty="0" smtClean="0"/>
              <a:t>Gómez Palacio</a:t>
            </a:r>
            <a:endParaRPr lang="es-MX" sz="32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267744" y="1480939"/>
            <a:ext cx="4279900" cy="2524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8310096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2699792" y="5085184"/>
            <a:ext cx="4572000" cy="1368798"/>
          </a:xfrm>
        </p:spPr>
        <p:txBody>
          <a:bodyPr>
            <a:normAutofit/>
          </a:bodyPr>
          <a:lstStyle/>
          <a:p>
            <a:pPr algn="ctr"/>
            <a:r>
              <a:rPr lang="es-MX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Sistema de unidades CGS</a:t>
            </a:r>
          </a:p>
          <a:p>
            <a:pPr algn="ctr"/>
            <a:r>
              <a:rPr lang="es-MX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Sistema Inglés</a:t>
            </a:r>
            <a:endParaRPr lang="es-MX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1898" y="404664"/>
            <a:ext cx="8972102" cy="2438399"/>
          </a:xfrm>
        </p:spPr>
        <p:txBody>
          <a:bodyPr/>
          <a:lstStyle/>
          <a:p>
            <a:r>
              <a:rPr lang="es-MX" dirty="0" smtClean="0"/>
              <a:t>SISTEMAS DE UNIDADES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xmlns="" val="480622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684593" y="4005064"/>
            <a:ext cx="5462071" cy="263802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3 CuadroTexto"/>
          <p:cNvSpPr txBox="1"/>
          <p:nvPr/>
        </p:nvSpPr>
        <p:spPr>
          <a:xfrm>
            <a:off x="539552" y="548680"/>
            <a:ext cx="7469062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MX" sz="2800" dirty="0" smtClean="0"/>
              <a:t>Los humanos se  han puesto de acuerdo y han creado </a:t>
            </a:r>
            <a:r>
              <a:rPr lang="es-MX" sz="28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sistemas</a:t>
            </a:r>
            <a:r>
              <a:rPr lang="es-MX" sz="2800" dirty="0" smtClean="0"/>
              <a:t> que engloban todo lo necesario para hacer y compartir mediciones alrededor del mundo.</a:t>
            </a:r>
          </a:p>
          <a:p>
            <a:pPr algn="just"/>
            <a:endParaRPr lang="es-MX" sz="2800" dirty="0" smtClean="0"/>
          </a:p>
          <a:p>
            <a:pPr algn="just"/>
            <a:endParaRPr lang="es-MX" sz="2800" dirty="0"/>
          </a:p>
          <a:p>
            <a:pPr marL="457200" indent="-457200" algn="just">
              <a:buFont typeface="Courier New" panose="02070309020205020404" pitchFamily="49" charset="0"/>
              <a:buChar char="o"/>
            </a:pPr>
            <a:r>
              <a:rPr lang="es-MX" sz="2800" dirty="0" smtClean="0"/>
              <a:t>Sistema Internacional de unidades (SI)</a:t>
            </a:r>
          </a:p>
          <a:p>
            <a:pPr marL="457200" indent="-457200" algn="just">
              <a:buFont typeface="Courier New" panose="02070309020205020404" pitchFamily="49" charset="0"/>
              <a:buChar char="o"/>
            </a:pPr>
            <a:r>
              <a:rPr lang="es-MX" sz="2800" dirty="0" smtClean="0"/>
              <a:t>Sistema Cegesimal (CGS)</a:t>
            </a:r>
          </a:p>
          <a:p>
            <a:pPr marL="457200" indent="-457200" algn="just">
              <a:buFont typeface="Courier New" panose="02070309020205020404" pitchFamily="49" charset="0"/>
              <a:buChar char="o"/>
            </a:pPr>
            <a:r>
              <a:rPr lang="es-MX" sz="2800" dirty="0" smtClean="0"/>
              <a:t>Sistema Inglés</a:t>
            </a:r>
            <a:endParaRPr lang="es-MX" sz="2800" dirty="0"/>
          </a:p>
        </p:txBody>
      </p:sp>
    </p:spTree>
    <p:extLst>
      <p:ext uri="{BB962C8B-B14F-4D97-AF65-F5344CB8AC3E}">
        <p14:creationId xmlns:p14="http://schemas.microsoft.com/office/powerpoint/2010/main" xmlns="" val="112821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 sz="quarter" idx="13"/>
          </p:nvPr>
        </p:nvSpPr>
        <p:spPr>
          <a:xfrm>
            <a:off x="352426" y="1463040"/>
            <a:ext cx="8612062" cy="4724400"/>
          </a:xfrm>
        </p:spPr>
        <p:txBody>
          <a:bodyPr>
            <a:normAutofit lnSpcReduction="10000"/>
          </a:bodyPr>
          <a:lstStyle/>
          <a:p>
            <a:r>
              <a:rPr lang="es-MX" sz="2400" dirty="0" smtClean="0"/>
              <a:t>Creado</a:t>
            </a:r>
            <a:r>
              <a:rPr lang="es-MX" sz="2800" dirty="0" smtClean="0"/>
              <a:t> en un congreso internacional alrededor de 1881</a:t>
            </a:r>
          </a:p>
          <a:p>
            <a:endParaRPr lang="es-MX" sz="2800" dirty="0"/>
          </a:p>
          <a:p>
            <a:r>
              <a:rPr lang="es-MX" sz="2800" dirty="0" smtClean="0"/>
              <a:t>Sus unidades de medida son: </a:t>
            </a:r>
          </a:p>
          <a:p>
            <a:r>
              <a:rPr lang="es-MX" sz="2800" dirty="0" smtClean="0"/>
              <a:t>Longitud </a:t>
            </a:r>
            <a:r>
              <a:rPr lang="es-MX" sz="2800" dirty="0" smtClean="0">
                <a:sym typeface="Wingdings" panose="05000000000000000000" pitchFamily="2" charset="2"/>
              </a:rPr>
              <a:t> Centímetro</a:t>
            </a:r>
          </a:p>
          <a:p>
            <a:r>
              <a:rPr lang="es-MX" sz="2800" dirty="0" smtClean="0">
                <a:sym typeface="Wingdings" panose="05000000000000000000" pitchFamily="2" charset="2"/>
              </a:rPr>
              <a:t>Masa  Gramo</a:t>
            </a:r>
          </a:p>
          <a:p>
            <a:r>
              <a:rPr lang="es-MX" sz="2800" dirty="0" smtClean="0">
                <a:sym typeface="Wingdings" panose="05000000000000000000" pitchFamily="2" charset="2"/>
              </a:rPr>
              <a:t>Tiempo  Segundo</a:t>
            </a:r>
          </a:p>
          <a:p>
            <a:endParaRPr lang="es-MX" sz="2800" dirty="0">
              <a:sym typeface="Wingdings" panose="05000000000000000000" pitchFamily="2" charset="2"/>
            </a:endParaRPr>
          </a:p>
          <a:p>
            <a:r>
              <a:rPr lang="es-MX" sz="2800" dirty="0" smtClean="0">
                <a:sym typeface="Wingdings" panose="05000000000000000000" pitchFamily="2" charset="2"/>
              </a:rPr>
              <a:t>En la actualidad ha sido sustituido por el Sistema Internacional de Unidades </a:t>
            </a:r>
          </a:p>
        </p:txBody>
      </p:sp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Sistema CGS</a:t>
            </a:r>
            <a:endParaRPr lang="es-MX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artisticTexturizer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724128" y="2573461"/>
            <a:ext cx="2143125" cy="214312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7531785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 sz="quarter" idx="13"/>
          </p:nvPr>
        </p:nvSpPr>
        <p:spPr>
          <a:xfrm>
            <a:off x="352426" y="1463040"/>
            <a:ext cx="8684070" cy="4724400"/>
          </a:xfrm>
        </p:spPr>
        <p:txBody>
          <a:bodyPr>
            <a:normAutofit/>
          </a:bodyPr>
          <a:lstStyle/>
          <a:p>
            <a:r>
              <a:rPr lang="es-MX" sz="2800" dirty="0" smtClean="0"/>
              <a:t>Se utiliza actualmente en los E.U.A., aunque ha perdido popularidad ante el SI.</a:t>
            </a:r>
          </a:p>
          <a:p>
            <a:r>
              <a:rPr lang="es-MX" sz="2800" dirty="0" smtClean="0"/>
              <a:t>Sus magnitudes fundamentales y unidades de medida son:</a:t>
            </a:r>
          </a:p>
          <a:p>
            <a:r>
              <a:rPr lang="es-MX" sz="2800" dirty="0" smtClean="0"/>
              <a:t>Longitud </a:t>
            </a:r>
            <a:r>
              <a:rPr lang="es-MX" sz="2800" dirty="0" smtClean="0">
                <a:sym typeface="Wingdings" panose="05000000000000000000" pitchFamily="2" charset="2"/>
              </a:rPr>
              <a:t> Pie</a:t>
            </a:r>
          </a:p>
          <a:p>
            <a:r>
              <a:rPr lang="es-MX" sz="2800" dirty="0" smtClean="0">
                <a:sym typeface="Wingdings" panose="05000000000000000000" pitchFamily="2" charset="2"/>
              </a:rPr>
              <a:t>Masa  Libra</a:t>
            </a:r>
          </a:p>
          <a:p>
            <a:r>
              <a:rPr lang="es-MX" sz="2800" dirty="0" smtClean="0">
                <a:sym typeface="Wingdings" panose="05000000000000000000" pitchFamily="2" charset="2"/>
              </a:rPr>
              <a:t>Tiempo  Segundo </a:t>
            </a:r>
            <a:endParaRPr lang="es-MX" sz="2800" dirty="0"/>
          </a:p>
        </p:txBody>
      </p:sp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SISTEMA INGLÉS</a:t>
            </a:r>
            <a:endParaRPr lang="es-MX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artisticPhotocopy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0094" r="13549"/>
          <a:stretch/>
        </p:blipFill>
        <p:spPr bwMode="auto">
          <a:xfrm>
            <a:off x="5796136" y="3212976"/>
            <a:ext cx="2736304" cy="311670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1267273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r>
              <a:rPr lang="es-MX" sz="2400" dirty="0" smtClean="0"/>
              <a:t>Se creó alrededor de 1960 .</a:t>
            </a:r>
          </a:p>
          <a:p>
            <a:r>
              <a:rPr lang="es-MX" sz="2400" dirty="0" smtClean="0"/>
              <a:t>En los descubrimientos de la actualidad, todas las mediciones están expresadas en términos del Sistema Internacional de Unidades.</a:t>
            </a:r>
          </a:p>
          <a:p>
            <a:endParaRPr lang="es-MX" sz="2400" dirty="0"/>
          </a:p>
        </p:txBody>
      </p:sp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Sistema Internacional de Unidades</a:t>
            </a:r>
            <a:endParaRPr lang="es-MX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03848" y="4077072"/>
            <a:ext cx="5366705" cy="2365796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8883141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 sz="quarter" idx="13"/>
          </p:nvPr>
        </p:nvSpPr>
        <p:spPr>
          <a:xfrm>
            <a:off x="467544" y="1916832"/>
            <a:ext cx="7680960" cy="4724400"/>
          </a:xfrm>
        </p:spPr>
        <p:txBody>
          <a:bodyPr>
            <a:normAutofit/>
          </a:bodyPr>
          <a:lstStyle/>
          <a:p>
            <a:r>
              <a:rPr lang="es-MX" sz="2400" dirty="0" smtClean="0"/>
              <a:t>El SI está basado en siete magnitudes fundamentales:</a:t>
            </a:r>
          </a:p>
          <a:p>
            <a:endParaRPr lang="es-MX" sz="2400" dirty="0"/>
          </a:p>
        </p:txBody>
      </p:sp>
      <p:sp>
        <p:nvSpPr>
          <p:cNvPr id="3" name="2 Título"/>
          <p:cNvSpPr>
            <a:spLocks noGrp="1"/>
          </p:cNvSpPr>
          <p:nvPr>
            <p:ph type="title"/>
          </p:nvPr>
        </p:nvSpPr>
        <p:spPr>
          <a:xfrm>
            <a:off x="467544" y="188640"/>
            <a:ext cx="8324030" cy="1616224"/>
          </a:xfrm>
        </p:spPr>
        <p:txBody>
          <a:bodyPr>
            <a:normAutofit/>
          </a:bodyPr>
          <a:lstStyle/>
          <a:p>
            <a:r>
              <a:rPr lang="es-MX" sz="3600" dirty="0" smtClean="0"/>
              <a:t>MAGNITUDES FUNDAMENTALES DEL SI </a:t>
            </a:r>
            <a:endParaRPr lang="es-MX" sz="3600" dirty="0"/>
          </a:p>
        </p:txBody>
      </p:sp>
      <p:graphicFrame>
        <p:nvGraphicFramePr>
          <p:cNvPr id="4" name="3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148388839"/>
              </p:ext>
            </p:extLst>
          </p:nvPr>
        </p:nvGraphicFramePr>
        <p:xfrm>
          <a:off x="1331640" y="2708920"/>
          <a:ext cx="7056784" cy="3672408"/>
        </p:xfrm>
        <a:graphic>
          <a:graphicData uri="http://schemas.openxmlformats.org/drawingml/2006/table">
            <a:tbl>
              <a:tblPr firstRow="1" bandRow="1">
                <a:tableStyleId>{638B1855-1B75-4FBE-930C-398BA8C253C6}</a:tableStyleId>
              </a:tblPr>
              <a:tblGrid>
                <a:gridCol w="2834142"/>
                <a:gridCol w="2500713"/>
                <a:gridCol w="1721929"/>
              </a:tblGrid>
              <a:tr h="459051">
                <a:tc>
                  <a:txBody>
                    <a:bodyPr/>
                    <a:lstStyle/>
                    <a:p>
                      <a:r>
                        <a:rPr lang="es-MX" dirty="0" smtClean="0"/>
                        <a:t>Magnitud </a:t>
                      </a:r>
                      <a:endParaRPr lang="es-MX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MX" dirty="0" smtClean="0"/>
                        <a:t>Unidad patrón</a:t>
                      </a:r>
                      <a:endParaRPr lang="es-MX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MX" dirty="0" smtClean="0"/>
                        <a:t>Símbolo</a:t>
                      </a:r>
                      <a:endParaRPr lang="es-MX" dirty="0"/>
                    </a:p>
                  </a:txBody>
                  <a:tcPr/>
                </a:tc>
              </a:tr>
              <a:tr h="459051">
                <a:tc>
                  <a:txBody>
                    <a:bodyPr/>
                    <a:lstStyle/>
                    <a:p>
                      <a:r>
                        <a:rPr lang="es-MX" dirty="0" smtClean="0"/>
                        <a:t>Longitud </a:t>
                      </a:r>
                      <a:endParaRPr lang="es-MX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MX" dirty="0" smtClean="0"/>
                        <a:t>Metro</a:t>
                      </a:r>
                      <a:endParaRPr lang="es-MX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MX" dirty="0" smtClean="0"/>
                        <a:t>m</a:t>
                      </a:r>
                      <a:endParaRPr lang="es-MX" dirty="0"/>
                    </a:p>
                  </a:txBody>
                  <a:tcPr/>
                </a:tc>
              </a:tr>
              <a:tr h="459051">
                <a:tc>
                  <a:txBody>
                    <a:bodyPr/>
                    <a:lstStyle/>
                    <a:p>
                      <a:r>
                        <a:rPr lang="es-MX" dirty="0" smtClean="0"/>
                        <a:t>Masa</a:t>
                      </a:r>
                      <a:endParaRPr lang="es-MX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MX" dirty="0" smtClean="0"/>
                        <a:t>Kilogramo</a:t>
                      </a:r>
                      <a:endParaRPr lang="es-MX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MX" dirty="0" smtClean="0"/>
                        <a:t>Kg</a:t>
                      </a:r>
                      <a:endParaRPr lang="es-MX" dirty="0"/>
                    </a:p>
                  </a:txBody>
                  <a:tcPr/>
                </a:tc>
              </a:tr>
              <a:tr h="459051">
                <a:tc>
                  <a:txBody>
                    <a:bodyPr/>
                    <a:lstStyle/>
                    <a:p>
                      <a:r>
                        <a:rPr lang="es-MX" dirty="0" smtClean="0"/>
                        <a:t>Tiempo </a:t>
                      </a:r>
                      <a:endParaRPr lang="es-MX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MX" dirty="0" smtClean="0"/>
                        <a:t>Segundo</a:t>
                      </a:r>
                      <a:endParaRPr lang="es-MX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MX" dirty="0" smtClean="0"/>
                        <a:t>s</a:t>
                      </a:r>
                      <a:endParaRPr lang="es-MX" dirty="0"/>
                    </a:p>
                  </a:txBody>
                  <a:tcPr/>
                </a:tc>
              </a:tr>
              <a:tr h="459051">
                <a:tc>
                  <a:txBody>
                    <a:bodyPr/>
                    <a:lstStyle/>
                    <a:p>
                      <a:r>
                        <a:rPr lang="es-MX" dirty="0" smtClean="0"/>
                        <a:t>Temperatura</a:t>
                      </a:r>
                      <a:endParaRPr lang="es-MX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MX" dirty="0" smtClean="0"/>
                        <a:t>Kelvin</a:t>
                      </a:r>
                      <a:endParaRPr lang="es-MX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MX" dirty="0" smtClean="0"/>
                        <a:t>K</a:t>
                      </a:r>
                      <a:endParaRPr lang="es-MX" dirty="0"/>
                    </a:p>
                  </a:txBody>
                  <a:tcPr/>
                </a:tc>
              </a:tr>
              <a:tr h="459051">
                <a:tc>
                  <a:txBody>
                    <a:bodyPr/>
                    <a:lstStyle/>
                    <a:p>
                      <a:r>
                        <a:rPr lang="es-MX" dirty="0" smtClean="0"/>
                        <a:t>Cantidad de sustancia</a:t>
                      </a:r>
                      <a:endParaRPr lang="es-MX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MX" dirty="0" smtClean="0"/>
                        <a:t>mol</a:t>
                      </a:r>
                      <a:endParaRPr lang="es-MX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MX" dirty="0" smtClean="0"/>
                        <a:t>Mol</a:t>
                      </a:r>
                      <a:endParaRPr lang="es-MX" dirty="0"/>
                    </a:p>
                  </a:txBody>
                  <a:tcPr/>
                </a:tc>
              </a:tr>
              <a:tr h="459051">
                <a:tc>
                  <a:txBody>
                    <a:bodyPr/>
                    <a:lstStyle/>
                    <a:p>
                      <a:r>
                        <a:rPr lang="es-MX" dirty="0" smtClean="0"/>
                        <a:t>Corriente</a:t>
                      </a:r>
                      <a:r>
                        <a:rPr lang="es-MX" baseline="0" dirty="0" smtClean="0"/>
                        <a:t> eléctrica</a:t>
                      </a:r>
                      <a:endParaRPr lang="es-MX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MX" dirty="0" smtClean="0"/>
                        <a:t>Ampere</a:t>
                      </a:r>
                      <a:endParaRPr lang="es-MX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MX" dirty="0" smtClean="0"/>
                        <a:t>A</a:t>
                      </a:r>
                      <a:endParaRPr lang="es-MX" dirty="0"/>
                    </a:p>
                  </a:txBody>
                  <a:tcPr/>
                </a:tc>
              </a:tr>
              <a:tr h="459051">
                <a:tc>
                  <a:txBody>
                    <a:bodyPr/>
                    <a:lstStyle/>
                    <a:p>
                      <a:r>
                        <a:rPr lang="es-MX" dirty="0" smtClean="0"/>
                        <a:t>Intensidad</a:t>
                      </a:r>
                      <a:r>
                        <a:rPr lang="es-MX" baseline="0" dirty="0" smtClean="0"/>
                        <a:t> Luminosa</a:t>
                      </a:r>
                      <a:endParaRPr lang="es-MX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MX" dirty="0" smtClean="0"/>
                        <a:t>Candela</a:t>
                      </a:r>
                      <a:endParaRPr lang="es-MX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MX" dirty="0" smtClean="0"/>
                        <a:t>Cd</a:t>
                      </a:r>
                      <a:endParaRPr lang="es-MX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40890937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 sz="quarter" idx="13"/>
          </p:nvPr>
        </p:nvSpPr>
        <p:spPr>
          <a:xfrm>
            <a:off x="352426" y="1463040"/>
            <a:ext cx="8540054" cy="4724400"/>
          </a:xfrm>
        </p:spPr>
        <p:txBody>
          <a:bodyPr>
            <a:normAutofit/>
          </a:bodyPr>
          <a:lstStyle/>
          <a:p>
            <a:r>
              <a:rPr lang="es-MX" sz="2400" dirty="0" smtClean="0"/>
              <a:t>Y de la combinación de estas siete magnitudes fundamentales, se pueden obtener magnitudes derivadas, algunas de ellas son: </a:t>
            </a:r>
            <a:endParaRPr lang="es-MX" sz="2400" dirty="0"/>
          </a:p>
        </p:txBody>
      </p:sp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MAGNITUDES DERIVADAS DEL SI</a:t>
            </a:r>
            <a:endParaRPr lang="es-MX" dirty="0"/>
          </a:p>
        </p:txBody>
      </p:sp>
      <p:graphicFrame>
        <p:nvGraphicFramePr>
          <p:cNvPr id="4" name="3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938888056"/>
              </p:ext>
            </p:extLst>
          </p:nvPr>
        </p:nvGraphicFramePr>
        <p:xfrm>
          <a:off x="1691680" y="3356992"/>
          <a:ext cx="6096000" cy="3505200"/>
        </p:xfrm>
        <a:graphic>
          <a:graphicData uri="http://schemas.openxmlformats.org/drawingml/2006/table">
            <a:tbl>
              <a:tblPr firstRow="1" bandRow="1">
                <a:tableStyleId>{327F97BB-C833-4FB7-BDE5-3F7075034690}</a:tableStyleId>
              </a:tblPr>
              <a:tblGrid>
                <a:gridCol w="1368152"/>
                <a:gridCol w="3456384"/>
                <a:gridCol w="1271464"/>
              </a:tblGrid>
              <a:tr h="370840">
                <a:tc>
                  <a:txBody>
                    <a:bodyPr/>
                    <a:lstStyle/>
                    <a:p>
                      <a:r>
                        <a:rPr lang="es-MX" dirty="0" smtClean="0"/>
                        <a:t>Magnitud </a:t>
                      </a:r>
                      <a:endParaRPr lang="es-MX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MX" dirty="0" smtClean="0"/>
                        <a:t>Unidad patrón</a:t>
                      </a:r>
                      <a:endParaRPr lang="es-MX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MX" dirty="0" smtClean="0"/>
                        <a:t>Símbolo</a:t>
                      </a:r>
                      <a:endParaRPr lang="es-MX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s-MX" dirty="0" smtClean="0"/>
                        <a:t>Área</a:t>
                      </a:r>
                      <a:endParaRPr lang="es-MX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MX" dirty="0" smtClean="0"/>
                        <a:t>Metro Cuadrado</a:t>
                      </a:r>
                      <a:endParaRPr lang="es-MX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MX" dirty="0" smtClean="0"/>
                        <a:t>m</a:t>
                      </a:r>
                      <a:r>
                        <a:rPr lang="es-MX" baseline="30000" dirty="0" smtClean="0"/>
                        <a:t>2</a:t>
                      </a:r>
                      <a:endParaRPr lang="es-MX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s-MX" dirty="0" smtClean="0"/>
                        <a:t>Volumen</a:t>
                      </a:r>
                      <a:endParaRPr lang="es-MX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MX" dirty="0" smtClean="0"/>
                        <a:t>Metro Cúbico</a:t>
                      </a:r>
                      <a:endParaRPr lang="es-MX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MX" dirty="0" smtClean="0"/>
                        <a:t>m</a:t>
                      </a:r>
                      <a:r>
                        <a:rPr lang="es-MX" baseline="30000" dirty="0" smtClean="0"/>
                        <a:t>3</a:t>
                      </a:r>
                      <a:endParaRPr lang="es-MX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s-MX" dirty="0" smtClean="0"/>
                        <a:t>Velocidad</a:t>
                      </a:r>
                      <a:endParaRPr lang="es-MX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MX" dirty="0" smtClean="0"/>
                        <a:t>Metro sobre segundo</a:t>
                      </a:r>
                      <a:endParaRPr lang="es-MX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MX" dirty="0" smtClean="0"/>
                        <a:t>m/s</a:t>
                      </a:r>
                      <a:endParaRPr lang="es-MX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s-MX" dirty="0" smtClean="0"/>
                        <a:t>Aceleración</a:t>
                      </a:r>
                      <a:endParaRPr lang="es-MX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MX" dirty="0" smtClean="0"/>
                        <a:t>Metro sobre segundo cuadrado</a:t>
                      </a:r>
                      <a:endParaRPr lang="es-MX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s-MX" dirty="0" smtClean="0"/>
                        <a:t>Fuerza</a:t>
                      </a:r>
                      <a:endParaRPr lang="es-MX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MX" dirty="0" smtClean="0"/>
                        <a:t>Newton( Kilogramo metro sobre segundo al cuadrado)</a:t>
                      </a:r>
                      <a:endParaRPr lang="es-MX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MX" dirty="0" smtClean="0"/>
                        <a:t>N</a:t>
                      </a:r>
                      <a:endParaRPr lang="es-MX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s-MX" dirty="0" smtClean="0"/>
                        <a:t>Energía</a:t>
                      </a:r>
                      <a:endParaRPr lang="es-MX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MX" dirty="0" smtClean="0"/>
                        <a:t>Joule</a:t>
                      </a:r>
                      <a:r>
                        <a:rPr lang="es-MX" baseline="0" dirty="0" smtClean="0"/>
                        <a:t> (Newton por metro)</a:t>
                      </a:r>
                      <a:endParaRPr lang="es-MX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MX" dirty="0" smtClean="0"/>
                        <a:t>J</a:t>
                      </a:r>
                      <a:endParaRPr lang="es-MX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s-MX" dirty="0" smtClean="0"/>
                        <a:t>Presión</a:t>
                      </a:r>
                      <a:endParaRPr lang="es-MX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MX" dirty="0" smtClean="0"/>
                        <a:t>Pascales ( Newton sobre</a:t>
                      </a:r>
                      <a:r>
                        <a:rPr lang="es-MX" baseline="0" dirty="0" smtClean="0"/>
                        <a:t> metro cuadrado)</a:t>
                      </a:r>
                      <a:endParaRPr lang="es-MX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MX" dirty="0" err="1" smtClean="0"/>
                        <a:t>Pa</a:t>
                      </a:r>
                      <a:endParaRPr lang="es-MX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3917825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es-MX" sz="2800" dirty="0" smtClean="0"/>
              <a:t>Comunicación Efectiva en todo el mundo.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s-MX" sz="2800" dirty="0" smtClean="0"/>
              <a:t>Hacer “ciencia de mejor calidad” </a:t>
            </a:r>
            <a:endParaRPr lang="es-MX" sz="2800" dirty="0"/>
          </a:p>
        </p:txBody>
      </p:sp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VENTAJAS DEL USO DEL SI</a:t>
            </a:r>
            <a:endParaRPr lang="es-MX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colorTemperature colorTemp="59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5536" y="3212976"/>
            <a:ext cx="2324100" cy="1962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artisticMarker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56176" y="3445376"/>
            <a:ext cx="2095500" cy="2181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6052132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pPr marL="457200" indent="-457200">
              <a:buFont typeface="Corbel" panose="020B0503020204020204" pitchFamily="34" charset="0"/>
              <a:buChar char="ж"/>
            </a:pPr>
            <a:r>
              <a:rPr lang="es-MX" sz="3200" dirty="0" smtClean="0"/>
              <a:t>Sistema relativamente nuevo, periodo de transición de otros sistemas</a:t>
            </a:r>
          </a:p>
          <a:p>
            <a:pPr marL="457200" indent="-457200">
              <a:buFont typeface="Corbel" panose="020B0503020204020204" pitchFamily="34" charset="0"/>
              <a:buChar char="ж"/>
            </a:pPr>
            <a:r>
              <a:rPr lang="es-MX" sz="3200" dirty="0" smtClean="0"/>
              <a:t>Resistencia al cambio </a:t>
            </a:r>
            <a:endParaRPr lang="es-MX" sz="3200" dirty="0"/>
          </a:p>
        </p:txBody>
      </p:sp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Desventajas </a:t>
            </a:r>
            <a:endParaRPr lang="es-MX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3568" y="3789040"/>
            <a:ext cx="2971800" cy="1533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84168" y="4400545"/>
            <a:ext cx="2581275" cy="1771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7207050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GRACIAS!!!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xmlns="" val="32138926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ylar">
  <a:themeElements>
    <a:clrScheme name="Personalizado 3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Mylar">
      <a:majorFont>
        <a:latin typeface="Corbel"/>
        <a:ea typeface=""/>
        <a:cs typeface=""/>
        <a:font script="Jpan" typeface="HGｺﾞｼｯｸM"/>
        <a:font script="Hang" typeface="맑은 고딕"/>
        <a:font script="Hans" typeface="华文楷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华文楷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ylar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3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innerShdw blurRad="50800" dist="25400" dir="13500000">
              <a:srgbClr val="000000">
                <a:alpha val="75000"/>
              </a:srgbClr>
            </a:innerShdw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dkEdge">
            <a:bevelT w="25400" h="508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tint val="100000"/>
                <a:shade val="30000"/>
                <a:alpha val="100000"/>
                <a:satMod val="255000"/>
                <a:lumMod val="100000"/>
              </a:schemeClr>
            </a:gs>
          </a:gsLst>
          <a:path path="circle">
            <a:fillToRect l="50000" t="-80000" r="50000" b="18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lumMod val="80000"/>
              </a:schemeClr>
              <a:schemeClr val="phClr">
                <a:tint val="50000"/>
                <a:lumMod val="15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Mylar</Template>
  <TotalTime>4753</TotalTime>
  <Words>314</Words>
  <Application>Microsoft Office PowerPoint</Application>
  <PresentationFormat>Presentación en pantalla (4:3)</PresentationFormat>
  <Paragraphs>88</Paragraphs>
  <Slides>11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11</vt:i4>
      </vt:variant>
    </vt:vector>
  </HeadingPairs>
  <TitlesOfParts>
    <vt:vector size="12" baseType="lpstr">
      <vt:lpstr>Mylar</vt:lpstr>
      <vt:lpstr>Campus  Gómez Palacio</vt:lpstr>
      <vt:lpstr>SISTEMAS DE UNIDADES</vt:lpstr>
      <vt:lpstr>Diapositiva 3</vt:lpstr>
      <vt:lpstr>Sistema CGS</vt:lpstr>
      <vt:lpstr>SISTEMA INGLÉS</vt:lpstr>
      <vt:lpstr>Sistema Internacional de Unidades</vt:lpstr>
      <vt:lpstr>MAGNITUDES FUNDAMENTALES DEL SI </vt:lpstr>
      <vt:lpstr>MAGNITUDES DERIVADAS DEL SI</vt:lpstr>
      <vt:lpstr>VENTAJAS DEL USO DEL SI</vt:lpstr>
      <vt:lpstr>Desventajas </vt:lpstr>
      <vt:lpstr>GRACIAS!!!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Sede: Gómez Palacio</dc:title>
  <dc:creator>usuario</dc:creator>
  <cp:lastModifiedBy>usuario</cp:lastModifiedBy>
  <cp:revision>11</cp:revision>
  <dcterms:created xsi:type="dcterms:W3CDTF">2014-08-21T21:17:04Z</dcterms:created>
  <dcterms:modified xsi:type="dcterms:W3CDTF">2014-09-06T19:17:30Z</dcterms:modified>
</cp:coreProperties>
</file>