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B955E2-00BA-4DA6-8CE2-5DC3265EBC93}" type="datetimeFigureOut">
              <a:rPr lang="es-MX" smtClean="0"/>
              <a:t>10/03/2015</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B15FBF-B31B-4181-BED8-275D3A52599F}" type="slidenum">
              <a:rPr lang="es-MX" smtClean="0"/>
              <a:t>‹Nº›</a:t>
            </a:fld>
            <a:endParaRPr lang="es-MX"/>
          </a:p>
        </p:txBody>
      </p:sp>
    </p:spTree>
    <p:extLst>
      <p:ext uri="{BB962C8B-B14F-4D97-AF65-F5344CB8AC3E}">
        <p14:creationId xmlns:p14="http://schemas.microsoft.com/office/powerpoint/2010/main" val="277916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4B15FBF-B31B-4181-BED8-275D3A52599F}" type="slidenum">
              <a:rPr lang="es-MX" smtClean="0"/>
              <a:t>1</a:t>
            </a:fld>
            <a:endParaRPr lang="es-MX"/>
          </a:p>
        </p:txBody>
      </p:sp>
    </p:spTree>
    <p:extLst>
      <p:ext uri="{BB962C8B-B14F-4D97-AF65-F5344CB8AC3E}">
        <p14:creationId xmlns:p14="http://schemas.microsoft.com/office/powerpoint/2010/main" val="3622906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D025856-AEBC-4A59-A326-34C8B24B2DC0}" type="datetimeFigureOut">
              <a:rPr lang="es-MX" smtClean="0"/>
              <a:t>10/03/2015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9A5D59E-FBF3-416A-AD9F-51A71FC4D88E}"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25856-AEBC-4A59-A326-34C8B24B2DC0}" type="datetimeFigureOut">
              <a:rPr lang="es-MX" smtClean="0"/>
              <a:t>10/03/2015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5D59E-FBF3-416A-AD9F-51A71FC4D88E}"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3602831"/>
          </a:xfrm>
        </p:spPr>
        <p:txBody>
          <a:bodyPr/>
          <a:lstStyle/>
          <a:p>
            <a:r>
              <a:rPr lang="es-MX" dirty="0" err="1" smtClean="0">
                <a:solidFill>
                  <a:srgbClr val="C00000"/>
                </a:solidFill>
                <a:latin typeface="Bernard MT Condensed" pitchFamily="18" charset="0"/>
              </a:rPr>
              <a:t>Multiversidad</a:t>
            </a:r>
            <a:r>
              <a:rPr lang="es-MX" dirty="0" smtClean="0">
                <a:solidFill>
                  <a:srgbClr val="C00000"/>
                </a:solidFill>
                <a:latin typeface="Bernard MT Condensed" pitchFamily="18" charset="0"/>
              </a:rPr>
              <a:t> Latinoamericana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Campus : Culiacán Norte</a:t>
            </a:r>
            <a:endParaRPr lang="es-MX" dirty="0"/>
          </a:p>
        </p:txBody>
      </p:sp>
      <p:sp>
        <p:nvSpPr>
          <p:cNvPr id="3" name="2 Subtítulo"/>
          <p:cNvSpPr>
            <a:spLocks noGrp="1"/>
          </p:cNvSpPr>
          <p:nvPr>
            <p:ph type="subTitle" idx="1"/>
          </p:nvPr>
        </p:nvSpPr>
        <p:spPr>
          <a:xfrm>
            <a:off x="1371600" y="5589240"/>
            <a:ext cx="6400800" cy="49560"/>
          </a:xfrm>
        </p:spPr>
        <p:txBody>
          <a:bodyPr>
            <a:normAutofit fontScale="25000" lnSpcReduction="20000"/>
          </a:bodyPr>
          <a:lstStyle/>
          <a:p>
            <a:endParaRPr lang="es-MX" dirty="0"/>
          </a:p>
        </p:txBody>
      </p:sp>
      <p:pic>
        <p:nvPicPr>
          <p:cNvPr id="4" name="Picture 2"/>
          <p:cNvPicPr>
            <a:picLocks noChangeAspect="1" noChangeArrowheads="1"/>
          </p:cNvPicPr>
          <p:nvPr/>
        </p:nvPicPr>
        <p:blipFill>
          <a:blip r:embed="rId3" cstate="print"/>
          <a:srcRect/>
          <a:stretch>
            <a:fillRect/>
          </a:stretch>
        </p:blipFill>
        <p:spPr bwMode="auto">
          <a:xfrm>
            <a:off x="2547211" y="0"/>
            <a:ext cx="6596789" cy="2286016"/>
          </a:xfrm>
          <a:prstGeom prst="rect">
            <a:avLst/>
          </a:prstGeom>
          <a:noFill/>
          <a:ln w="9525">
            <a:noFill/>
            <a:miter lim="800000"/>
            <a:headEnd/>
            <a:tailEnd/>
          </a:ln>
        </p:spPr>
      </p:pic>
      <p:pic>
        <p:nvPicPr>
          <p:cNvPr id="5" name="3 Imagen" descr="http://www.multiversidad.com.mx/eLearning/theme/afterburner/images/multii_plataforma.png"/>
          <p:cNvPicPr/>
          <p:nvPr/>
        </p:nvPicPr>
        <p:blipFill>
          <a:blip r:embed="rId4" cstate="print"/>
          <a:srcRect/>
          <a:stretch>
            <a:fillRect/>
          </a:stretch>
        </p:blipFill>
        <p:spPr bwMode="auto">
          <a:xfrm>
            <a:off x="285720" y="642918"/>
            <a:ext cx="2448272" cy="126876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88640"/>
          </a:xfrm>
        </p:spPr>
        <p:txBody>
          <a:bodyPr>
            <a:normAutofit fontScale="90000"/>
          </a:bodyPr>
          <a:lstStyle/>
          <a:p>
            <a:endParaRPr lang="es-MX" dirty="0"/>
          </a:p>
        </p:txBody>
      </p:sp>
      <p:sp>
        <p:nvSpPr>
          <p:cNvPr id="3" name="2 Marcador de contenido"/>
          <p:cNvSpPr>
            <a:spLocks noGrp="1"/>
          </p:cNvSpPr>
          <p:nvPr>
            <p:ph idx="1"/>
          </p:nvPr>
        </p:nvSpPr>
        <p:spPr/>
        <p:txBody>
          <a:bodyPr>
            <a:normAutofit fontScale="77500" lnSpcReduction="20000"/>
          </a:bodyPr>
          <a:lstStyle/>
          <a:p>
            <a:pPr algn="ctr"/>
            <a:r>
              <a:rPr lang="es-MX" b="1" dirty="0" smtClean="0">
                <a:solidFill>
                  <a:schemeClr val="accent2"/>
                </a:solidFill>
                <a:latin typeface="Bernard MT Condensed" pitchFamily="18" charset="0"/>
              </a:rPr>
              <a:t>Aprendizaje esperado </a:t>
            </a:r>
          </a:p>
          <a:p>
            <a:pPr algn="ctr"/>
            <a:endParaRPr lang="es-MX" b="1" dirty="0" smtClean="0">
              <a:solidFill>
                <a:schemeClr val="accent2"/>
              </a:solidFill>
              <a:latin typeface="Bernard MT Condensed" pitchFamily="18" charset="0"/>
            </a:endParaRPr>
          </a:p>
          <a:p>
            <a:pPr algn="ctr">
              <a:buNone/>
            </a:pPr>
            <a:r>
              <a:rPr lang="es-MX" dirty="0" smtClean="0">
                <a:solidFill>
                  <a:schemeClr val="accent2"/>
                </a:solidFill>
                <a:latin typeface="Bernard MT Condensed" pitchFamily="18" charset="0"/>
              </a:rPr>
              <a:t>El alumno fundamenta opiniones sobre los impactos de la ciencia y la tecnología química en la contaminación ambiental.</a:t>
            </a:r>
          </a:p>
          <a:p>
            <a:pPr algn="ctr">
              <a:buNone/>
            </a:pPr>
            <a:endParaRPr lang="es-MX" dirty="0" smtClean="0">
              <a:solidFill>
                <a:schemeClr val="accent2"/>
              </a:solidFill>
              <a:latin typeface="Bernard MT Condensed" pitchFamily="18" charset="0"/>
            </a:endParaRPr>
          </a:p>
          <a:p>
            <a:pPr algn="ctr">
              <a:buNone/>
            </a:pPr>
            <a:endParaRPr lang="es-MX" dirty="0" smtClean="0">
              <a:solidFill>
                <a:schemeClr val="accent2"/>
              </a:solidFill>
              <a:latin typeface="Bernard MT Condensed" pitchFamily="18" charset="0"/>
            </a:endParaRPr>
          </a:p>
          <a:p>
            <a:r>
              <a:rPr lang="es-MX" dirty="0" smtClean="0">
                <a:solidFill>
                  <a:schemeClr val="accent2"/>
                </a:solidFill>
                <a:latin typeface="Bernard MT Condensed" pitchFamily="18" charset="0"/>
              </a:rPr>
              <a:t>Profesora : Irma Patricia Osuna Castro</a:t>
            </a:r>
          </a:p>
          <a:p>
            <a:endParaRPr lang="es-MX" dirty="0" smtClean="0">
              <a:solidFill>
                <a:schemeClr val="accent2"/>
              </a:solidFill>
            </a:endParaRPr>
          </a:p>
          <a:p>
            <a:r>
              <a:rPr lang="es-MX" dirty="0" smtClean="0">
                <a:solidFill>
                  <a:schemeClr val="accent2"/>
                </a:solidFill>
              </a:rPr>
              <a:t>                      </a:t>
            </a:r>
          </a:p>
          <a:p>
            <a:endParaRPr lang="es-MX" dirty="0" smtClean="0">
              <a:solidFill>
                <a:schemeClr val="accent2"/>
              </a:solidFill>
            </a:endParaRPr>
          </a:p>
          <a:p>
            <a:endParaRPr lang="es-MX" dirty="0" smtClean="0">
              <a:solidFill>
                <a:schemeClr val="accent2"/>
              </a:solidFill>
            </a:endParaRPr>
          </a:p>
          <a:p>
            <a:r>
              <a:rPr lang="es-MX" dirty="0" smtClean="0">
                <a:solidFill>
                  <a:schemeClr val="accent2"/>
                </a:solidFill>
              </a:rPr>
              <a:t>                                                                        </a:t>
            </a:r>
            <a:r>
              <a:rPr lang="es-MX" sz="1800" b="1" dirty="0" smtClean="0">
                <a:solidFill>
                  <a:schemeClr val="accent2"/>
                </a:solidFill>
              </a:rPr>
              <a:t>24 de Febrero del 2015</a:t>
            </a:r>
          </a:p>
          <a:p>
            <a:endParaRPr lang="es-MX"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2.5 LLUVIA ACIDA</a:t>
            </a:r>
            <a:endParaRPr lang="es-MX" dirty="0"/>
          </a:p>
        </p:txBody>
      </p:sp>
      <p:sp>
        <p:nvSpPr>
          <p:cNvPr id="3" name="2 Marcador de contenido"/>
          <p:cNvSpPr>
            <a:spLocks noGrp="1"/>
          </p:cNvSpPr>
          <p:nvPr>
            <p:ph idx="1"/>
          </p:nvPr>
        </p:nvSpPr>
        <p:spPr/>
        <p:txBody>
          <a:bodyPr>
            <a:normAutofit fontScale="92500" lnSpcReduction="20000"/>
          </a:bodyPr>
          <a:lstStyle/>
          <a:p>
            <a:pPr>
              <a:buNone/>
            </a:pPr>
            <a:r>
              <a:rPr lang="es-MX" sz="2700" dirty="0" smtClean="0"/>
              <a:t>INTRODUCCION</a:t>
            </a:r>
          </a:p>
          <a:p>
            <a:pPr>
              <a:buNone/>
            </a:pPr>
            <a:r>
              <a:rPr lang="es-MX" sz="2700" dirty="0" smtClean="0"/>
              <a:t>      La lluvia acida se forma cuando todos los ácidos no metálicos producidos por los combustibles fósiles, son anhídridos ácidos . Por tanto, cuando entran en contacto con el vapor de agua o con las gotas de agua que hay en la atmosfera, reaccionan para producir ácidos : sulfuroso, sulfúrico, nitroso, nítrico, carbónico.</a:t>
            </a:r>
          </a:p>
          <a:p>
            <a:pPr>
              <a:buNone/>
            </a:pPr>
            <a:r>
              <a:rPr lang="es-MX" sz="2700" dirty="0" smtClean="0"/>
              <a:t>     La lluvia que se forma de estas gotas es acida y tiene un sinnúmero de efectos dañinos, como la disminución del tiempo en que se deterioran las piedras de los edificios, también tiene efectos adversos en los organismos vivos, por ejemplo cuando el arrastre de agua acida llega a los ríos interfiere con el crecimiento y desarrollo de los peces.</a:t>
            </a:r>
            <a:endParaRPr lang="es-MX" sz="27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260648"/>
          </a:xfrm>
        </p:spPr>
        <p:txBody>
          <a:bodyPr>
            <a:normAutofit fontScale="90000"/>
          </a:bodyPr>
          <a:lstStyle/>
          <a:p>
            <a:endParaRPr lang="es-MX" dirty="0"/>
          </a:p>
        </p:txBody>
      </p:sp>
      <p:sp>
        <p:nvSpPr>
          <p:cNvPr id="3" name="2 Marcador de contenido"/>
          <p:cNvSpPr>
            <a:spLocks noGrp="1"/>
          </p:cNvSpPr>
          <p:nvPr>
            <p:ph idx="1"/>
          </p:nvPr>
        </p:nvSpPr>
        <p:spPr>
          <a:xfrm>
            <a:off x="457200" y="620688"/>
            <a:ext cx="8229600" cy="5505475"/>
          </a:xfrm>
        </p:spPr>
        <p:txBody>
          <a:bodyPr/>
          <a:lstStyle/>
          <a:p>
            <a:r>
              <a:rPr lang="es-MX" dirty="0" smtClean="0"/>
              <a:t>Video documental de lluvia </a:t>
            </a:r>
            <a:r>
              <a:rPr lang="es-MX" dirty="0" err="1" smtClean="0"/>
              <a:t>acida:</a:t>
            </a:r>
            <a:r>
              <a:rPr lang="es-MX" i="1" dirty="0" err="1" smtClean="0"/>
              <a:t>www.educatube.es</a:t>
            </a:r>
            <a:r>
              <a:rPr lang="es-MX" i="1" dirty="0" smtClean="0"/>
              <a:t>/tema/</a:t>
            </a:r>
            <a:r>
              <a:rPr lang="es-MX" b="1" i="1" dirty="0" smtClean="0"/>
              <a:t>lluvia</a:t>
            </a:r>
            <a:r>
              <a:rPr lang="es-MX" i="1" dirty="0" smtClean="0"/>
              <a:t>-</a:t>
            </a:r>
            <a:r>
              <a:rPr lang="es-MX" b="1" i="1" dirty="0" smtClean="0"/>
              <a:t>acida</a:t>
            </a:r>
            <a:r>
              <a:rPr lang="es-MX" i="1" dirty="0" smtClean="0"/>
              <a:t>/</a:t>
            </a:r>
            <a:r>
              <a:rPr lang="es-MX" dirty="0" smtClean="0"/>
              <a:t> </a:t>
            </a:r>
          </a:p>
          <a:p>
            <a:pPr>
              <a:buNone/>
            </a:pPr>
            <a:endParaRPr lang="es-MX"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CONCLUSION</a:t>
            </a:r>
            <a:br>
              <a:rPr lang="es-MX" dirty="0" smtClean="0"/>
            </a:br>
            <a:endParaRPr lang="es-MX" dirty="0"/>
          </a:p>
        </p:txBody>
      </p:sp>
      <p:sp>
        <p:nvSpPr>
          <p:cNvPr id="3" name="2 Marcador de contenido"/>
          <p:cNvSpPr>
            <a:spLocks noGrp="1"/>
          </p:cNvSpPr>
          <p:nvPr>
            <p:ph idx="1"/>
          </p:nvPr>
        </p:nvSpPr>
        <p:spPr/>
        <p:txBody>
          <a:bodyPr/>
          <a:lstStyle/>
          <a:p>
            <a:r>
              <a:rPr lang="es-MX" dirty="0"/>
              <a:t>La lluvia ácida huele, se ve y se siente igual que la lluvia normal. El daño que produce a las personas no es directo, es más inmediato el efecto de los contaminantes que producen esta lluvia y que llegan al organismo cuando éste los  respira, afectando su salud.</a:t>
            </a:r>
            <a:endParaRPr lang="es-MX" dirty="0" smtClean="0"/>
          </a:p>
          <a:p>
            <a:endParaRPr lang="es-MX"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BIBLIOGRAFIA</a:t>
            </a:r>
            <a:br>
              <a:rPr lang="es-MX" dirty="0" smtClean="0"/>
            </a:br>
            <a:endParaRPr lang="es-MX" dirty="0"/>
          </a:p>
        </p:txBody>
      </p:sp>
      <p:sp>
        <p:nvSpPr>
          <p:cNvPr id="3" name="2 Marcador de contenido"/>
          <p:cNvSpPr>
            <a:spLocks noGrp="1"/>
          </p:cNvSpPr>
          <p:nvPr>
            <p:ph idx="1"/>
          </p:nvPr>
        </p:nvSpPr>
        <p:spPr/>
        <p:txBody>
          <a:bodyPr/>
          <a:lstStyle/>
          <a:p>
            <a:pPr>
              <a:buNone/>
            </a:pPr>
            <a:endParaRPr lang="es-MX" dirty="0" smtClean="0">
              <a:latin typeface="Arial" pitchFamily="34" charset="0"/>
              <a:cs typeface="Arial" pitchFamily="34" charset="0"/>
            </a:endParaRPr>
          </a:p>
          <a:p>
            <a:pPr>
              <a:buNone/>
            </a:pPr>
            <a:r>
              <a:rPr lang="es-MX" dirty="0" smtClean="0">
                <a:latin typeface="Arial" pitchFamily="34" charset="0"/>
                <a:cs typeface="Arial" pitchFamily="34" charset="0"/>
              </a:rPr>
              <a:t> Ramírez Regalado Víctor Manuel, Química 2, segunda edición, Grupo Editorial PATRIA.</a:t>
            </a:r>
          </a:p>
          <a:p>
            <a:r>
              <a:rPr lang="es-MX" dirty="0" err="1" smtClean="0"/>
              <a:t>acida:</a:t>
            </a:r>
            <a:r>
              <a:rPr lang="es-MX" i="1" dirty="0" err="1" smtClean="0"/>
              <a:t>www.educatube.es</a:t>
            </a:r>
            <a:r>
              <a:rPr lang="es-MX" i="1" dirty="0" smtClean="0"/>
              <a:t>/tema/</a:t>
            </a:r>
            <a:r>
              <a:rPr lang="es-MX" b="1" i="1" dirty="0" smtClean="0"/>
              <a:t>lluvia</a:t>
            </a:r>
            <a:r>
              <a:rPr lang="es-MX" i="1" dirty="0" smtClean="0"/>
              <a:t>-</a:t>
            </a:r>
            <a:r>
              <a:rPr lang="es-MX" b="1" i="1" dirty="0" smtClean="0"/>
              <a:t>acida</a:t>
            </a:r>
            <a:r>
              <a:rPr lang="es-MX" i="1" dirty="0" smtClean="0"/>
              <a:t>/</a:t>
            </a:r>
            <a:r>
              <a:rPr lang="es-MX" dirty="0" smtClean="0"/>
              <a:t> </a:t>
            </a:r>
          </a:p>
          <a:p>
            <a:endParaRPr lang="es-MX"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TotalTime>
  <Words>240</Words>
  <Application>Microsoft Office PowerPoint</Application>
  <PresentationFormat>Presentación en pantalla (4:3)</PresentationFormat>
  <Paragraphs>24</Paragraphs>
  <Slides>6</Slides>
  <Notes>1</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Multiversidad Latinoamericana  Campus : Culiacán Norte</vt:lpstr>
      <vt:lpstr>Presentación de PowerPoint</vt:lpstr>
      <vt:lpstr>2.5 LLUVIA ACIDA</vt:lpstr>
      <vt:lpstr>Presentación de PowerPoint</vt:lpstr>
      <vt:lpstr>CONCLUSION </vt:lpstr>
      <vt:lpstr>BIBLIOGRAFIA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Multiversidad Latinoamericana  Campus : Culiacán Norte</dc:title>
  <dc:creator>sc420</dc:creator>
  <cp:lastModifiedBy>MULTI</cp:lastModifiedBy>
  <cp:revision>9</cp:revision>
  <dcterms:created xsi:type="dcterms:W3CDTF">2015-03-08T19:22:22Z</dcterms:created>
  <dcterms:modified xsi:type="dcterms:W3CDTF">2015-03-10T19:46:04Z</dcterms:modified>
</cp:coreProperties>
</file>