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3" r:id="rId8"/>
    <p:sldId id="264" r:id="rId9"/>
    <p:sldId id="265" r:id="rId10"/>
    <p:sldId id="266" r:id="rId11"/>
    <p:sldId id="267" r:id="rId12"/>
    <p:sldId id="269" r:id="rId13"/>
    <p:sldId id="270" r:id="rId14"/>
    <p:sldId id="271" r:id="rId15"/>
    <p:sldId id="272" r:id="rId16"/>
    <p:sldId id="268" r:id="rId17"/>
    <p:sldId id="273" r:id="rId1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894"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2">
        <a:schemeClr val="bg2"/>
      </p:bgRef>
    </p:bg>
    <p:spTree>
      <p:nvGrpSpPr>
        <p:cNvPr id="1" name=""/>
        <p:cNvGrpSpPr/>
        <p:nvPr/>
      </p:nvGrpSpPr>
      <p:grpSpPr>
        <a:xfrm>
          <a:off x="0" y="0"/>
          <a:ext cx="0" cy="0"/>
          <a:chOff x="0" y="0"/>
          <a:chExt cx="0" cy="0"/>
        </a:xfrm>
      </p:grpSpPr>
      <p:sp>
        <p:nvSpPr>
          <p:cNvPr id="9" name="8 Título"/>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30" name="29 Marcador de fecha"/>
          <p:cNvSpPr>
            <a:spLocks noGrp="1"/>
          </p:cNvSpPr>
          <p:nvPr>
            <p:ph type="dt" sz="half" idx="10"/>
          </p:nvPr>
        </p:nvSpPr>
        <p:spPr/>
        <p:txBody>
          <a:bodyPr/>
          <a:lstStyle/>
          <a:p>
            <a:fld id="{7A847CFC-816F-41D0-AAC0-9BF4FEBC753E}" type="datetimeFigureOut">
              <a:rPr lang="es-ES" smtClean="0"/>
              <a:pPr/>
              <a:t>28/01/2013</a:t>
            </a:fld>
            <a:endParaRPr lang="es-ES"/>
          </a:p>
        </p:txBody>
      </p:sp>
      <p:sp>
        <p:nvSpPr>
          <p:cNvPr id="19" name="18 Marcador de pie de página"/>
          <p:cNvSpPr>
            <a:spLocks noGrp="1"/>
          </p:cNvSpPr>
          <p:nvPr>
            <p:ph type="ftr" sz="quarter" idx="11"/>
          </p:nvPr>
        </p:nvSpPr>
        <p:spPr/>
        <p:txBody>
          <a:bodyPr/>
          <a:lstStyle/>
          <a:p>
            <a:endParaRPr lang="es-ES"/>
          </a:p>
        </p:txBody>
      </p:sp>
      <p:sp>
        <p:nvSpPr>
          <p:cNvPr id="27" name="2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pPr/>
              <a:t>28/01/2013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28/01/2013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7A847CFC-816F-41D0-AAC0-9BF4FEBC753E}" type="datetimeFigureOut">
              <a:rPr lang="es-ES" smtClean="0"/>
              <a:pPr/>
              <a:t>28/01/2013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tIns="45720" anchor="b"/>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7A847CFC-816F-41D0-AAC0-9BF4FEBC753E}" type="datetimeFigureOut">
              <a:rPr lang="es-ES" smtClean="0"/>
              <a:pPr/>
              <a:t>28/01/2013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7A847CFC-816F-41D0-AAC0-9BF4FEBC753E}" type="datetimeFigureOut">
              <a:rPr lang="es-ES" smtClean="0"/>
              <a:pPr/>
              <a:t>28/01/2013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28/01/2013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7A847CFC-816F-41D0-AAC0-9BF4FEBC753E}" type="datetimeFigureOut">
              <a:rPr lang="es-ES" smtClean="0"/>
              <a:pPr/>
              <a:t>28/01/2013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Recortar y redondear rectángulo de esquina sencilla"/>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11 Triángulo rectángulo"/>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1 Título"/>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28/01/2013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a:xfrm>
            <a:off x="8077200" y="6356350"/>
            <a:ext cx="609600" cy="365125"/>
          </a:xfrm>
        </p:spPr>
        <p:txBody>
          <a:bodyPr/>
          <a:lstStyle/>
          <a:p>
            <a:fld id="{132FADFE-3B8F-471C-ABF0-DBC7717ECBBC}" type="slidenum">
              <a:rPr lang="es-ES" smtClean="0"/>
              <a:pPr/>
              <a:t>‹Nº›</a:t>
            </a:fld>
            <a:endParaRPr lang="es-ES"/>
          </a:p>
        </p:txBody>
      </p:sp>
      <p:sp>
        <p:nvSpPr>
          <p:cNvPr id="3" name="2 Marcador de posición de imagen"/>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s-ES" smtClean="0"/>
              <a:t>Haga clic en el icono para agregar una imagen</a:t>
            </a:r>
            <a:endParaRPr kumimoji="0" lang="en-US" dirty="0"/>
          </a:p>
        </p:txBody>
      </p:sp>
      <p:sp>
        <p:nvSpPr>
          <p:cNvPr id="10" name="9 Forma libre"/>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10 Forma libre"/>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pPr/>
              <a:t>28/01/2013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914401"/>
            <a:ext cx="2057400" cy="52117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914401"/>
            <a:ext cx="6019800" cy="5211763"/>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pPr/>
              <a:t>28/01/2013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6 Forma libre"/>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7 Forma libre"/>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8 Marcador de título"/>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7A847CFC-816F-41D0-AAC0-9BF4FEBC753E}" type="datetimeFigureOut">
              <a:rPr lang="es-ES" smtClean="0"/>
              <a:pPr/>
              <a:t>28/01/2013</a:t>
            </a:fld>
            <a:endParaRPr lang="es-ES"/>
          </a:p>
        </p:txBody>
      </p:sp>
      <p:sp>
        <p:nvSpPr>
          <p:cNvPr id="22" name="21 Marcador de pie de página"/>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s-ES"/>
          </a:p>
        </p:txBody>
      </p:sp>
      <p:sp>
        <p:nvSpPr>
          <p:cNvPr id="18" name="17 Marcador de número de diapositiva"/>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132FADFE-3B8F-471C-ABF0-DBC7717ECBBC}" type="slidenum">
              <a:rPr lang="es-ES" smtClean="0"/>
              <a:pPr/>
              <a:t>‹Nº›</a:t>
            </a:fld>
            <a:endParaRPr lang="es-ES"/>
          </a:p>
        </p:txBody>
      </p:sp>
      <p:grpSp>
        <p:nvGrpSpPr>
          <p:cNvPr id="2" name="1 Grupo"/>
          <p:cNvGrpSpPr/>
          <p:nvPr/>
        </p:nvGrpSpPr>
        <p:grpSpPr>
          <a:xfrm>
            <a:off x="-19017" y="202408"/>
            <a:ext cx="9180548" cy="649224"/>
            <a:chOff x="-19045" y="216550"/>
            <a:chExt cx="9180548" cy="649224"/>
          </a:xfrm>
        </p:grpSpPr>
        <p:sp>
          <p:nvSpPr>
            <p:cNvPr id="12" name="11 Forma libre"/>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Forma libre"/>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4.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10" Type="http://schemas.openxmlformats.org/officeDocument/2006/relationships/image" Target="../media/image19.jpeg"/><Relationship Id="rId4" Type="http://schemas.openxmlformats.org/officeDocument/2006/relationships/image" Target="../media/image13.jpeg"/><Relationship Id="rId9" Type="http://schemas.openxmlformats.org/officeDocument/2006/relationships/image" Target="../media/image18.jpeg"/></Relationships>
</file>

<file path=ppt/slides/_rels/slide4.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4.xml"/><Relationship Id="rId4" Type="http://schemas.openxmlformats.org/officeDocument/2006/relationships/image" Target="../media/image22.jpeg"/></Relationships>
</file>

<file path=ppt/slides/_rels/slide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4.xml"/><Relationship Id="rId5" Type="http://schemas.openxmlformats.org/officeDocument/2006/relationships/image" Target="../media/image26.gif"/><Relationship Id="rId4" Type="http://schemas.openxmlformats.org/officeDocument/2006/relationships/image" Target="../media/image25.jpeg"/></Relationships>
</file>

<file path=ppt/slides/_rels/slide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9.xml"/><Relationship Id="rId5" Type="http://schemas.openxmlformats.org/officeDocument/2006/relationships/image" Target="../media/image30.jpeg"/><Relationship Id="rId4" Type="http://schemas.openxmlformats.org/officeDocument/2006/relationships/image" Target="../media/image29.jpeg"/></Relationships>
</file>

<file path=ppt/slides/_rels/slide7.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33.gif"/><Relationship Id="rId7" Type="http://schemas.openxmlformats.org/officeDocument/2006/relationships/image" Target="../media/image37.jpeg"/><Relationship Id="rId2" Type="http://schemas.openxmlformats.org/officeDocument/2006/relationships/image" Target="../media/image32.gif"/><Relationship Id="rId1" Type="http://schemas.openxmlformats.org/officeDocument/2006/relationships/slideLayout" Target="../slideLayouts/slideLayout4.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gif"/></Relationships>
</file>

<file path=ppt/slides/_rels/slide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4.xml"/><Relationship Id="rId5" Type="http://schemas.openxmlformats.org/officeDocument/2006/relationships/image" Target="../media/image43.gif"/><Relationship Id="rId4" Type="http://schemas.openxmlformats.org/officeDocument/2006/relationships/image" Target="../media/image42.gif"/></Relationships>
</file>

<file path=ppt/slides/_rels/slide1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4.xml"/><Relationship Id="rId4" Type="http://schemas.openxmlformats.org/officeDocument/2006/relationships/image" Target="../media/image46.jpeg"/></Relationships>
</file>

<file path=ppt/slides/_rels/slide1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4.xml"/><Relationship Id="rId4" Type="http://schemas.openxmlformats.org/officeDocument/2006/relationships/image" Target="../media/image51.jpeg"/></Relationships>
</file>

<file path=ppt/slides/_rels/slide1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gif"/><Relationship Id="rId1" Type="http://schemas.openxmlformats.org/officeDocument/2006/relationships/slideLayout" Target="../slideLayouts/slideLayout4.xml"/><Relationship Id="rId4" Type="http://schemas.openxmlformats.org/officeDocument/2006/relationships/image" Target="../media/image54.png"/></Relationships>
</file>

<file path=ppt/slides/_rels/slide1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476672"/>
            <a:ext cx="7772400" cy="1614041"/>
          </a:xfrm>
        </p:spPr>
        <p:txBody>
          <a:bodyPr>
            <a:normAutofit fontScale="90000"/>
          </a:bodyPr>
          <a:lstStyle/>
          <a:p>
            <a:pPr algn="ctr"/>
            <a:r>
              <a:rPr lang="es-ES" b="1" dirty="0" smtClean="0">
                <a:solidFill>
                  <a:schemeClr val="bg1"/>
                </a:solidFill>
                <a:latin typeface="Century Gothic" pitchFamily="34" charset="0"/>
              </a:rPr>
              <a:t>Las sustancias adictivas y su consumo</a:t>
            </a:r>
            <a:endParaRPr lang="es-ES" dirty="0">
              <a:solidFill>
                <a:schemeClr val="bg1"/>
              </a:solidFill>
              <a:latin typeface="Century Gothic" pitchFamily="34" charset="0"/>
            </a:endParaRPr>
          </a:p>
        </p:txBody>
      </p:sp>
      <p:sp>
        <p:nvSpPr>
          <p:cNvPr id="14340" name="AutoShape 4" descr="data:image/jpeg;base64,/9j/4AAQSkZJRgABAQAAAQABAAD/2wCEAAkGBhQSERUUExQVFRUWGBgYFxgYFxcYHBcaGxwXGBYdHBcYHCYfFxkjGRcUHy8gIycpLCwsGB4xNTAqNSYrLCkBCQoKDgwOGg8PGikcHyApKSkpLCkpKSkpLCkpKSkpKSwpKSkpKSkpLCkpKSksNSkpKSkqKSkpNTUpKSk1LCksLP/AABEIAPAAnwMBIgACEQEDEQH/xAAcAAACAwEBAQEAAAAAAAAAAAAFBgMEBwIBAAj/xABBEAABAwIEAwUGAwUHBAMAAAABAgMRACEEBRIxBkFREyJhcYEHMpGhsfBCwdEUI1LS4TNUYnKCk/EWU6LCQ2OD/8QAGQEAAwEBAQAAAAAAAAAAAAAAAgMEAQAF/8QAJBEAAgIDAAICAQUAAAAAAAAAAAECEQMhMRJBBFEiEzJhcdH/2gAMAwEAAhEDEQA/ANhw+cIUQJgkSJ51UzvG3ShKt7mkbKsS6QxJMFAMHrJpmThNRBvqFv1vTXChPm2VsY+20YJnX0BMk1Vcw2k9okAObKE2UnlNXX2xPeFtp+lqGoWSFrkR7oHjMfpaiQDBWYLXIJMEA8htyv6Gr+V4Zax2i1QmICf4iJ59KkVh0upAsIG439bbfpRrC4MJZCFbfGPX4V0tqgo2noYcoTDKPKrtK+X44sLDajKFbHeJ3vypmSsESKS1Q1Ssp5viQhs9TYCkjHZah2JAM2VMT4edHuJUnXMmyaA5diAVX686C90HWrBiuCGj+80ju7iL+f0rReH8WFsJj8Pd+FAMVgCpB0qiPiRtHl+lV+Hs27JKr3Se8PrWPTs5bVDPxJmhw+GcdG6Ukjz5V+aM+zZzFPF1w6lbbW8hX6YxvZ4hhSSQpC0x8azbMOEGG0aQja/340RhlTWCO5+AFC3V3Kdr1rWQ5c0HxIlJkR40h+0LLks41YQISoBQ/P50WOWjppLgouJkmuUiramhvUDgo6BsgKTXgRUzlRFVCzj9OZLlaUAByDpVCTyje/pR9tnSbQfyoQnK3CtCV20wFaZg8qI4gFtSiLiACOfOjexcVRBmCNQIAuBNJb2O0S0gJWVQY6K53B7iovPhTstjWnuEwRyF7+HWltnhx1ptZSlC16rwIOnYHxP/ABWpgtABeYpb7y1OJIM6UgT4SSYPLlR3/q5DiBpBABlRMD1AE28PGlXNEPQQ+lPvRMHabC8Efe9GsPlaJ7qdFpEGbjfffyojLGPDuh5O8zztt4VfwGeIw5UFqATE/DeBSplYDae6e6byOXgB8b1zikJX3km435k+poHQcbDWfcUB4Sygm0DVCJ9FX+VJyM+cbdENA+Jc3jeIAtVlWI1JUIukzS/j51BI3Fz4bUt0vQxWOTXHhvqw4OwhLt/OI5UZwuYNKJQpspneUmDPjM/EUh5ZljilhJEWkG+3WimNzctqKEyRsfE13rh2/Q8s4TSiWyVI8DMelU8QrkuL+nlSvw866V623VtGRqAuF/5k8+kxblTXjs5QWj2yRq0FYUBAUBAgHrKhbxrUkc2xfx2FDSu0TsL9L86zX2gZgHXAsbxFPLnEuEfT2ZXpkReQQfA7T6+hpA40yVbESdbavcWNj4W/F+VxRqNHPYstpkVXVU7ZgVA9WGI+UbVUJqw3VdwQaw0/Z2AaIJBB2G/z9QR86GZthSl8qC4C0wUkSLcxUXs4z1zF5ey88UlZkEpvq0nTJA91VriiXEAR2RKrRaeYmBb4isXTGtAVGPCViyhNioTp8L1cxOL1CUxMxcbW6c6VhmvZr/ZytOqJSnSYTzEnqaLayEpJQJE2vPoAaZQuyHNENlKkupuuEn0uLSeVJ2ObULJJKLRyM8iRzE28fDmxZrmQUnSUaSee8gdL8x9aEhnXMpEAGRNx0t86FujUgch0gwqYP3vNvyq32yETJmeX9aq44BPeNwRfzoUH9Sum9+g8aXY1INYhJ5XSYvNUH0gq5SAAY39RVdrELdOlKtLfUWK/5Ry60UwmFSmwAA+/iaBzobHG2H1JLeGCzzaShHrvf4UuNKWZlG23eB+WkfcUxv4hS2UNhIhE36iqC8Ar0oZZAo4iDJseEmVpKRp6foai4izEuN/s4BLZ78jcHl5Df5VYRgym8SJv5V880kCUiSUkTsUz47zRxlYEsdGYZ5limnFKN0kJuOsRfoZ+tXckzvuqw73eZcgEE+7y1D+FQJBkePlX2ZlaCULAUmJjY/Y8aG4ZgEr0zASo9CkjqPTl0psZC2qK2eZSrDOFCrjdKhspJ2P3sZoSHJFPyGk43B6FEdo3Ok/IST+EwkH48qRMRhihZSsFKkmCDuD9/lWyRiOWkkmKlxuBiDXRcG4tXinpG9K8hviqCfDnFuIy90OMLKf4kfgWOik7HYX36Gv0W1xQ1jMA3iWgFgxrSSQUEe+D/iSbxzAkV+Yn8PJrXvY4tX7G8jYaiU/5xqJ8IKdG+8mjQlvQezPMcOXO1WyUrISkL3CjEmIO48KtYNx1xSA0Ra0KOw8CRM+PhtSW9jHNTrC2tQbcCglKtKkKVcaCAQU3Agi8iw5WF8ZhhKEJ7wUSHu9Ck2sBpsDubSLG/RgqtjW/kT6VEqVPS4tz53EmTHhQtrLCjWt1fZm8ah755AEH8qF4b96wtbZNiqZ33+YoTiMWoquomNgTNh50mT2OitFnPXtoNp+fKhWNZUEpTJld1+X4Ug1Lj8SmBedXOPj8KA4bNlFTilyUz3R5WAHShYyKHDKWpgUx4TAgGkHLcfiXLtpKEjY6d/U04YFtVipSgrmDefI0pooTGRLIiKoZhjFISSkA/fQcqv5e6FiuXGwle09axUbsWUnEvkbJTziUxPhzmrzXDqgLO/EfWd6M4XEIJMV9icWmN436eVGZ4/ZmvEuXOJWNQ5C42MWPkedLScQUO90RqCh4d4Qd61XNWA8m17VmnEeWltQ0zMyPO1HGQqcSfJ2SyvQFhRUDYSII2Bne0n0+FPiXBB9rtke+gDVH4kdfNMfCOlVWHS262VGQCOXKZO3mav5a+UlSZ2URf78BVK2idiX2ZqZtui2a5V2bpA9xXeR5Hl6GR6VXcZhIpXiFZbzHDglK0bL2HRXMfMH1py4DzzTqanSStCxFu9sQegUBFKeYIU0S3FpBv4cx6Eiu+EOJ0YPFKW82XG1DSdMakn8KkyQCRtBIkE3FbewGvRs+Z4XtHSnDlLa3FfvFkTqEWG38P19aVc/y3B4TtUaHCpSNClXKEGQQdI8Ug845UMynjbDNvdohx3Ss+4pJGifJRTY9Kp8Y4rt3QpRAm0nfuzabzzgeIiiAomyrGNBQQh3XJUTZSdgOu5N/hVnM8NI1JEfn/WgGAy4pSlROlCklUnu3AURF+qfWrDXEOmy4kwAuQAZk7cqXJDosiecKTcWvv1gx5GoeGEB11KV+5ckDaRsfOasYppZgqkJJG/SdxUvDuFKVQNwLneZv6UuT0Njt0aLgIEW0pFtreFz5VxnmfsNEJJSpRjuC6vRIv8YpfxOWY173HAhBEW3q/k3B6WO8TqWblR94+Z33pbrpQrC2EBC+7IChN7ESJFp38KIqkEzcbfKf1qlluGJcn7/rRfFsaRPL0+/Wk2OoTX+DlKUYcdH/AOitz4AgdKt5VwElB1OLUu8wSSPnTayzYGxtv0qVtmKYpi3FAh/LtI7vjSHxaIBsIPO9am8m1Zvx5h+6T0rk9mNWjNXXJcnx+VFEJ76ovMH1gH60Hf8Aeq/2twRbup+MAVdBkEkE8Sx2jMEd5HeT/wCw9QJ/00uqFMeDf28LxQnFYYJcUnkCY8tx8qKS9gI03HqwuNhK0QoW1AR5HyP5Vm3F/CK8MvWjvNE2ULxRZvGkGRaj7GLDiNKhKTuDSgkZY2k0ey3OnAAkFJ5XjYbTJE/GpOI8o7JXcHdO1L9wa5M4acfj9lqRqCtIUqVGCLSDPdi9riCKFY1LehKSe8JCkmTEKMXi4iPWaos5g4AUBZ0lQUU8iQIBg84/LoKIZtjA8kHQlCwlMhAhK+RJH8fl8DMjrC8dWUDna0+6dSZ9xQJA6WO3pTDwPi5dIJ3g28f+KXcNg0qCgs6JuFHbnvGw8aucOPBvENmRvpMSZ6GgktB43s3jLmRo+B+G9WUsTz86rZa73RNFcMLVLRfYq8QZx+yK1XKSQmEiSPE32FUcVnGIDrZS12jZ9/vEFO9720wD/SmnGZIH3EmJIPpHj1oweHUBN/oIrVB+jnkgugzIsT2gUqCEk2n50WdFq+LSUJgDao9Z862qAcr2iriVUpcW4TU2fI02uifvnQXN2wUqFCEkYRi098ipl20H/D/7KG3pX2dt6X1jpUTjs6P8v5qP51dDh581ughhnIImYNd5mO+D1T9JA+UVXwzmoive01kK3uofDTH50x8Fey0vE1dynGmSDQQgiJ50TwCgCCRA2J/pSwg5ikIdRC59OR5Ui5hhS2tSTa5inrE4MoBVIUnqk9dpG4vS7xIgKSl0eRrkcLem9TkGPEX9Dv8AOPiajFeqxFx922NC9MpxpOEkeDFECJt0/wCaI5XjgpywSIHIRt4k29KFutQSKhw72hYIrnwVHTN3ynHFbaFdQP8AimFjEnTtekXhTHjRp6XA8D/WaesrWCmo/Zf6st4DPWmiEuKSgrPd1GJ8JPPpV/P85DLC1m5AsOp5C1J/E2XBSNWkKjwkx4HlSirGtpEa3FQISnvH0g2FNjLVMKOCM/zsaeGcZiyYdWlQJ1GSSqTvAiAKc2ECKR+G8XCdStzt5fpTQ1mMigvZmWm/xLGIWADS3nGItHgen2KLYp6aU+JcYG0Ek8qEFOlZl3EygcQqqJTIEdDUeNxWt1R3qQriLcvzq2HCGbtkzD5SCR/CfoRXeDUdIHib+if0qJle/ilVusgirGUM6o9foKOxZcxmLbJhCY6k8/IdKlypRJvsIjpQxOEk3MD760Q/aAkBKBA/iO5oTgorM1aFJJJSsRE2sQQY6ihSjqacR0vU7aretVmyA6QdjWGi+FxUxblPjUbqQFkDaaZMFlQUilZZ+PSr40oxb8hd0kpnp3T8LfQ/CqLqaPLw2hakGwUPpsfrQl9uJB3pidq0Tur0X+HuIFMPJUpRKT3VX5cj6VsOS5rKAQZBvbpWCTTDw7xevDnSqVN9OY8qVOF8HQyVpm2YrElVhz+dD2uHQ4ZgfCocgz1p9IUlQP2NxyNNTGIQkTaDSPZVF2tFTDZGEC1SnCwa7dzhCedLeecbttgwZPStOboKZpmiWUFRIEVj3FPEi31QmyTt5das5xnS3zqWbck/r1oSnCkyo70yKrbJ5SvSBamgk1Or3U+teY1EGuo7gPn+VURJ5IkwxggzzojljoYd0wSmLetx8qFosJo1gH0LASu0bKG48PEUVWgCV3NAO422lJ5qV31fE2qkt8qVJM+kVWVCR41w0qaxtnJUGMJdKqrOwHB6VLgVb+VcvsalCsOOQ0kFUJn0q/g3yE9KIsYIRtvUicvArz8+VN+LOBOLb7S/P60vY/Dwb77Gn0YAC9BuIsplJWnkO8PDkfT8hR4fkK/A1CM8mDNcAVafaqrVnsIJ8PYtTbvdURPSnYZ5iALEH03/AEpBwjRSQvxp8y0BaR5UmfR2N60VsXmb7m6onpUDOUKJlXzNEnmCkyL1Z7W231oLDq+grF5eEgc6iWx3aK4hkqTe1VVt2rrNoVM3Tt51A2ZR61az3dI8z9KpMHlVEOE0+kq1QIrth6OcVG5c1GlUmmAF1apNesb1afwXZmJm5E7eI+tRHDGJix50JhdwRhUVxmZI0kGL11gUmZg/0r7M90+dccMeTJKmwTRBxEC5oXkLncgURWAedeN8nU2ccpc8a7kGuA2AKE4/PEIBCDK/K1Diwyy/t59nC1n2Xdk4QNjdPgOnp9KCrbvNFcViiskneqKzXteLSp7NLaVpIHzpgyHERY0qMK0mimGeKTImlSRkZ/psenWtQtUBUYihGH4oUkXSDXD3EZOyQPnSqHP5EA0b0IzLM0IBCe8r5D1oY/mC1/iMdKqLTWpCZfIvUQfjnCpUneuGHYnyMfK/lXuMHe9KiaPe+IqmPDo8OlLgGvm1VETXaKI00LJcNqW2vRKVn3yLo5QU3B/CJMTTLm3CrWJa1pCWnT7ttKVkGII/CZ2PiPGaXD+ftMOg6YTp1Cw71xbxM/PxNMOccR4DFqS24psHX3UrSpu9571glQJmVc6ZVCbMzYwa23NCgUrnTpI+h5j611m+BMgi8SSByHWtBxWVL7ZKP2b9pSBqCjYC4H9qT3COkzAB7woqOFMMlSVOpEgGUJKigT70k3WeXIeFJnJR6UY4SnxGcZIki1Fux0yTYU15ll2HchvDshDgIDegXIkWUN1CFG5uLSYFeYvhbDsN9rmT3ZpPusoUdSvUXJ3sOu4qKWFZpqXoLJjcHTM2zDN9RISIH1paxNyaJZs6jtFqZSpDRV3EqIUoJ5AqG5+70KxJkWr0VFRVIUVwubVWNj4V92pHOurGhCO4q9l+IHuk0NKortlyDPSgkrAkrQfDfSuhhxXmFxKFAdedWwwOlIeiN2mVShIqJ8wJiB1NEQ2ALR6Uv5vjNRKQYAsfE1sVYUF5MoYh6VE1EhVxXEV2lNUIt4j3Tc+dSgVwrc16lVaYaLjc6DmJ7BwaG1lclKATCpIhM6SU7SIimHhH2V4chOIxK1OAwpDY7qdJkpK1AyoFOk6RpAki82UuCMucxb7clQQyda1DeDPdB6qUAPjcRNaNnPELoUEIGpSjCEp5kmAB4mk5claH/HwuWxlzPPGm2SFEISmAIFk8hYflQbIkDFuELxKEESdKQSsgEgnUqEp2B5mDcDes1zvPZUpJVrmQrYokR7oM6gFA97nIgDczcB5ghantbig6dWrosKjWrxJiN7A+NK09vZblxSxJU+mqYXE4Zpa/2WVr91TyjN/xJQdpkGSLC4qs25h21KeUgF7m4s61jewUuSB7wtFjSdjs9bw6dLfIRb5Uq47OHcQr+FP3tQeTNjCPvbLftJwSEujEYdKUNO9xeiAO0AJJCdkgpjYRKVeqW25Hj4fWjufZsewDAMJJCiOsTG/+Lp0peBqvE247IM6Sm6IswQnVKTbyioIqbEIquk0bFHRV1rnY9a9Ka8msOJWHykgj4Uz4XFhQ5Tv9mlLbapmHyk6hQSjYucFIYM6xZQ3b8Vue1LaxV/MsT2iUGPPYdKoE3NbBUjscaifIr2a4Ka9CaMYdq3r1FeRXQFaYbVleVt5XhdLik9soa3CDueSRzUEhQEi0qJ/FJF8WYsYdsHWhb+IbSQBfsGlp78yBDi9WkC8JSu96Tn81U6kqUvUtRlRJkk3HpbbeIoW66TvUXu2e7jxxjji4v+/8PnsRUmVZU9iHYYHfAKiZ0hKRuVKNgLgeMgc6nyXIlYlVrJG56+A+/wBK1nJMqSGS00y23NyYPfIEArJkq8/EmLmeclEXkufTPVYdwoShYBcBOpQIM3MbW2qk+72STqIk2EbjratAx/AuLcNggjqlYE+ioJ9aWOJ+BMWhCCjDuqA1KcOlPgE2BJJ97brWQVvYmcvGP4ia88Vkk9a8Sma7cBTKVAgixBBBB6EHYzIjwrxB6cpmr0kjzXbZw/f9KoLTBq6uq7orGccTXJTXwFHeHeDsVjTDDRKZu4e6hPms29BJoenALszXSmyk3BEgESCJB2I6jxrcuHPZ3hsHCnAnEvD8a0y2nwQ2fe/zKnyFDPbZk0sYfFEQsKUyq0SkgrRbwIUP9XQCmODSsUsqcqRlARKeZABPhIIJ3Nu7p26Cq+m9XctdhCx3SLSCoC1wYnc1TcEGxB3Ejn4+u9LGHWmvNNNuU+zDGvoS4EtobWApKnHEp1JNwQBJIpiwfsTVu9jEJ8G2lr+aiijUWwXOK6zMCK+NaTw97O8M5mGIwj63f3egtFJSnUlUQpQgxZSTba9Z9j8J2TrjczoWpE7TpUUzHKYrmmumqSfDWs+9n7OIWpwJU2tRJJQYk7kkXEnmYpfb9krqlwl7ucyUTH/lc/CtcwzTYbEwTA8v61FicWlCZJAA5kx/xXn+b+z06QH4d4PYwiAANZE95Vybz5DyFX8TmCEH7ioGnHsR/ZJ0o/7i5AIP8I3V9Nr86ss5I0i7n71XVfujyR7vxBPjzrOhKkdt8StgDUsTUGJ41ZAjUK8Vw5gVkkMtpPMpGn5C1I3HnBLZCV4delQ7pSTAIMkH4mPKtX8gOupDLmLeCxoHbNJcVF1AhKxYiy9zA6zHwrG85wSGH32Ur1BtZCVGxUN9r3v15VSOPebUQFqSQSDfYjf51QU4SZJJJufE1TCLiTZJxlxUTpdqUH4VA2jneBzjaiCctWWi6EqLYIBXpISCdhqiJPSmoQD21FKgehn4edfpvC47tmWVpgNuNoWkCAlMgSABaxkelfnfAcPvPpcU0jX2QBUB70GbhO6hY7bVrfsuzPtMu7NXvYZwpIO+hfeR5CdQ/wBJp2LUif5C/E84z9pqMA6phhouYhEBTjohKTE91MyqxF7C/OshzfPn8W4XH3FOK8dgOgAskWFhW15vwVhsXiU4l0KUQhKVIBhKtMhKlHf3dI0iPd3vS97TeFGxg0vstob7BYSQhOkaF2vG5CgDJ/irpRl1mY547SXsyUb/AH618dq8NdA8qQUG9ezjMe1y3D3ALeto/wChUp9SlQr3ib2i4XBPKYU3iHHEwTGhKYUkKTBJkiCLxSZ7IM3hL+HP+F1I8u4uOcwUH0prz/gVjGv/ALQ8p1KihKSlGkatMhJKlAx3dIgD8PjVS8nFeJE1FZH5CLivaMRj/wBsYYQg9n2ZQtSlhVz3lRpvGkRt3RSfi8WXXFuKjUtSlmNpUSo+kmjnGPBzuEUVQCwpwpbM321QRvYWnwpd00iV3srj41aNv4OzBbh0OyNKecidhM8+XxpyKGRB0pURsYBjyJpa47xLqcQhDDDkI3KW1kGeUgRFVWcc+R/YuiP/AK1/pUU409cL8U7jt8GnGZlAuYpTzniPVKGwVK5xy8zyqtjsNinf/jcCfBLv5C/xFcZRkDrYMtOd4ye4vn6dIpYwGYfF4kqIUrsgPAqn1kUpZtxQ+lxYQvUkKISo8772tM/StJzfAOpYWUMuKUEqIHZrM2JFgOsVkzPDeLulWFxMHY9g5Y8vw89qbiV9E5ZNcA+sqJJMk3JPOd6+WiiauFsXuMLiP9l3+Wuk8M4z+64n/Yd/lqkmZUyPHhnENuKQlxKFAqQoBQUOYIO9q3jOUJxbC2wdSXW/3YGwBGpmwsBr0jymsPPCmL/uuI/2Hf5a0HgZeLDXYOMvN6DKVKYdujfTJTuDtTcTV0yfNF1a9AD2bZn2WNSCYDg0Hz95I85EetOWSoGBzpbWzGNQdPQLkqT4e+FD/X40jZnkWLaxaltYd/uuBxBSy4QDIWIhMWP0rUuM+HnMRhEustuB5kpfZ7hCgAArSBEhUaTHVNFFqmgZ9T+xhdI0uK7MuLQhako90KUkE6Z6mIFYVxP7RcVjJQpQbZ/7TYhMTIk7q259K3nKsSpxtt3s1o1BK1JKVAiffTBEiDqF+lYNxdwTiGsa+23h31IDiihSWnCCknUm4TFgQPStyy9pg4Ek3oVVV4KKf9L4v+64j/Zd/lrwcLYv+64j/Yd/lqcrCPs7zPsMwaJsFktk9O0Gkf8AlprYcfmCMOy46pLjxbTKkgwSBZRvyEzbkDWII4axgIUMLiQRBBDLu/L8Nbpl6VvNIW42uHUfvEKbUI1DQ4LiQD37H86oxS00SfIjtOjJ+NPaGce2hrsEtJQvWIUVEmCncwIiOVKaaM5xwTimcQ42nDvrShakpUGnCFJB7pkJgyINqrJ4Zxf91xH+w7/LSW7eyqKSWj//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4342" name="Picture 6" descr="http://www.diariosur.es/prensa/noticias/200806/26/fotos/084D4UL-SOC-P1_1.jpg"/>
          <p:cNvPicPr>
            <a:picLocks noChangeAspect="1" noChangeArrowheads="1"/>
          </p:cNvPicPr>
          <p:nvPr/>
        </p:nvPicPr>
        <p:blipFill>
          <a:blip r:embed="rId2" cstate="print"/>
          <a:srcRect/>
          <a:stretch>
            <a:fillRect/>
          </a:stretch>
        </p:blipFill>
        <p:spPr bwMode="auto">
          <a:xfrm>
            <a:off x="899592" y="2204864"/>
            <a:ext cx="2736304" cy="4125081"/>
          </a:xfrm>
          <a:prstGeom prst="rect">
            <a:avLst/>
          </a:prstGeom>
          <a:noFill/>
        </p:spPr>
      </p:pic>
      <p:pic>
        <p:nvPicPr>
          <p:cNvPr id="14346" name="Picture 10" descr="http://www.codigosanluis.com/portal/sites/default/files/marijuanaalcohol.jpg"/>
          <p:cNvPicPr>
            <a:picLocks noChangeAspect="1" noChangeArrowheads="1"/>
          </p:cNvPicPr>
          <p:nvPr/>
        </p:nvPicPr>
        <p:blipFill>
          <a:blip r:embed="rId3" cstate="print"/>
          <a:srcRect/>
          <a:stretch>
            <a:fillRect/>
          </a:stretch>
        </p:blipFill>
        <p:spPr bwMode="auto">
          <a:xfrm>
            <a:off x="4499992" y="2564904"/>
            <a:ext cx="3816424" cy="357497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4342"/>
                                        </p:tgtEl>
                                        <p:attrNameLst>
                                          <p:attrName>style.visibility</p:attrName>
                                        </p:attrNameLst>
                                      </p:cBhvr>
                                      <p:to>
                                        <p:strVal val="visible"/>
                                      </p:to>
                                    </p:set>
                                    <p:animEffect transition="in" filter="box(in)">
                                      <p:cBhvr>
                                        <p:cTn id="12" dur="500"/>
                                        <p:tgtEl>
                                          <p:spTgt spid="14342"/>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nodeType="clickEffect">
                                  <p:stCondLst>
                                    <p:cond delay="0"/>
                                  </p:stCondLst>
                                  <p:childTnLst>
                                    <p:set>
                                      <p:cBhvr>
                                        <p:cTn id="16" dur="1" fill="hold">
                                          <p:stCondLst>
                                            <p:cond delay="0"/>
                                          </p:stCondLst>
                                        </p:cTn>
                                        <p:tgtEl>
                                          <p:spTgt spid="14346"/>
                                        </p:tgtEl>
                                        <p:attrNameLst>
                                          <p:attrName>style.visibility</p:attrName>
                                        </p:attrNameLst>
                                      </p:cBhvr>
                                      <p:to>
                                        <p:strVal val="visible"/>
                                      </p:to>
                                    </p:set>
                                    <p:anim calcmode="lin" valueType="num">
                                      <p:cBhvr>
                                        <p:cTn id="17" dur="500" fill="hold"/>
                                        <p:tgtEl>
                                          <p:spTgt spid="14346"/>
                                        </p:tgtEl>
                                        <p:attrNameLst>
                                          <p:attrName>ppt_w</p:attrName>
                                        </p:attrNameLst>
                                      </p:cBhvr>
                                      <p:tavLst>
                                        <p:tav tm="0">
                                          <p:val>
                                            <p:fltVal val="0"/>
                                          </p:val>
                                        </p:tav>
                                        <p:tav tm="100000">
                                          <p:val>
                                            <p:strVal val="#ppt_w"/>
                                          </p:val>
                                        </p:tav>
                                      </p:tavLst>
                                    </p:anim>
                                    <p:anim calcmode="lin" valueType="num">
                                      <p:cBhvr>
                                        <p:cTn id="18" dur="500" fill="hold"/>
                                        <p:tgtEl>
                                          <p:spTgt spid="14346"/>
                                        </p:tgtEl>
                                        <p:attrNameLst>
                                          <p:attrName>ppt_h</p:attrName>
                                        </p:attrNameLst>
                                      </p:cBhvr>
                                      <p:tavLst>
                                        <p:tav tm="0">
                                          <p:val>
                                            <p:fltVal val="0"/>
                                          </p:val>
                                        </p:tav>
                                        <p:tav tm="100000">
                                          <p:val>
                                            <p:strVal val="#ppt_h"/>
                                          </p:val>
                                        </p:tav>
                                      </p:tavLst>
                                    </p:anim>
                                    <p:animEffect transition="in" filter="fade">
                                      <p:cBhvr>
                                        <p:cTn id="19" dur="500"/>
                                        <p:tgtEl>
                                          <p:spTgt spid="143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57158" y="0"/>
            <a:ext cx="8229600" cy="928710"/>
          </a:xfrm>
        </p:spPr>
        <p:txBody>
          <a:bodyPr/>
          <a:lstStyle/>
          <a:p>
            <a:pPr algn="ctr"/>
            <a:r>
              <a:rPr lang="es-ES" b="1" dirty="0" smtClean="0">
                <a:solidFill>
                  <a:schemeClr val="accent1">
                    <a:lumMod val="50000"/>
                  </a:schemeClr>
                </a:solidFill>
              </a:rPr>
              <a:t>CLASIFICACIÓN</a:t>
            </a:r>
            <a:endParaRPr lang="es-ES" b="1" dirty="0">
              <a:solidFill>
                <a:schemeClr val="accent1">
                  <a:lumMod val="50000"/>
                </a:schemeClr>
              </a:solidFill>
            </a:endParaRPr>
          </a:p>
        </p:txBody>
      </p:sp>
      <p:sp>
        <p:nvSpPr>
          <p:cNvPr id="3" name="2 Marcador de contenido"/>
          <p:cNvSpPr>
            <a:spLocks noGrp="1"/>
          </p:cNvSpPr>
          <p:nvPr>
            <p:ph sz="half" idx="1"/>
          </p:nvPr>
        </p:nvSpPr>
        <p:spPr>
          <a:xfrm>
            <a:off x="357158" y="983197"/>
            <a:ext cx="3214710" cy="1571636"/>
          </a:xfrm>
        </p:spPr>
        <p:txBody>
          <a:bodyPr>
            <a:normAutofit fontScale="40000" lnSpcReduction="20000"/>
          </a:bodyPr>
          <a:lstStyle/>
          <a:p>
            <a:pPr>
              <a:buNone/>
            </a:pPr>
            <a:endParaRPr lang="es-MX" sz="1000" dirty="0" smtClean="0"/>
          </a:p>
          <a:p>
            <a:pPr algn="ctr">
              <a:buNone/>
            </a:pPr>
            <a:r>
              <a:rPr lang="es-ES" sz="5900" b="1" dirty="0" smtClean="0"/>
              <a:t>Estimulantes:  </a:t>
            </a:r>
          </a:p>
          <a:p>
            <a:pPr>
              <a:buNone/>
            </a:pPr>
            <a:r>
              <a:rPr lang="es-ES" sz="5900" dirty="0" smtClean="0"/>
              <a:t>cocaína,  anfetaminas.</a:t>
            </a:r>
          </a:p>
          <a:p>
            <a:pPr>
              <a:buNone/>
            </a:pPr>
            <a:endParaRPr lang="es-ES" b="1" dirty="0" smtClean="0"/>
          </a:p>
          <a:p>
            <a:pPr>
              <a:buNone/>
            </a:pPr>
            <a:r>
              <a:rPr lang="es-ES" b="1" dirty="0" smtClean="0"/>
              <a:t/>
            </a:r>
            <a:br>
              <a:rPr lang="es-ES" b="1" dirty="0" smtClean="0"/>
            </a:br>
            <a:endParaRPr lang="es-MX" dirty="0" smtClean="0"/>
          </a:p>
          <a:p>
            <a:pPr>
              <a:buNone/>
            </a:pPr>
            <a:endParaRPr lang="es-ES" dirty="0" smtClean="0"/>
          </a:p>
          <a:p>
            <a:pPr>
              <a:buNone/>
            </a:pPr>
            <a:endParaRPr lang="es-ES" dirty="0"/>
          </a:p>
        </p:txBody>
      </p:sp>
      <p:pic>
        <p:nvPicPr>
          <p:cNvPr id="1026" name="Picture 2" descr="https://encrypted-tbn0.gstatic.com/images?q=tbn:ANd9GcRSWcYMQcL_CzfUGC-B5RqWV95IE7c2yubrOzg4bWT6gLXQ61uc"/>
          <p:cNvPicPr>
            <a:picLocks noChangeAspect="1" noChangeArrowheads="1"/>
          </p:cNvPicPr>
          <p:nvPr/>
        </p:nvPicPr>
        <p:blipFill>
          <a:blip r:embed="rId2" cstate="print"/>
          <a:srcRect/>
          <a:stretch>
            <a:fillRect/>
          </a:stretch>
        </p:blipFill>
        <p:spPr bwMode="auto">
          <a:xfrm>
            <a:off x="357126" y="2054767"/>
            <a:ext cx="1500198" cy="1500198"/>
          </a:xfrm>
          <a:prstGeom prst="rect">
            <a:avLst/>
          </a:prstGeom>
          <a:noFill/>
        </p:spPr>
      </p:pic>
      <p:pic>
        <p:nvPicPr>
          <p:cNvPr id="1028" name="Picture 4" descr="http://www.soydrogadicto.com/wp-content/uploads/2011/10/anfetaminas.jpg"/>
          <p:cNvPicPr>
            <a:picLocks noChangeAspect="1" noChangeArrowheads="1"/>
          </p:cNvPicPr>
          <p:nvPr/>
        </p:nvPicPr>
        <p:blipFill>
          <a:blip r:embed="rId3" cstate="print"/>
          <a:srcRect/>
          <a:stretch>
            <a:fillRect/>
          </a:stretch>
        </p:blipFill>
        <p:spPr bwMode="auto">
          <a:xfrm>
            <a:off x="1928794" y="2054767"/>
            <a:ext cx="1714512" cy="1517109"/>
          </a:xfrm>
          <a:prstGeom prst="rect">
            <a:avLst/>
          </a:prstGeom>
          <a:noFill/>
        </p:spPr>
      </p:pic>
      <p:sp>
        <p:nvSpPr>
          <p:cNvPr id="7" name="6 Rectángulo"/>
          <p:cNvSpPr/>
          <p:nvPr/>
        </p:nvSpPr>
        <p:spPr>
          <a:xfrm>
            <a:off x="4714876" y="928670"/>
            <a:ext cx="3544763" cy="1200329"/>
          </a:xfrm>
          <a:prstGeom prst="rect">
            <a:avLst/>
          </a:prstGeom>
        </p:spPr>
        <p:txBody>
          <a:bodyPr wrap="square">
            <a:spAutoFit/>
          </a:bodyPr>
          <a:lstStyle/>
          <a:p>
            <a:pPr algn="ctr"/>
            <a:r>
              <a:rPr lang="es-ES" sz="2400" b="1" dirty="0" smtClean="0"/>
              <a:t>Depresores o sedantes:</a:t>
            </a:r>
          </a:p>
          <a:p>
            <a:pPr algn="ctr"/>
            <a:r>
              <a:rPr lang="es-ES" sz="2400" dirty="0" smtClean="0"/>
              <a:t>  alcohol, barbitúricos </a:t>
            </a:r>
          </a:p>
          <a:p>
            <a:pPr algn="ctr"/>
            <a:r>
              <a:rPr lang="es-ES" sz="2400" dirty="0" smtClean="0"/>
              <a:t>(</a:t>
            </a:r>
            <a:r>
              <a:rPr lang="es-ES" sz="2400" dirty="0" err="1" smtClean="0"/>
              <a:t>butisol</a:t>
            </a:r>
            <a:r>
              <a:rPr lang="es-ES" sz="2400" dirty="0" smtClean="0"/>
              <a:t>, </a:t>
            </a:r>
            <a:r>
              <a:rPr lang="es-ES" sz="2400" dirty="0" err="1" smtClean="0"/>
              <a:t>amytal</a:t>
            </a:r>
            <a:r>
              <a:rPr lang="es-ES" sz="2400" dirty="0" smtClean="0"/>
              <a:t>, etc.)</a:t>
            </a:r>
            <a:endParaRPr lang="es-MX" sz="2400" dirty="0"/>
          </a:p>
        </p:txBody>
      </p:sp>
      <p:pic>
        <p:nvPicPr>
          <p:cNvPr id="1030" name="Picture 6" descr="http://miriamrochadiaz.files.wordpress.com/2012/04/alcohol.jpg"/>
          <p:cNvPicPr>
            <a:picLocks noChangeAspect="1" noChangeArrowheads="1"/>
          </p:cNvPicPr>
          <p:nvPr/>
        </p:nvPicPr>
        <p:blipFill>
          <a:blip r:embed="rId4" cstate="print"/>
          <a:srcRect/>
          <a:stretch>
            <a:fillRect/>
          </a:stretch>
        </p:blipFill>
        <p:spPr bwMode="auto">
          <a:xfrm>
            <a:off x="4572000" y="2143115"/>
            <a:ext cx="1785950" cy="1465953"/>
          </a:xfrm>
          <a:prstGeom prst="rect">
            <a:avLst/>
          </a:prstGeom>
          <a:noFill/>
        </p:spPr>
      </p:pic>
      <p:sp>
        <p:nvSpPr>
          <p:cNvPr id="1032" name="AutoShape 8" descr="data:image/jpeg;base64,/9j/4AAQSkZJRgABAQAAAQABAAD/2wCEAAkGBhQSERUUEhIVFRQVEhQQFRQUFBAUFBQPFBUVFBQQFBIXHCYeFxkjGRQUHy8gIycpLCwsFR4xNTAqNSYrLCkBCQoKDgwOGg8PFywkHxwpLCkpKSkpLCkpKSwsLCkpKSwpKSkpKSwpLCkpKSkpLCksKSwpKSwpLCwpLCwsLCwsLP/AABEIAMIBAwMBIgACEQEDEQH/xAAcAAACAgMBAQAAAAAAAAAAAAAEBQMGAAECBwj/xABEEAABAwIDBAYGBwUHBQAAAAABAAIDBBEFITEGEkFxIlFhgZHRBxMyobHBFEJSU2JykiMzgqLwFRYkQ3PC4Rdjg9Lx/8QAGgEAAgMBAQAAAAAAAAAAAAAAAQIAAwQFBv/EAC4RAAICAQQBAgQFBQEAAAAAAAABAgMRBBIhMQVBURMigZEyM1JhcRQjQqGx0f/aAAwDAQACEQMRAD8A9tW1pbRCYsWLFCGLCVDNPYdqFfOTqUcEDXzAaoJ+K9TSVEXLnf7EcAI6rEZHCzRbtS19G8i9019YOKjcz7JUCV6oD2nMKP6TdWKWEkZi6VzYSSeg0+CgUL48Ss6yPqIRIyxGoUI2ZnJuGAc3NCYw4BPxLB3k/JQJUqSR1PNY+ySrDicInhI1uFPX7Hukt02gjjYlFUWzz4xYyA/wkfNAJ8/YjTOgmc3MFpy5J5hWPb43XHNegY/6KxUv3/X7h6hGHf7glDvQnY3FYQf9Ef8AuqJ15NatWBdDU5owVCZR+jWRot9JDv8Axkf7lN/cuUf5jD3OCp+HIZWx9xQ+pyUcOqZybJzjTdPefmFAcBmbqy/IgoOuXsOrI+5reCEqC3ipZYHtyc0jmCEurISkXBpUvVGqqJhCX+rAXfqSo4oy94aOvPknWZcFVlnHJdNg8D9a8SOHQbp2uXqAbZKtnGxtgY1lhZoFk3WyMdqwcuc97ycqN5UqhkKZCA7lll3ZbsmARlYuisUAGLa88/6x0vW79JUg9MdH1u/SUuA5L+oppd0dqrmC7ewVV/Vbxt1ghE1FfclTBAqSXrK1F0jZufyStzyeKcYK3oH83yRITNoes+C7FE3+iiFpDISD6I3qC5NO3qCmcVC9yXI6RpsAJ0RTWW0Q0PtBEhRAZuywhaWEIimnLhy7coXPHWhlDJHLlE/+vErp0o61C+YdaXcvcbBzIh3FdySjrUD5AjlB2mOP9dyhefipd2/EeIUEiOSYNPYHCxAI6iqRjcQZM9o0By5EA/NXYFeWbc7QNirZWE5jcPixpVdqyi6mW18m6uoDQc0Fs1jrBU7p46eSqmIY+6TIaIGlmLXhwOYN0tcdvI9kt59AU9a5rgWGys+GbQhxDX5H3FeebNYh66Jrr52TlzvFauzE1g9ED+oqJwVLo8dkZkTcdqfYdjrZMjke1TGBRrZYQthY5QhEVi0VihD5IdNmea3E4uIA1JsOZQ7nZnmnWxtJ62rjHUd49yBD2nYnBhT0zbjpEXPMp8FqBm60DqCkaiQ01t0yoKlsbHFxsL3v3INjVuQAixFweCWWccdhjjPIUdo2E9Bpd7gio55HAEBoBzOpKrFA3M81aqL2ByXnNJrbr7pQm+F7G2+uFaW1Cytq5QSA4fpCUzYjLf2z4DyTXFDZ3cks7lx9Tq7o3SjvfD9zVRGLXSOYsfkikDnuc5oBFstToUY3aJ8jS5j8r2yA6r534qv4gy6lwhtoj/qfJSevu+E0pP7mt0V43YHP0yU2vI7jobX8E2wxu827iSb8SSksae4T7Pel8Tfbbf8APJvj1Zi1CSjwgqSnb9kKr1bOkeZVukVVrPaPMrZ5tuMY4K9I+WAlmRQ0seSKe+yElmXm1Kb9TqxQtqIkIb31PiUwmddRCPNbq7JL1L/QDlqXN0e8cnv81puMS3yld43+Klq4MkLDS9S6Mb5e7Bti1ykTu2rkijMksg3GuDTdt9b2tbjkvLdssdbWVj52NIa5rG9IAEljQ0usNNF6lTbPx1Ubopt7c3w/ondNxpn3rgeiCiOjph/GD8l6bQ5lUpN5ycTWYVmEsHj8TUS2Jer/APR6m+rLMO9h/wBq5k9EUduhUPB4bzWke5bdrKIziuyvbAYuGPMbjlqF6I6QHReJVUT4Kjcv0mSGM20uDYr1zBr+rbfiFZAqt74DmqZmWY1Qu9Yo2M5JiosuB4iXiztQmz1V8HfZ47VZnuQARFYtErFCHyA45nmrr6Kqbeq7/Zb8VSDr3r0r0PwdN7u2yCIeuDVSMCiYFKESEgzUzWKGPNECNAgopPaP5j8VZqD2B3qrxm0rx+IqyYY67e9eR0Py6ya/n/p0dTzBMDxZufckVSE+xcZ9yQ1TslyPIRxqJfyaNL+FAFU26Y7MYeJbtdoHbxtysB70umdknmxJzk7lZ46tWaiMJrKZq1EnGltD1uCRD6viXeaIipGtFmi3iplll7iGmpr/AAQS/hHAc5PtnJjQzqFl/Yb4BFFcOVjrhLtJ/QibXQE/D4/u2fpah5MOj+7Z+lqPeh5EPg1/pX2Q++XuL5MNj+7Z+lqGfh8f3bP0hMJEM9D4Nf6V9kMrJe7AZMMiOsbfBRf2LD92ByLvNHFco/09T7gvsH4s1/k/uLxhzI82Ai5zzJUrDmFBjlYYot4C/SaLc0lj2qd92PH/AIWey+nTvY3guhVZct3ZaAV2Cqwzasn/ACv5h5KCu26EUZkdGbBwYACLucdAE1espm8RlyJPTWR5aPO5sLdPik/U2okP8xXp1FHugN6gl+z+GNLpJ93dMsjpbHUbxvZPYafNbkjI2Q1VOQLqSmdcKeZ1+iuWU9goAJicRYjgrJSVG+0FVlhyR2DVViWkqAHZWlyStoAPkF2vevV/Q8zoOP4ivJzr3r3L0W4OYacF2rul4oILLvEFOyK6kijRLAESEUVOiQxaD12xAIikwmV07y1nRJyJIA0CfYfSuY2zra3yRMJyUi58NDVC12rOWXzulKKi/QArcP3/AK1u66WzbOtOr3eDU/chpSpZoNPN7pQyw13TjwmVyfAGD6zvEeSN2Zomxufuk5jjbsU9St4L7TuXks0NNVXdFxikaZ2ylW02OAtrQK3ddc5xorhy7JXDiiMiFyHkU7yh5CoEHlQz0RIUNIVBkREri66JXN0SMUbT/uP4mqqsCte037n+JvzVXaxeV8w8Xr+Ds6D8r6kkbUNNhgmawHQTh57mlFMTHZ2PeD+x11V4tZvQ2s/KY1hiDWho4BSyndaT2KI3B7EFU4qHv9WF7JLJ57JPhr967keRkULQMsEa3RAgJG/VZBNZ4PauZBYlRsRIWuOcWCxKYa7ohYgA+Xr59/zX0ZsHUh9JHb7IXzi7XvXuXomqSaZvZl4JUFnojCVJvWWh1qK11AoJifxXTpTwXLI8l3ZQIXR33e8ohDUhy70SgwHLkPKiHIeVK+h4gFSt4N7TuS1UreD+07l5LE/zUaf8GOAsWgtrcYzRUZXZXDgiMiF6HkRDwhpEBgeRDSIiRCyIhIiVytuXKJADGqZ0ke62194HPqCUR4BJ1t8T5Kwz6LUawajQ1Xz3Tz0aatROuOIiUbOP+033+Sgld9AjLnuDt91hYHXWys4SHaWjEphDtBIT/KrNNoKKZqUV/srv1Vk4NMr1RtLPIOhEbdeiTw1MsUu+9pzXohZGxgAAS6r3H5OauqrEuEjnOtvnJrB8ea/Imx96exyX0VExqgEQ34zayabMY1vixOaWUU1mIYyaeGPqp2aga9dVxQ7Cqi0LbdbXAkWKEPnF2vevZvQ5UAwFvUT8V4y/XvXpXodqSHPHC6REPao3hdMzKEY5Ewy9igQolRucsGeq7KhAjDjrzRqBodSjgUGE5ch5Qp3KCUpWMgCpQbKkx3c3UEDPSx4ImqqGjVzRzLUsmqmljt1zXWc0GxB+C4/kJuFcpRfKXBupjnhoM/vI8fVb/N5plQ4k54uQByuq0xt08wk5HmuD43yeptuUJzyvoNfVCMcpDN8qU1GOOaSNweJTR7lWqw5nmV0PK6++hR+HLGSnT1xk+USSbRv+7b+p3kgm7Uudl6toP5nZoWodl2oSKnyNxmuQvL6rHM/9L/w6UdPVjmIZUbTP+7Z4uQb9ppOEbPF6Fqwo7AMB8VavK6nH4/8AhatNV+kLdtBL9mP+fzUH945r2swdzj80LvKJ5z7lbDyOpb5mN/TVfpQ2wrFJJS7ftkcrCycxlVvZ85uVijK9ToZynSpSeWcnVRUZtRROCkG0bjvQgcXO+AT0FAV1D6x7D9gn328lvj2YZdGoYAALrqWnB4I1kCl9WFBCs4lhZeCOCrWFQGGoDOB08l6VOwbhVIxEATMP4vira36Fc16loqKe7QUMynRdQ+8Y5IOF5GRVZYTCMLF1uLEA4Pm1+vevSvRRERd3avNna969d9GFJaAHrzSxAz06kk3gjGJVR5OTN0gaLucAOskBFhRNdY5yVTbS07dZW91z8EGdtKW/723NrvJJvj7j/Dl7BW0OKyQMa6J26S/dJsDlYnig8Oxqd8jN6VxBJBHRA07Aq9jm1TagiNnsh1x1k2IumGz5u5vYQVwdbfKOojtk8cHUopSpbkuS4Ym8mF+ZvunMEg35rynFy8k3e483O816nX/unflPwXnGMw8eBz81Vr7JRsXPZdoUsMrmHsO8W3KtuykG62QfjYfcVWWt3X7w4BWPZ6oL2SEHPfZ49JcvVScq2/2OhKKUWi1McnGEHI80jgBtnqnOD8ea5fieNUvqcrUL5WM5tFVqqQBzuZVnm0VVrY7vPMrsea5jEq0nbBzGCQuKidoGQUMzSOKie/LMrzqjk6aQPNNnohnu1HDXkimNuV1VMANgtCkk8FqYtcVq4PNEvCDMa1VvLGCtm39J47PmrMwqqbNuAkkz4fNWZtQ0aub4he08e18BHF1i/usJBW4zk7+H4lBvxSJoN5G+IPwWUOIMmje6M3DXtbe1s7E5LoRsi3hPkwyhJLOBkHLTnoZpXZKcpOnG4ISP+wRLKc/ZsU4ut4ZlOb8WfMI5wBiqumMYA6jbwUlJPvLMYhBkePxFB0oLSgx0OQFtRtesQAfNDte9e0bAOEdM0uPBINn/AEaNaBJVdJ3teq+q3scR7R7NFZ5ow0WaAABYAZADksktQo9G2vSOfMhrVbQHRmXacyktXXufm55ce03QE89kO6oWOd0pds6MNPGHSJKiRKayRFyypfVOuqt5fsNYdVftW37V6TspUAu7l5PE60rT2q+bK1Za/NYtWvmUg7fkaPS69v7J3I/BUKZ3rIiOIz8wr/USAxm3ELzGGvDJHNOlybG9uSPkIuSi16GXR8ZAXNzz5JtsgLNlA+8Z80rnnG/kLBM9mJC0Sm2r2a9WYXLtz8KSOnPlFviTjDLWSiJ2SZ4e/I81zPF8alHJvXyjKUqtVhtvHtsntXVBgufBVWtrwSb5Z5LqeXkp4ivQTSwfYFPIoN5dkXXL47LkLCOmiWWLdAshqioDjfx5qR8/RseCAnF8wnrjnsZI7Mi4c3JQsksc1M5+S0JYYwktZ5CJY0IOM/tHf1xRBksts89BwdzuACsWxbf8JKf+/wDBo81VZz0bq3bFM/wLz/33HwDAur4lf3foc7yHFX1G7CuiVEHLZcvTHBN3zWo3ASt5H5LkOUDZf27O8e5EgHi8u7M7uPuC3DIHIjGqcOeeQ+CVsBYUBkOGuyWIZlVksQIT1QskOISJrXz65qu4hKuRM79aFlXKgvpC3VSIAyKrBoDJJkNI665D1yShtGyCSmzh+YK5YUwggqv0Oz8tQQWgBoPtuyGXVxKu9Nh3q2jO9hr/AMKm+qU8bRN6WUX2lJdCPyj4Ly/EcIPrXZn2nac0/ZtBOzISZDgQ0i3VohanFCbuIHWbBDVuexbV0Z9PXtk8+pXXUW68ZlPsBk3xIDwLB7yUixDEQX3yR2zVd+95s+JXKtjKVbbOg1xwXGKUiwGnwTGjqty5JvpkkUdaALrUVZnn1rkUSlVPekZJ17lgb107nm6TVMVtSparFQNM0nlrC52qf55vLHrhgZ081mnrGV0I+a602+6fFCucpGCyy1Ile9CvJB7CtvlsuHSXHetEY4GNtddbcRbJdRsAUVScrorlkE80wa83Q8uJbxy4KHEX3cbC+dl1h+HPkeGgWHE20bxK68KcpPBM/uHwMfI2zRfr6h3q27OV7YKV0Utw4vc8EDebY2tmOSjp6NrWhrRYDh81xUsXQ01fwXuXZhvStW1juGcOF2kEdi6c5VWOd0Z3mnmOBHUQrDT1Ae0OGhHgeIXZrs3o4t1Lrf7BAcljKj/EsHafgUbI+wSyjZedp43PwKuM4didVaa34R810Yw4IDF4CZr3+qApaSUjIoDEv0VYiw5YiTJXpq9r277HBzTmCDcWSOvqV36MaZr6chzQRc5EdpVqk2Xp3nOMj8rnBYXpX6M6UNel2jzeeVDby9SbsPS/Yceb3omLY2kH+QDzLz80P6Zheuj7Hk7EfgtB6+ZrDpm535G5ny716rHsfSWzp2fzeahqcHhgbvRRNYdCWjO3Vfq0Qlp2lkMdZueMdkdJRAAAAAAAADQAcAuKuGylwuq9q/A59YuLju1XFdNfRVYWC9N5EdRGh/WWU1XKls1Uq2k0XgeKYcPabkOIHA+SCwqYtLxYjTje+uac7wIsdCLeKrfrtx5HEGx7isFtfDRsqnnhltpptN4o4Yi1oyzVbpsQuFP64FcedGXyPKI0lqd8+Smjhtrqg8MbeRo6yL8tVPW1lnuy4lLKp7eCtvnBO654qNzRbW5Q0NYTqtvmVexrghkxCBbWdLNbqKlJKme7rrZTVu7D0O566x1UX0zeFkkdUkrcVVuq9afCGTRPNOGk9ZPwVhwQ2YHn6xy/KMvNUeqq8+9W+iqB6lgHBoXSri1FIzTxuLJTVbTcXzGqFq6gDiq/TYruyODrWcOPWP8A6ha7Gm6W961xWUZ20mNKzERum2dvdnb5pxsvUb0R7H+4gHzVAqsULgGjQm5t2aBXXYxp9U48C4Adwz+IWqlYkYdU04Dmvms0oHBZ95/IFcY3U2CBwetDN4n+gthzBzVRF0hIPG3gufVkJfDi9z33TBtXcKBCmSGyxDtk7VigCreieo6Dm/iK9FexeX+jqmdC7edlvG69RZLdRdAZ3G5ENUIYu49VCBzTkhZ2bzSDyKmL1G4jet1pWhk8FHqppIJCWnNpIPUR1EcQtf262S+8wtd+HTuTTafDyDvjsBPUeBPYdFUJ4yDnl2hc2UXCTR2IWKcUybEKuwy3j7h3lJqeQ5345qSreTq4nmoIckjL4sYNm9yrtfN+1d2p082BVZqJekSTxVe3JdGWGM6ae2iPjnS3DsPll9hpI+1lu+JVhw3AS17XSOBAN90Xz7CVklTlmiVqSLLs7h9metcLEg7oPBv2lXsTlJe7dsRvE665p5ieLvczcbZotY8uq/AKn11a5hs5p58DyKrsreFGMeEUVvLcmw9tbna1j/XFSmc2zCqkmIu3t4Ze9Ttx13EKqWkfaRapoY1lUl5nClZK6TSN57QMvFLaumeHdIFl/tWC0V1YWGK5+xK6bNRyVCFIt9Ye8rl545/ALUq0LvZFUyZqzYVXdADsVRnkucij6CqsLLRs4MkrVuHeIPulEkyyprULG4uKeMcFM7EMqSO5C9BwuubFGGg6DxJ1KTbL7PWj9ZIM3Do/l4u700kw1rTcnILZVDHJgus3cEVdijHg31Sa5OmiLxIsPsoIOVpnHeGyNaM9UfHLvaKtsmR9DUm6hB21yxQBYoQBp2gNZYWzVvpPYCxYmFDIii4VpYgEmch5/aasWIBOsTaC03F+gfgvPahozy4rFiyajtG3TdMS1Tc0LCMysWLMzdEkqx0DyVdnYOoLFiMBp9Hp4ia1rQ1oADRYAAAZDQBaLR1LSxVFnoBVAzQNewFjrgHonUdixYp6ClPc0dSNwiJpkF2g8wCsWIFz6LU1otooqiMFpBAItoQCsWJl0UMrNawC9gByVcqM3m+axYrNN6i638KO42DqCIiasWLSYUdPaiMOYN9uQ1HBbWIAZ7BO0ZZcLdyQ7Qn9mVtYtpiZUaA5pgGjqWLErCSNaOpFQDMLFihBzGMgsWLFAH//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pic>
        <p:nvPicPr>
          <p:cNvPr id="1036" name="Picture 12" descr="http://images.medscape.com/pi/features/drugdirectory/octupdate/WLL01140.jpg"/>
          <p:cNvPicPr>
            <a:picLocks noChangeAspect="1" noChangeArrowheads="1"/>
          </p:cNvPicPr>
          <p:nvPr/>
        </p:nvPicPr>
        <p:blipFill>
          <a:blip r:embed="rId5" cstate="print"/>
          <a:srcRect/>
          <a:stretch>
            <a:fillRect/>
          </a:stretch>
        </p:blipFill>
        <p:spPr bwMode="auto">
          <a:xfrm>
            <a:off x="6574431" y="2143116"/>
            <a:ext cx="1926659" cy="1444996"/>
          </a:xfrm>
          <a:prstGeom prst="rect">
            <a:avLst/>
          </a:prstGeom>
          <a:noFill/>
        </p:spPr>
      </p:pic>
      <p:sp>
        <p:nvSpPr>
          <p:cNvPr id="12" name="11 Rectángulo"/>
          <p:cNvSpPr/>
          <p:nvPr/>
        </p:nvSpPr>
        <p:spPr>
          <a:xfrm>
            <a:off x="2928926" y="3643314"/>
            <a:ext cx="3402213" cy="830997"/>
          </a:xfrm>
          <a:prstGeom prst="rect">
            <a:avLst/>
          </a:prstGeom>
        </p:spPr>
        <p:txBody>
          <a:bodyPr wrap="none">
            <a:spAutoFit/>
          </a:bodyPr>
          <a:lstStyle/>
          <a:p>
            <a:pPr algn="ctr"/>
            <a:r>
              <a:rPr lang="es-ES" sz="2400" b="1" dirty="0" smtClean="0"/>
              <a:t>Narcóticos:</a:t>
            </a:r>
          </a:p>
          <a:p>
            <a:r>
              <a:rPr lang="es-ES" sz="2400" dirty="0" smtClean="0"/>
              <a:t> Opio, morfina, heroína.</a:t>
            </a:r>
            <a:endParaRPr lang="es-MX" sz="2400" dirty="0"/>
          </a:p>
        </p:txBody>
      </p:sp>
      <p:pic>
        <p:nvPicPr>
          <p:cNvPr id="1038" name="Picture 14" descr="http://librosgratis.net/static/img/cover_image/59588-morfina.jpg"/>
          <p:cNvPicPr>
            <a:picLocks noChangeAspect="1" noChangeArrowheads="1"/>
          </p:cNvPicPr>
          <p:nvPr/>
        </p:nvPicPr>
        <p:blipFill>
          <a:blip r:embed="rId6" cstate="print"/>
          <a:srcRect/>
          <a:stretch>
            <a:fillRect/>
          </a:stretch>
        </p:blipFill>
        <p:spPr bwMode="auto">
          <a:xfrm>
            <a:off x="3143240" y="4857760"/>
            <a:ext cx="2075195" cy="1766880"/>
          </a:xfrm>
          <a:prstGeom prst="rect">
            <a:avLst/>
          </a:prstGeom>
          <a:noFill/>
        </p:spPr>
      </p:pic>
      <p:pic>
        <p:nvPicPr>
          <p:cNvPr id="1040" name="Picture 16" descr="http://www.psicofarmacos.info/images/drogas/foto/opio.jpg"/>
          <p:cNvPicPr>
            <a:picLocks noChangeAspect="1" noChangeArrowheads="1"/>
          </p:cNvPicPr>
          <p:nvPr/>
        </p:nvPicPr>
        <p:blipFill>
          <a:blip r:embed="rId7" cstate="print"/>
          <a:srcRect/>
          <a:stretch>
            <a:fillRect/>
          </a:stretch>
        </p:blipFill>
        <p:spPr bwMode="auto">
          <a:xfrm>
            <a:off x="714348" y="4643446"/>
            <a:ext cx="1643074" cy="1907469"/>
          </a:xfrm>
          <a:prstGeom prst="rect">
            <a:avLst/>
          </a:prstGeom>
          <a:noFill/>
        </p:spPr>
      </p:pic>
      <p:pic>
        <p:nvPicPr>
          <p:cNvPr id="14" name="Picture 18" descr="http://us.123rf.com/400wm/400/400/undergroundw/undergroundw1005/undergroundw100500211/7056176-cuchara-con-heroina-y-mas-ligero-con-bolsas-de-jeringa-y-dosis-de-tabla.jpg"/>
          <p:cNvPicPr>
            <a:picLocks noChangeAspect="1" noChangeArrowheads="1"/>
          </p:cNvPicPr>
          <p:nvPr/>
        </p:nvPicPr>
        <p:blipFill>
          <a:blip r:embed="rId8" cstate="print"/>
          <a:srcRect/>
          <a:stretch>
            <a:fillRect/>
          </a:stretch>
        </p:blipFill>
        <p:spPr bwMode="auto">
          <a:xfrm>
            <a:off x="5929322" y="4857760"/>
            <a:ext cx="2428892" cy="1620649"/>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5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5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1026"/>
                                        </p:tgtEl>
                                        <p:attrNameLst>
                                          <p:attrName>style.visibility</p:attrName>
                                        </p:attrNameLst>
                                      </p:cBhvr>
                                      <p:to>
                                        <p:strVal val="visible"/>
                                      </p:to>
                                    </p:set>
                                    <p:animEffect transition="in" filter="wipe(down)">
                                      <p:cBhvr>
                                        <p:cTn id="18" dur="500"/>
                                        <p:tgtEl>
                                          <p:spTgt spid="1026"/>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nodeType="clickEffect">
                                  <p:stCondLst>
                                    <p:cond delay="0"/>
                                  </p:stCondLst>
                                  <p:childTnLst>
                                    <p:set>
                                      <p:cBhvr>
                                        <p:cTn id="22" dur="1" fill="hold">
                                          <p:stCondLst>
                                            <p:cond delay="0"/>
                                          </p:stCondLst>
                                        </p:cTn>
                                        <p:tgtEl>
                                          <p:spTgt spid="1028"/>
                                        </p:tgtEl>
                                        <p:attrNameLst>
                                          <p:attrName>style.visibility</p:attrName>
                                        </p:attrNameLst>
                                      </p:cBhvr>
                                      <p:to>
                                        <p:strVal val="visible"/>
                                      </p:to>
                                    </p:set>
                                    <p:animEffect transition="in" filter="box(in)">
                                      <p:cBhvr>
                                        <p:cTn id="23" dur="500"/>
                                        <p:tgtEl>
                                          <p:spTgt spid="1028"/>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ox(in)">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4" presetClass="entr" presetSubtype="16" fill="hold" nodeType="clickEffect">
                                  <p:stCondLst>
                                    <p:cond delay="0"/>
                                  </p:stCondLst>
                                  <p:childTnLst>
                                    <p:set>
                                      <p:cBhvr>
                                        <p:cTn id="32" dur="1" fill="hold">
                                          <p:stCondLst>
                                            <p:cond delay="0"/>
                                          </p:stCondLst>
                                        </p:cTn>
                                        <p:tgtEl>
                                          <p:spTgt spid="1030"/>
                                        </p:tgtEl>
                                        <p:attrNameLst>
                                          <p:attrName>style.visibility</p:attrName>
                                        </p:attrNameLst>
                                      </p:cBhvr>
                                      <p:to>
                                        <p:strVal val="visible"/>
                                      </p:to>
                                    </p:set>
                                    <p:animEffect transition="in" filter="box(in)">
                                      <p:cBhvr>
                                        <p:cTn id="33" dur="500"/>
                                        <p:tgtEl>
                                          <p:spTgt spid="1030"/>
                                        </p:tgtEl>
                                      </p:cBhvr>
                                    </p:animEffect>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nodeType="clickEffect">
                                  <p:stCondLst>
                                    <p:cond delay="0"/>
                                  </p:stCondLst>
                                  <p:childTnLst>
                                    <p:set>
                                      <p:cBhvr>
                                        <p:cTn id="37" dur="1" fill="hold">
                                          <p:stCondLst>
                                            <p:cond delay="0"/>
                                          </p:stCondLst>
                                        </p:cTn>
                                        <p:tgtEl>
                                          <p:spTgt spid="1036"/>
                                        </p:tgtEl>
                                        <p:attrNameLst>
                                          <p:attrName>style.visibility</p:attrName>
                                        </p:attrNameLst>
                                      </p:cBhvr>
                                      <p:to>
                                        <p:strVal val="visible"/>
                                      </p:to>
                                    </p:set>
                                    <p:animEffect transition="in" filter="blinds(horizontal)">
                                      <p:cBhvr>
                                        <p:cTn id="38" dur="500"/>
                                        <p:tgtEl>
                                          <p:spTgt spid="1036"/>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0" fill="hold" grpId="0" nodeType="clickEffect">
                                  <p:stCondLst>
                                    <p:cond delay="0"/>
                                  </p:stCondLst>
                                  <p:iterate type="lt">
                                    <p:tmPct val="0"/>
                                  </p:iterate>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Effect transition="in" filter="fade">
                                      <p:cBhvr>
                                        <p:cTn id="45" dur="500"/>
                                        <p:tgtEl>
                                          <p:spTgt spid="12"/>
                                        </p:tgtEl>
                                      </p:cBhvr>
                                    </p:animEffect>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1" nodeType="clickEffect">
                                  <p:stCondLst>
                                    <p:cond delay="0"/>
                                  </p:stCondLst>
                                  <p:iterate type="lt">
                                    <p:tmPct val="10000"/>
                                  </p:iterate>
                                  <p:childTnLst>
                                    <p:set>
                                      <p:cBhvr>
                                        <p:cTn id="49" dur="1" fill="hold">
                                          <p:stCondLst>
                                            <p:cond delay="0"/>
                                          </p:stCondLst>
                                        </p:cTn>
                                        <p:tgtEl>
                                          <p:spTgt spid="12"/>
                                        </p:tgtEl>
                                        <p:attrNameLst>
                                          <p:attrName>style.visibility</p:attrName>
                                        </p:attrNameLst>
                                      </p:cBhvr>
                                      <p:to>
                                        <p:strVal val="visible"/>
                                      </p:to>
                                    </p:set>
                                    <p:animEffect transition="in" filter="fade">
                                      <p:cBhvr>
                                        <p:cTn id="50" dur="2000"/>
                                        <p:tgtEl>
                                          <p:spTgt spid="12"/>
                                        </p:tgtEl>
                                      </p:cBhvr>
                                    </p:animEffect>
                                    <p:anim calcmode="lin" valueType="num">
                                      <p:cBhvr>
                                        <p:cTn id="51" dur="2000" fill="hold"/>
                                        <p:tgtEl>
                                          <p:spTgt spid="12"/>
                                        </p:tgtEl>
                                        <p:attrNameLst>
                                          <p:attrName>ppt_w</p:attrName>
                                        </p:attrNameLst>
                                      </p:cBhvr>
                                      <p:tavLst>
                                        <p:tav tm="0" fmla="#ppt_w*sin(2.5*pi*$)">
                                          <p:val>
                                            <p:fltVal val="0"/>
                                          </p:val>
                                        </p:tav>
                                        <p:tav tm="100000">
                                          <p:val>
                                            <p:fltVal val="1"/>
                                          </p:val>
                                        </p:tav>
                                      </p:tavLst>
                                    </p:anim>
                                    <p:anim calcmode="lin" valueType="num">
                                      <p:cBhvr>
                                        <p:cTn id="52"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8" presetClass="entr" presetSubtype="16" fill="hold" nodeType="clickEffect">
                                  <p:stCondLst>
                                    <p:cond delay="0"/>
                                  </p:stCondLst>
                                  <p:childTnLst>
                                    <p:set>
                                      <p:cBhvr>
                                        <p:cTn id="56" dur="1" fill="hold">
                                          <p:stCondLst>
                                            <p:cond delay="0"/>
                                          </p:stCondLst>
                                        </p:cTn>
                                        <p:tgtEl>
                                          <p:spTgt spid="1040"/>
                                        </p:tgtEl>
                                        <p:attrNameLst>
                                          <p:attrName>style.visibility</p:attrName>
                                        </p:attrNameLst>
                                      </p:cBhvr>
                                      <p:to>
                                        <p:strVal val="visible"/>
                                      </p:to>
                                    </p:set>
                                    <p:animEffect transition="in" filter="diamond(in)">
                                      <p:cBhvr>
                                        <p:cTn id="57" dur="2000"/>
                                        <p:tgtEl>
                                          <p:spTgt spid="1040"/>
                                        </p:tgtEl>
                                      </p:cBhvr>
                                    </p:animEffect>
                                  </p:childTnLst>
                                </p:cTn>
                              </p:par>
                            </p:childTnLst>
                          </p:cTn>
                        </p:par>
                      </p:childTnLst>
                    </p:cTn>
                  </p:par>
                  <p:par>
                    <p:cTn id="58" fill="hold">
                      <p:stCondLst>
                        <p:cond delay="indefinite"/>
                      </p:stCondLst>
                      <p:childTnLst>
                        <p:par>
                          <p:cTn id="59" fill="hold">
                            <p:stCondLst>
                              <p:cond delay="0"/>
                            </p:stCondLst>
                            <p:childTnLst>
                              <p:par>
                                <p:cTn id="60" presetID="4" presetClass="entr" presetSubtype="16" fill="hold" nodeType="clickEffect">
                                  <p:stCondLst>
                                    <p:cond delay="0"/>
                                  </p:stCondLst>
                                  <p:childTnLst>
                                    <p:set>
                                      <p:cBhvr>
                                        <p:cTn id="61" dur="1" fill="hold">
                                          <p:stCondLst>
                                            <p:cond delay="0"/>
                                          </p:stCondLst>
                                        </p:cTn>
                                        <p:tgtEl>
                                          <p:spTgt spid="1038"/>
                                        </p:tgtEl>
                                        <p:attrNameLst>
                                          <p:attrName>style.visibility</p:attrName>
                                        </p:attrNameLst>
                                      </p:cBhvr>
                                      <p:to>
                                        <p:strVal val="visible"/>
                                      </p:to>
                                    </p:set>
                                    <p:animEffect transition="in" filter="box(in)">
                                      <p:cBhvr>
                                        <p:cTn id="62" dur="500"/>
                                        <p:tgtEl>
                                          <p:spTgt spid="1038"/>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500" fill="hold"/>
                                        <p:tgtEl>
                                          <p:spTgt spid="14"/>
                                        </p:tgtEl>
                                        <p:attrNameLst>
                                          <p:attrName>ppt_x</p:attrName>
                                        </p:attrNameLst>
                                      </p:cBhvr>
                                      <p:tavLst>
                                        <p:tav tm="0">
                                          <p:val>
                                            <p:strVal val="#ppt_x"/>
                                          </p:val>
                                        </p:tav>
                                        <p:tav tm="100000">
                                          <p:val>
                                            <p:strVal val="#ppt_x"/>
                                          </p:val>
                                        </p:tav>
                                      </p:tavLst>
                                    </p:anim>
                                    <p:anim calcmode="lin" valueType="num">
                                      <p:cBhvr additive="base">
                                        <p:cTn id="6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p:bldP spid="12"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78" name="Picture 18" descr="http://www.fiancee.com.ar/web2008/imagenes/articulos/cutex-quitaesmalte.jpg"/>
          <p:cNvPicPr>
            <a:picLocks noChangeAspect="1" noChangeArrowheads="1"/>
          </p:cNvPicPr>
          <p:nvPr/>
        </p:nvPicPr>
        <p:blipFill>
          <a:blip r:embed="rId2" cstate="print"/>
          <a:srcRect/>
          <a:stretch>
            <a:fillRect/>
          </a:stretch>
        </p:blipFill>
        <p:spPr bwMode="auto">
          <a:xfrm>
            <a:off x="7072330" y="5000612"/>
            <a:ext cx="1857388" cy="1857388"/>
          </a:xfrm>
          <a:prstGeom prst="rect">
            <a:avLst/>
          </a:prstGeom>
          <a:noFill/>
        </p:spPr>
      </p:pic>
      <p:sp>
        <p:nvSpPr>
          <p:cNvPr id="2" name="1 Rectángulo"/>
          <p:cNvSpPr/>
          <p:nvPr/>
        </p:nvSpPr>
        <p:spPr>
          <a:xfrm>
            <a:off x="4572000" y="714356"/>
            <a:ext cx="4572000" cy="1200329"/>
          </a:xfrm>
          <a:prstGeom prst="rect">
            <a:avLst/>
          </a:prstGeom>
        </p:spPr>
        <p:txBody>
          <a:bodyPr wrap="square">
            <a:spAutoFit/>
          </a:bodyPr>
          <a:lstStyle/>
          <a:p>
            <a:pPr algn="ctr"/>
            <a:r>
              <a:rPr lang="es-ES" sz="2400" b="1" dirty="0" smtClean="0"/>
              <a:t>Solventes: </a:t>
            </a:r>
          </a:p>
          <a:p>
            <a:pPr algn="ctr"/>
            <a:r>
              <a:rPr lang="es-ES" sz="2400" dirty="0" err="1" smtClean="0"/>
              <a:t>thinner</a:t>
            </a:r>
            <a:r>
              <a:rPr lang="es-ES" sz="2400" dirty="0" smtClean="0"/>
              <a:t>, pegamento, gasolina, aerosol, quita esmalte.</a:t>
            </a:r>
            <a:endParaRPr lang="es-MX" sz="2400" dirty="0"/>
          </a:p>
        </p:txBody>
      </p:sp>
      <p:sp>
        <p:nvSpPr>
          <p:cNvPr id="3" name="2 Rectángulo"/>
          <p:cNvSpPr/>
          <p:nvPr/>
        </p:nvSpPr>
        <p:spPr>
          <a:xfrm>
            <a:off x="0" y="857232"/>
            <a:ext cx="4929206" cy="830997"/>
          </a:xfrm>
          <a:prstGeom prst="rect">
            <a:avLst/>
          </a:prstGeom>
        </p:spPr>
        <p:txBody>
          <a:bodyPr wrap="square">
            <a:spAutoFit/>
          </a:bodyPr>
          <a:lstStyle/>
          <a:p>
            <a:pPr algn="ctr"/>
            <a:r>
              <a:rPr lang="es-ES" sz="2400" b="1" dirty="0" smtClean="0"/>
              <a:t>Alucinógeno: </a:t>
            </a:r>
          </a:p>
          <a:p>
            <a:r>
              <a:rPr lang="es-ES" sz="2400" dirty="0" smtClean="0"/>
              <a:t>LSD, marihuana, peyote, hongos.</a:t>
            </a:r>
            <a:endParaRPr lang="es-MX" sz="2400" dirty="0"/>
          </a:p>
        </p:txBody>
      </p:sp>
      <p:sp>
        <p:nvSpPr>
          <p:cNvPr id="4" name="1 Título"/>
          <p:cNvSpPr txBox="1">
            <a:spLocks/>
          </p:cNvSpPr>
          <p:nvPr/>
        </p:nvSpPr>
        <p:spPr>
          <a:xfrm>
            <a:off x="357158" y="0"/>
            <a:ext cx="8229600" cy="928710"/>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ES" sz="5000" b="1" i="0" u="none" strike="noStrike" kern="1200" cap="none" spc="0" normalizeH="0" baseline="0" noProof="0" dirty="0" smtClean="0">
                <a:ln>
                  <a:noFill/>
                </a:ln>
                <a:solidFill>
                  <a:schemeClr val="accent1">
                    <a:lumMod val="50000"/>
                  </a:schemeClr>
                </a:solidFill>
                <a:effectLst/>
                <a:uLnTx/>
                <a:uFillTx/>
                <a:latin typeface="+mj-lt"/>
                <a:ea typeface="+mj-ea"/>
                <a:cs typeface="+mj-cs"/>
              </a:rPr>
              <a:t>CLASIFICACIÓN</a:t>
            </a:r>
            <a:endParaRPr kumimoji="0" lang="es-ES" sz="5000" b="1" i="0" u="none" strike="noStrike" kern="1200" cap="none" spc="0" normalizeH="0" baseline="0" noProof="0" dirty="0">
              <a:ln>
                <a:noFill/>
              </a:ln>
              <a:solidFill>
                <a:schemeClr val="accent1">
                  <a:lumMod val="50000"/>
                </a:schemeClr>
              </a:solidFill>
              <a:effectLst/>
              <a:uLnTx/>
              <a:uFillTx/>
              <a:latin typeface="+mj-lt"/>
              <a:ea typeface="+mj-ea"/>
              <a:cs typeface="+mj-cs"/>
            </a:endParaRPr>
          </a:p>
        </p:txBody>
      </p:sp>
      <p:pic>
        <p:nvPicPr>
          <p:cNvPr id="15362" name="Picture 2" descr="http://www.hongos.50megs.com/6.jpg"/>
          <p:cNvPicPr>
            <a:picLocks noChangeAspect="1" noChangeArrowheads="1"/>
          </p:cNvPicPr>
          <p:nvPr/>
        </p:nvPicPr>
        <p:blipFill>
          <a:blip r:embed="rId3" cstate="print"/>
          <a:srcRect/>
          <a:stretch>
            <a:fillRect/>
          </a:stretch>
        </p:blipFill>
        <p:spPr bwMode="auto">
          <a:xfrm>
            <a:off x="2000232" y="4684438"/>
            <a:ext cx="2428892" cy="1964321"/>
          </a:xfrm>
          <a:prstGeom prst="rect">
            <a:avLst/>
          </a:prstGeom>
          <a:noFill/>
        </p:spPr>
      </p:pic>
      <p:pic>
        <p:nvPicPr>
          <p:cNvPr id="15364" name="Picture 4" descr="http://4.bp.blogspot.com/_KVxl3McwwRs/TGxEm5WSpcI/AAAAAAAAB_0/hFlDGR8u1VM/s1600/LSD_1%5B1%5D.jpg"/>
          <p:cNvPicPr>
            <a:picLocks noChangeAspect="1" noChangeArrowheads="1"/>
          </p:cNvPicPr>
          <p:nvPr/>
        </p:nvPicPr>
        <p:blipFill>
          <a:blip r:embed="rId4" cstate="print"/>
          <a:srcRect/>
          <a:stretch>
            <a:fillRect/>
          </a:stretch>
        </p:blipFill>
        <p:spPr bwMode="auto">
          <a:xfrm>
            <a:off x="214282" y="2000240"/>
            <a:ext cx="1872628" cy="1343991"/>
          </a:xfrm>
          <a:prstGeom prst="rect">
            <a:avLst/>
          </a:prstGeom>
          <a:noFill/>
        </p:spPr>
      </p:pic>
      <p:pic>
        <p:nvPicPr>
          <p:cNvPr id="15368" name="Picture 8" descr="http://www.hechizos.us/wp-content/uploads/2012/03/peyote.jpg"/>
          <p:cNvPicPr>
            <a:picLocks noChangeAspect="1" noChangeArrowheads="1"/>
          </p:cNvPicPr>
          <p:nvPr/>
        </p:nvPicPr>
        <p:blipFill>
          <a:blip r:embed="rId5" cstate="print"/>
          <a:srcRect/>
          <a:stretch>
            <a:fillRect/>
          </a:stretch>
        </p:blipFill>
        <p:spPr bwMode="auto">
          <a:xfrm>
            <a:off x="214282" y="3786190"/>
            <a:ext cx="1857388" cy="1770711"/>
          </a:xfrm>
          <a:prstGeom prst="rect">
            <a:avLst/>
          </a:prstGeom>
          <a:noFill/>
        </p:spPr>
      </p:pic>
      <p:pic>
        <p:nvPicPr>
          <p:cNvPr id="15370" name="Picture 10" descr="http://www.acrilex.com.br/admin/produtos/thinner.jpg"/>
          <p:cNvPicPr>
            <a:picLocks noChangeAspect="1" noChangeArrowheads="1"/>
          </p:cNvPicPr>
          <p:nvPr/>
        </p:nvPicPr>
        <p:blipFill>
          <a:blip r:embed="rId6" cstate="print"/>
          <a:srcRect/>
          <a:stretch>
            <a:fillRect/>
          </a:stretch>
        </p:blipFill>
        <p:spPr bwMode="auto">
          <a:xfrm>
            <a:off x="4857752" y="2000240"/>
            <a:ext cx="1428760" cy="1501497"/>
          </a:xfrm>
          <a:prstGeom prst="rect">
            <a:avLst/>
          </a:prstGeom>
          <a:noFill/>
        </p:spPr>
      </p:pic>
      <p:pic>
        <p:nvPicPr>
          <p:cNvPr id="15372" name="Picture 12" descr="https://encrypted-tbn3.gstatic.com/images?q=tbn:ANd9GcTAYGsukEyBKMM2b7tdMyupK9MzHbWTI_vBk2J29oP0BoVW3Um8LA"/>
          <p:cNvPicPr>
            <a:picLocks noChangeAspect="1" noChangeArrowheads="1"/>
          </p:cNvPicPr>
          <p:nvPr/>
        </p:nvPicPr>
        <p:blipFill>
          <a:blip r:embed="rId7" cstate="print"/>
          <a:srcRect/>
          <a:stretch>
            <a:fillRect/>
          </a:stretch>
        </p:blipFill>
        <p:spPr bwMode="auto">
          <a:xfrm>
            <a:off x="5223505" y="3786190"/>
            <a:ext cx="1705949" cy="2562217"/>
          </a:xfrm>
          <a:prstGeom prst="rect">
            <a:avLst/>
          </a:prstGeom>
          <a:noFill/>
        </p:spPr>
      </p:pic>
      <p:pic>
        <p:nvPicPr>
          <p:cNvPr id="15374" name="Picture 14" descr="http://wwwv.lamarihuana.com/wp-content/uploads/2011/03/spray-825988.jpeg"/>
          <p:cNvPicPr>
            <a:picLocks noChangeAspect="1" noChangeArrowheads="1"/>
          </p:cNvPicPr>
          <p:nvPr/>
        </p:nvPicPr>
        <p:blipFill>
          <a:blip r:embed="rId8" cstate="print"/>
          <a:srcRect/>
          <a:stretch>
            <a:fillRect/>
          </a:stretch>
        </p:blipFill>
        <p:spPr bwMode="auto">
          <a:xfrm>
            <a:off x="7072330" y="3714752"/>
            <a:ext cx="1857388" cy="1103366"/>
          </a:xfrm>
          <a:prstGeom prst="rect">
            <a:avLst/>
          </a:prstGeom>
          <a:noFill/>
        </p:spPr>
      </p:pic>
      <p:pic>
        <p:nvPicPr>
          <p:cNvPr id="15376" name="Picture 16" descr="http://www.soydrogadicto.com/wp-content/uploads/2012/02/Inhalantes.jpg"/>
          <p:cNvPicPr>
            <a:picLocks noChangeAspect="1" noChangeArrowheads="1"/>
          </p:cNvPicPr>
          <p:nvPr/>
        </p:nvPicPr>
        <p:blipFill>
          <a:blip r:embed="rId9" cstate="print"/>
          <a:srcRect/>
          <a:stretch>
            <a:fillRect/>
          </a:stretch>
        </p:blipFill>
        <p:spPr bwMode="auto">
          <a:xfrm>
            <a:off x="6429388" y="1928802"/>
            <a:ext cx="2286016" cy="1501786"/>
          </a:xfrm>
          <a:prstGeom prst="rect">
            <a:avLst/>
          </a:prstGeom>
          <a:noFill/>
        </p:spPr>
      </p:pic>
      <p:pic>
        <p:nvPicPr>
          <p:cNvPr id="14" name="Picture 6" descr="http://2.bp.blogspot.com/-iQtO3taVImk/UE5oRIFlFPI/AAAAAAAAObQ/pMN9vMLCLXA/s1600/marihuana1.jpg"/>
          <p:cNvPicPr>
            <a:picLocks noChangeAspect="1" noChangeArrowheads="1"/>
          </p:cNvPicPr>
          <p:nvPr/>
        </p:nvPicPr>
        <p:blipFill>
          <a:blip r:embed="rId10" cstate="print"/>
          <a:srcRect/>
          <a:stretch>
            <a:fillRect/>
          </a:stretch>
        </p:blipFill>
        <p:spPr bwMode="auto">
          <a:xfrm>
            <a:off x="2285984" y="2357430"/>
            <a:ext cx="2286016" cy="171341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nodeType="clickEffect">
                                  <p:stCondLst>
                                    <p:cond delay="0"/>
                                  </p:stCondLst>
                                  <p:childTnLst>
                                    <p:set>
                                      <p:cBhvr>
                                        <p:cTn id="16" dur="1" fill="hold">
                                          <p:stCondLst>
                                            <p:cond delay="0"/>
                                          </p:stCondLst>
                                        </p:cTn>
                                        <p:tgtEl>
                                          <p:spTgt spid="15364"/>
                                        </p:tgtEl>
                                        <p:attrNameLst>
                                          <p:attrName>style.visibility</p:attrName>
                                        </p:attrNameLst>
                                      </p:cBhvr>
                                      <p:to>
                                        <p:strVal val="visible"/>
                                      </p:to>
                                    </p:set>
                                    <p:anim calcmode="lin" valueType="num">
                                      <p:cBhvr>
                                        <p:cTn id="17" dur="500" fill="hold"/>
                                        <p:tgtEl>
                                          <p:spTgt spid="15364"/>
                                        </p:tgtEl>
                                        <p:attrNameLst>
                                          <p:attrName>ppt_w</p:attrName>
                                        </p:attrNameLst>
                                      </p:cBhvr>
                                      <p:tavLst>
                                        <p:tav tm="0">
                                          <p:val>
                                            <p:fltVal val="0"/>
                                          </p:val>
                                        </p:tav>
                                        <p:tav tm="100000">
                                          <p:val>
                                            <p:strVal val="#ppt_w"/>
                                          </p:val>
                                        </p:tav>
                                      </p:tavLst>
                                    </p:anim>
                                    <p:anim calcmode="lin" valueType="num">
                                      <p:cBhvr>
                                        <p:cTn id="18" dur="500" fill="hold"/>
                                        <p:tgtEl>
                                          <p:spTgt spid="15364"/>
                                        </p:tgtEl>
                                        <p:attrNameLst>
                                          <p:attrName>ppt_h</p:attrName>
                                        </p:attrNameLst>
                                      </p:cBhvr>
                                      <p:tavLst>
                                        <p:tav tm="0">
                                          <p:val>
                                            <p:fltVal val="0"/>
                                          </p:val>
                                        </p:tav>
                                        <p:tav tm="100000">
                                          <p:val>
                                            <p:strVal val="#ppt_h"/>
                                          </p:val>
                                        </p:tav>
                                      </p:tavLst>
                                    </p:anim>
                                    <p:animEffect transition="in" filter="fade">
                                      <p:cBhvr>
                                        <p:cTn id="19" dur="500"/>
                                        <p:tgtEl>
                                          <p:spTgt spid="15364"/>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randombar(horizontal)">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7" presetClass="entr" presetSubtype="4" fill="hold" nodeType="clickEffect">
                                  <p:stCondLst>
                                    <p:cond delay="0"/>
                                  </p:stCondLst>
                                  <p:childTnLst>
                                    <p:set>
                                      <p:cBhvr>
                                        <p:cTn id="28" dur="1" fill="hold">
                                          <p:stCondLst>
                                            <p:cond delay="0"/>
                                          </p:stCondLst>
                                        </p:cTn>
                                        <p:tgtEl>
                                          <p:spTgt spid="15368"/>
                                        </p:tgtEl>
                                        <p:attrNameLst>
                                          <p:attrName>style.visibility</p:attrName>
                                        </p:attrNameLst>
                                      </p:cBhvr>
                                      <p:to>
                                        <p:strVal val="visible"/>
                                      </p:to>
                                    </p:set>
                                    <p:anim calcmode="lin" valueType="num">
                                      <p:cBhvr additive="base">
                                        <p:cTn id="29" dur="5000" fill="hold"/>
                                        <p:tgtEl>
                                          <p:spTgt spid="15368"/>
                                        </p:tgtEl>
                                        <p:attrNameLst>
                                          <p:attrName>ppt_x</p:attrName>
                                        </p:attrNameLst>
                                      </p:cBhvr>
                                      <p:tavLst>
                                        <p:tav tm="0">
                                          <p:val>
                                            <p:strVal val="#ppt_x"/>
                                          </p:val>
                                        </p:tav>
                                        <p:tav tm="100000">
                                          <p:val>
                                            <p:strVal val="#ppt_x"/>
                                          </p:val>
                                        </p:tav>
                                      </p:tavLst>
                                    </p:anim>
                                    <p:anim calcmode="lin" valueType="num">
                                      <p:cBhvr additive="base">
                                        <p:cTn id="30" dur="5000" fill="hold"/>
                                        <p:tgtEl>
                                          <p:spTgt spid="15368"/>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15362"/>
                                        </p:tgtEl>
                                        <p:attrNameLst>
                                          <p:attrName>style.visibility</p:attrName>
                                        </p:attrNameLst>
                                      </p:cBhvr>
                                      <p:to>
                                        <p:strVal val="visible"/>
                                      </p:to>
                                    </p:set>
                                    <p:animEffect transition="in" filter="checkerboard(across)">
                                      <p:cBhvr>
                                        <p:cTn id="35" dur="500"/>
                                        <p:tgtEl>
                                          <p:spTgt spid="15362"/>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2"/>
                                        </p:tgtEl>
                                        <p:attrNameLst>
                                          <p:attrName>style.visibility</p:attrName>
                                        </p:attrNameLst>
                                      </p:cBhvr>
                                      <p:to>
                                        <p:strVal val="visible"/>
                                      </p:to>
                                    </p:set>
                                    <p:animEffect transition="in" filter="randombar(horizontal)">
                                      <p:cBhvr>
                                        <p:cTn id="40" dur="500"/>
                                        <p:tgtEl>
                                          <p:spTgt spid="2"/>
                                        </p:tgtEl>
                                      </p:cBhvr>
                                    </p:animEffect>
                                  </p:childTnLst>
                                </p:cTn>
                              </p:par>
                            </p:childTnLst>
                          </p:cTn>
                        </p:par>
                      </p:childTnLst>
                    </p:cTn>
                  </p:par>
                  <p:par>
                    <p:cTn id="41" fill="hold">
                      <p:stCondLst>
                        <p:cond delay="indefinite"/>
                      </p:stCondLst>
                      <p:childTnLst>
                        <p:par>
                          <p:cTn id="42" fill="hold">
                            <p:stCondLst>
                              <p:cond delay="0"/>
                            </p:stCondLst>
                            <p:childTnLst>
                              <p:par>
                                <p:cTn id="43" presetID="4" presetClass="entr" presetSubtype="16" fill="hold" nodeType="clickEffect">
                                  <p:stCondLst>
                                    <p:cond delay="0"/>
                                  </p:stCondLst>
                                  <p:childTnLst>
                                    <p:set>
                                      <p:cBhvr>
                                        <p:cTn id="44" dur="1" fill="hold">
                                          <p:stCondLst>
                                            <p:cond delay="0"/>
                                          </p:stCondLst>
                                        </p:cTn>
                                        <p:tgtEl>
                                          <p:spTgt spid="15370"/>
                                        </p:tgtEl>
                                        <p:attrNameLst>
                                          <p:attrName>style.visibility</p:attrName>
                                        </p:attrNameLst>
                                      </p:cBhvr>
                                      <p:to>
                                        <p:strVal val="visible"/>
                                      </p:to>
                                    </p:set>
                                    <p:animEffect transition="in" filter="box(in)">
                                      <p:cBhvr>
                                        <p:cTn id="45" dur="500"/>
                                        <p:tgtEl>
                                          <p:spTgt spid="15370"/>
                                        </p:tgtEl>
                                      </p:cBhvr>
                                    </p:animEffect>
                                  </p:childTnLst>
                                </p:cTn>
                              </p:par>
                            </p:childTnLst>
                          </p:cTn>
                        </p:par>
                      </p:childTnLst>
                    </p:cTn>
                  </p:par>
                  <p:par>
                    <p:cTn id="46" fill="hold">
                      <p:stCondLst>
                        <p:cond delay="indefinite"/>
                      </p:stCondLst>
                      <p:childTnLst>
                        <p:par>
                          <p:cTn id="47" fill="hold">
                            <p:stCondLst>
                              <p:cond delay="0"/>
                            </p:stCondLst>
                            <p:childTnLst>
                              <p:par>
                                <p:cTn id="48" presetID="7" presetClass="entr" presetSubtype="4" fill="hold" nodeType="clickEffect">
                                  <p:stCondLst>
                                    <p:cond delay="0"/>
                                  </p:stCondLst>
                                  <p:childTnLst>
                                    <p:set>
                                      <p:cBhvr>
                                        <p:cTn id="49" dur="1" fill="hold">
                                          <p:stCondLst>
                                            <p:cond delay="0"/>
                                          </p:stCondLst>
                                        </p:cTn>
                                        <p:tgtEl>
                                          <p:spTgt spid="15376"/>
                                        </p:tgtEl>
                                        <p:attrNameLst>
                                          <p:attrName>style.visibility</p:attrName>
                                        </p:attrNameLst>
                                      </p:cBhvr>
                                      <p:to>
                                        <p:strVal val="visible"/>
                                      </p:to>
                                    </p:set>
                                    <p:anim calcmode="lin" valueType="num">
                                      <p:cBhvr additive="base">
                                        <p:cTn id="50" dur="5000" fill="hold"/>
                                        <p:tgtEl>
                                          <p:spTgt spid="15376"/>
                                        </p:tgtEl>
                                        <p:attrNameLst>
                                          <p:attrName>ppt_x</p:attrName>
                                        </p:attrNameLst>
                                      </p:cBhvr>
                                      <p:tavLst>
                                        <p:tav tm="0">
                                          <p:val>
                                            <p:strVal val="#ppt_x"/>
                                          </p:val>
                                        </p:tav>
                                        <p:tav tm="100000">
                                          <p:val>
                                            <p:strVal val="#ppt_x"/>
                                          </p:val>
                                        </p:tav>
                                      </p:tavLst>
                                    </p:anim>
                                    <p:anim calcmode="lin" valueType="num">
                                      <p:cBhvr additive="base">
                                        <p:cTn id="51" dur="5000" fill="hold"/>
                                        <p:tgtEl>
                                          <p:spTgt spid="15376"/>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 presetClass="entr" presetSubtype="16" fill="hold" nodeType="clickEffect">
                                  <p:stCondLst>
                                    <p:cond delay="0"/>
                                  </p:stCondLst>
                                  <p:childTnLst>
                                    <p:set>
                                      <p:cBhvr>
                                        <p:cTn id="55" dur="1" fill="hold">
                                          <p:stCondLst>
                                            <p:cond delay="0"/>
                                          </p:stCondLst>
                                        </p:cTn>
                                        <p:tgtEl>
                                          <p:spTgt spid="15372"/>
                                        </p:tgtEl>
                                        <p:attrNameLst>
                                          <p:attrName>style.visibility</p:attrName>
                                        </p:attrNameLst>
                                      </p:cBhvr>
                                      <p:to>
                                        <p:strVal val="visible"/>
                                      </p:to>
                                    </p:set>
                                    <p:animEffect transition="in" filter="box(in)">
                                      <p:cBhvr>
                                        <p:cTn id="56" dur="500"/>
                                        <p:tgtEl>
                                          <p:spTgt spid="15372"/>
                                        </p:tgtEl>
                                      </p:cBhvr>
                                    </p:animEffect>
                                  </p:childTnLst>
                                </p:cTn>
                              </p:par>
                            </p:childTnLst>
                          </p:cTn>
                        </p:par>
                      </p:childTnLst>
                    </p:cTn>
                  </p:par>
                  <p:par>
                    <p:cTn id="57" fill="hold">
                      <p:stCondLst>
                        <p:cond delay="indefinite"/>
                      </p:stCondLst>
                      <p:childTnLst>
                        <p:par>
                          <p:cTn id="58" fill="hold">
                            <p:stCondLst>
                              <p:cond delay="0"/>
                            </p:stCondLst>
                            <p:childTnLst>
                              <p:par>
                                <p:cTn id="59" presetID="3" presetClass="entr" presetSubtype="10" fill="hold" nodeType="clickEffect">
                                  <p:stCondLst>
                                    <p:cond delay="0"/>
                                  </p:stCondLst>
                                  <p:childTnLst>
                                    <p:set>
                                      <p:cBhvr>
                                        <p:cTn id="60" dur="1" fill="hold">
                                          <p:stCondLst>
                                            <p:cond delay="0"/>
                                          </p:stCondLst>
                                        </p:cTn>
                                        <p:tgtEl>
                                          <p:spTgt spid="15374"/>
                                        </p:tgtEl>
                                        <p:attrNameLst>
                                          <p:attrName>style.visibility</p:attrName>
                                        </p:attrNameLst>
                                      </p:cBhvr>
                                      <p:to>
                                        <p:strVal val="visible"/>
                                      </p:to>
                                    </p:set>
                                    <p:animEffect transition="in" filter="blinds(horizontal)">
                                      <p:cBhvr>
                                        <p:cTn id="61" dur="500"/>
                                        <p:tgtEl>
                                          <p:spTgt spid="15374"/>
                                        </p:tgtEl>
                                      </p:cBhvr>
                                    </p:animEffect>
                                  </p:childTnLst>
                                </p:cTn>
                              </p:par>
                            </p:childTnLst>
                          </p:cTn>
                        </p:par>
                      </p:childTnLst>
                    </p:cTn>
                  </p:par>
                  <p:par>
                    <p:cTn id="62" fill="hold">
                      <p:stCondLst>
                        <p:cond delay="indefinite"/>
                      </p:stCondLst>
                      <p:childTnLst>
                        <p:par>
                          <p:cTn id="63" fill="hold">
                            <p:stCondLst>
                              <p:cond delay="0"/>
                            </p:stCondLst>
                            <p:childTnLst>
                              <p:par>
                                <p:cTn id="64" presetID="7" presetClass="entr" presetSubtype="4" fill="hold" nodeType="clickEffect">
                                  <p:stCondLst>
                                    <p:cond delay="0"/>
                                  </p:stCondLst>
                                  <p:childTnLst>
                                    <p:set>
                                      <p:cBhvr>
                                        <p:cTn id="65" dur="1" fill="hold">
                                          <p:stCondLst>
                                            <p:cond delay="0"/>
                                          </p:stCondLst>
                                        </p:cTn>
                                        <p:tgtEl>
                                          <p:spTgt spid="15378"/>
                                        </p:tgtEl>
                                        <p:attrNameLst>
                                          <p:attrName>style.visibility</p:attrName>
                                        </p:attrNameLst>
                                      </p:cBhvr>
                                      <p:to>
                                        <p:strVal val="visible"/>
                                      </p:to>
                                    </p:set>
                                    <p:anim calcmode="lin" valueType="num">
                                      <p:cBhvr additive="base">
                                        <p:cTn id="66" dur="5000" fill="hold"/>
                                        <p:tgtEl>
                                          <p:spTgt spid="15378"/>
                                        </p:tgtEl>
                                        <p:attrNameLst>
                                          <p:attrName>ppt_x</p:attrName>
                                        </p:attrNameLst>
                                      </p:cBhvr>
                                      <p:tavLst>
                                        <p:tav tm="0">
                                          <p:val>
                                            <p:strVal val="#ppt_x"/>
                                          </p:val>
                                        </p:tav>
                                        <p:tav tm="100000">
                                          <p:val>
                                            <p:strVal val="#ppt_x"/>
                                          </p:val>
                                        </p:tav>
                                      </p:tavLst>
                                    </p:anim>
                                    <p:anim calcmode="lin" valueType="num">
                                      <p:cBhvr additive="base">
                                        <p:cTn id="67" dur="5000" fill="hold"/>
                                        <p:tgtEl>
                                          <p:spTgt spid="153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0"/>
            <a:ext cx="8229600" cy="928694"/>
          </a:xfrm>
        </p:spPr>
        <p:txBody>
          <a:bodyPr>
            <a:normAutofit/>
          </a:bodyPr>
          <a:lstStyle/>
          <a:p>
            <a:pPr algn="ctr"/>
            <a:r>
              <a:rPr lang="es-ES_tradnl" b="1" dirty="0" smtClean="0">
                <a:solidFill>
                  <a:schemeClr val="tx1"/>
                </a:solidFill>
              </a:rPr>
              <a:t>EL TABACO</a:t>
            </a:r>
            <a:endParaRPr lang="es-MX" b="1" dirty="0">
              <a:solidFill>
                <a:schemeClr val="tx1"/>
              </a:solidFill>
            </a:endParaRPr>
          </a:p>
        </p:txBody>
      </p:sp>
      <p:sp>
        <p:nvSpPr>
          <p:cNvPr id="3" name="2 Marcador de contenido"/>
          <p:cNvSpPr>
            <a:spLocks noGrp="1"/>
          </p:cNvSpPr>
          <p:nvPr>
            <p:ph sz="half" idx="1"/>
          </p:nvPr>
        </p:nvSpPr>
        <p:spPr>
          <a:xfrm>
            <a:off x="214282" y="3786190"/>
            <a:ext cx="8472518" cy="2425858"/>
          </a:xfrm>
        </p:spPr>
        <p:txBody>
          <a:bodyPr>
            <a:normAutofit lnSpcReduction="10000"/>
          </a:bodyPr>
          <a:lstStyle/>
          <a:p>
            <a:pPr algn="just">
              <a:buNone/>
            </a:pPr>
            <a:r>
              <a:rPr lang="es-ES" dirty="0" smtClean="0"/>
              <a:t>El tabaquismo es un importante causal de accidentes cardíacos y </a:t>
            </a:r>
            <a:r>
              <a:rPr lang="es-ES" dirty="0" err="1" smtClean="0"/>
              <a:t>cerebrovasculares</a:t>
            </a:r>
            <a:r>
              <a:rPr lang="es-ES" dirty="0" smtClean="0"/>
              <a:t>, y ocupa los primeros lugares entre los factores que provocan cáncer. La nicotina provoca una de las adicciones más potentes, desarrollando en el fumador un conjunto de signos y síntomas denominado síndrome nicotínico.</a:t>
            </a:r>
            <a:endParaRPr lang="es-MX" dirty="0"/>
          </a:p>
        </p:txBody>
      </p:sp>
      <p:pic>
        <p:nvPicPr>
          <p:cNvPr id="16386" name="Picture 2" descr="http://servidor-opsu.tach.ula.ve/alum/pd_8/Espacio_sin_humo/images/adolescentes_fumando.jpg"/>
          <p:cNvPicPr>
            <a:picLocks noChangeAspect="1" noChangeArrowheads="1"/>
          </p:cNvPicPr>
          <p:nvPr/>
        </p:nvPicPr>
        <p:blipFill>
          <a:blip r:embed="rId2" cstate="print"/>
          <a:srcRect/>
          <a:stretch>
            <a:fillRect/>
          </a:stretch>
        </p:blipFill>
        <p:spPr bwMode="auto">
          <a:xfrm>
            <a:off x="357158" y="1071546"/>
            <a:ext cx="2928958" cy="2137349"/>
          </a:xfrm>
          <a:prstGeom prst="rect">
            <a:avLst/>
          </a:prstGeom>
          <a:noFill/>
        </p:spPr>
      </p:pic>
      <p:pic>
        <p:nvPicPr>
          <p:cNvPr id="16394" name="Picture 10" descr="http://s3.argim.net/files/s/skull_di6vy7j9.gif"/>
          <p:cNvPicPr>
            <a:picLocks noChangeAspect="1" noChangeArrowheads="1" noCrop="1"/>
          </p:cNvPicPr>
          <p:nvPr/>
        </p:nvPicPr>
        <p:blipFill>
          <a:blip r:embed="rId3" cstate="print"/>
          <a:srcRect/>
          <a:stretch>
            <a:fillRect/>
          </a:stretch>
        </p:blipFill>
        <p:spPr bwMode="auto">
          <a:xfrm>
            <a:off x="6715124" y="642919"/>
            <a:ext cx="2143139" cy="2857520"/>
          </a:xfrm>
          <a:prstGeom prst="rect">
            <a:avLst/>
          </a:prstGeom>
          <a:noFill/>
        </p:spPr>
      </p:pic>
      <p:pic>
        <p:nvPicPr>
          <p:cNvPr id="11" name="Picture 6" descr="http://us.123rf.com/400wm/400/400/jpsdk/jpsdk1202/jpsdk120200008/12303712-tabaco-puros-cigarrillos-pipas-y-un-punado-de-tabaco.jpg"/>
          <p:cNvPicPr>
            <a:picLocks noChangeAspect="1" noChangeArrowheads="1"/>
          </p:cNvPicPr>
          <p:nvPr/>
        </p:nvPicPr>
        <p:blipFill>
          <a:blip r:embed="rId4" cstate="print"/>
          <a:srcRect/>
          <a:stretch>
            <a:fillRect/>
          </a:stretch>
        </p:blipFill>
        <p:spPr bwMode="auto">
          <a:xfrm>
            <a:off x="3357554" y="1071546"/>
            <a:ext cx="3214710" cy="215236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 presetClass="entr" presetSubtype="10" fill="hold" nodeType="clickEffect">
                                  <p:stCondLst>
                                    <p:cond delay="0"/>
                                  </p:stCondLst>
                                  <p:childTnLst>
                                    <p:set>
                                      <p:cBhvr>
                                        <p:cTn id="18" dur="1" fill="hold">
                                          <p:stCondLst>
                                            <p:cond delay="0"/>
                                          </p:stCondLst>
                                        </p:cTn>
                                        <p:tgtEl>
                                          <p:spTgt spid="16386"/>
                                        </p:tgtEl>
                                        <p:attrNameLst>
                                          <p:attrName>style.visibility</p:attrName>
                                        </p:attrNameLst>
                                      </p:cBhvr>
                                      <p:to>
                                        <p:strVal val="visible"/>
                                      </p:to>
                                    </p:set>
                                    <p:animEffect transition="in" filter="checkerboard(across)">
                                      <p:cBhvr>
                                        <p:cTn id="19" dur="500"/>
                                        <p:tgtEl>
                                          <p:spTgt spid="16386"/>
                                        </p:tgtEl>
                                      </p:cBhvr>
                                    </p:animEffect>
                                  </p:childTnLst>
                                </p:cTn>
                              </p:par>
                            </p:childTnLst>
                          </p:cTn>
                        </p:par>
                      </p:childTnLst>
                    </p:cTn>
                  </p:par>
                  <p:par>
                    <p:cTn id="20" fill="hold">
                      <p:stCondLst>
                        <p:cond delay="indefinite"/>
                      </p:stCondLst>
                      <p:childTnLst>
                        <p:par>
                          <p:cTn id="21" fill="hold">
                            <p:stCondLst>
                              <p:cond delay="0"/>
                            </p:stCondLst>
                            <p:childTnLst>
                              <p:par>
                                <p:cTn id="22" presetID="4" presetClass="entr" presetSubtype="16" fill="hold" nodeType="clickEffect">
                                  <p:stCondLst>
                                    <p:cond delay="0"/>
                                  </p:stCondLst>
                                  <p:childTnLst>
                                    <p:set>
                                      <p:cBhvr>
                                        <p:cTn id="23" dur="1" fill="hold">
                                          <p:stCondLst>
                                            <p:cond delay="0"/>
                                          </p:stCondLst>
                                        </p:cTn>
                                        <p:tgtEl>
                                          <p:spTgt spid="16394"/>
                                        </p:tgtEl>
                                        <p:attrNameLst>
                                          <p:attrName>style.visibility</p:attrName>
                                        </p:attrNameLst>
                                      </p:cBhvr>
                                      <p:to>
                                        <p:strVal val="visible"/>
                                      </p:to>
                                    </p:set>
                                    <p:animEffect transition="in" filter="box(in)">
                                      <p:cBhvr>
                                        <p:cTn id="24" dur="500"/>
                                        <p:tgtEl>
                                          <p:spTgt spid="16394"/>
                                        </p:tgtEl>
                                      </p:cBhvr>
                                    </p:animEffect>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checkerboard(across)">
                                      <p:cBhvr>
                                        <p:cTn id="2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www.todohumor.com/UserFiles/Image/imagenes/2010/septiembre/cigarros.jpg"/>
          <p:cNvPicPr>
            <a:picLocks noChangeAspect="1" noChangeArrowheads="1"/>
          </p:cNvPicPr>
          <p:nvPr/>
        </p:nvPicPr>
        <p:blipFill>
          <a:blip r:embed="rId2" cstate="print"/>
          <a:srcRect/>
          <a:stretch>
            <a:fillRect/>
          </a:stretch>
        </p:blipFill>
        <p:spPr bwMode="auto">
          <a:xfrm>
            <a:off x="1857356" y="3286124"/>
            <a:ext cx="1928826" cy="1446620"/>
          </a:xfrm>
          <a:prstGeom prst="rect">
            <a:avLst/>
          </a:prstGeom>
          <a:noFill/>
        </p:spPr>
      </p:pic>
      <p:sp>
        <p:nvSpPr>
          <p:cNvPr id="2" name="1 Título"/>
          <p:cNvSpPr>
            <a:spLocks noGrp="1"/>
          </p:cNvSpPr>
          <p:nvPr>
            <p:ph type="title"/>
          </p:nvPr>
        </p:nvSpPr>
        <p:spPr>
          <a:xfrm>
            <a:off x="500034" y="142852"/>
            <a:ext cx="8229600" cy="714396"/>
          </a:xfrm>
        </p:spPr>
        <p:txBody>
          <a:bodyPr>
            <a:normAutofit fontScale="90000"/>
          </a:bodyPr>
          <a:lstStyle/>
          <a:p>
            <a:pPr algn="ctr"/>
            <a:r>
              <a:rPr lang="es-ES_tradnl" dirty="0" smtClean="0"/>
              <a:t>EL TABACO</a:t>
            </a:r>
            <a:endParaRPr lang="es-MX" dirty="0"/>
          </a:p>
        </p:txBody>
      </p:sp>
      <p:sp>
        <p:nvSpPr>
          <p:cNvPr id="3" name="2 Marcador de contenido"/>
          <p:cNvSpPr>
            <a:spLocks noGrp="1"/>
          </p:cNvSpPr>
          <p:nvPr>
            <p:ph sz="half" idx="1"/>
          </p:nvPr>
        </p:nvSpPr>
        <p:spPr>
          <a:xfrm>
            <a:off x="428596" y="1071546"/>
            <a:ext cx="8186766" cy="2286016"/>
          </a:xfrm>
        </p:spPr>
        <p:txBody>
          <a:bodyPr>
            <a:normAutofit fontScale="92500"/>
          </a:bodyPr>
          <a:lstStyle/>
          <a:p>
            <a:pPr algn="just">
              <a:buNone/>
            </a:pPr>
            <a:r>
              <a:rPr lang="es-ES" dirty="0" smtClean="0"/>
              <a:t>Los estudios de conducta en adolescentes explican cómo las influencias sociales, por ejemplo observar a adultos y compañeros fumando, influyen en la decisión del adolescente de comenzar a fumar cigarrillos o no. También ha mostrado que los adolescentes suelen ser resistentes a muchos tipos de mensajes en contra del tabaco.</a:t>
            </a:r>
            <a:endParaRPr lang="es-MX" dirty="0" smtClean="0"/>
          </a:p>
        </p:txBody>
      </p:sp>
      <p:sp>
        <p:nvSpPr>
          <p:cNvPr id="18438" name="AutoShape 6" descr="data:image/jpeg;base64,/9j/4AAQSkZJRgABAQAAAQABAAD/2wCEAAkGBhQSERQUExQUFRQWGBUYFhUYFRcYFRQWGBQVFBQUGhUXHCYeFxkjGRQVHy8gIycpLCwsFR4xNTAqNSYrLCkBCQoKDgwOFw8PFCkcHBwpKSkpLCkpKSkpKSkpKSkpKSkpKSkpKSkpKSkpKSkpKSkpKSkpNiksKSksKSksKSkpKf/AABEIAKIBNgMBIgACEQEDEQH/xAAcAAACAgMBAQAAAAAAAAAAAAAEBQMGAAIHAQj/xAA+EAABAwIFAQYEAwcEAQUBAAABAAIRAyEEBRIxQVEGEyJhcZEHgaGxMsHwFBVCUmLR4SNygvEzJENzkrIW/8QAGQEAAwEBAQAAAAAAAAAAAAAAAAECAwQF/8QAIREBAQACAgICAwEAAAAAAAAAAAECEQMhEjEyQSJRYQT/2gAMAwEAAhEDEQA/AOPPReWU5KEejMr3U29H9mGNwYDUje26sGYOOlV5xuliMnrURQcQbc/P6KBgV87AdlKtV3eNaHAbF1r72JVpE9kOzLwQaghzxLGcgck9F1nAYAspaTYjy4UeEYBpc8APAghtxP8Au5RxrEjyVyJKcZhbfrdVXGsB1NqO9L7dCVdswu3zg/Nc9zMF0wIne9z80y0R5nhWBh3vuT7KqV8HBjjf1VjqjVLCDpFz4uegSupRBqWdIjblvklYIHwuBa7eZ6RaPXr5IvBZGRUbYlridQ6dL/rdH5dg4dMxabb3+ybYYNa67RMybmCeJhGE2Mq3w/ZxxdDQIgkO33mInb+wXUsgyUU6TKbocA0z0O3HHT5JF2eyT/S79xkAlzWCwJn30zZWrAVHOvFuOu56/qy1rMxFIGANgtKrNINt1ux0n9Qpn0dQ4Wdq9EuYVBBiQPC61xFxbzv9FHSoB7GubqEnYmNuqbjCAG5kRtCjNO5tAAsqlLQIUw0HoBMDcmfTqvazTpBjbjgjkFFuhoO3mhZc4CRF5+R2+yolf7ksrOk+F0xtIB284F00wQY0gktc7YDp0cVvVwbe81kz5eY2t0Xj6Uknbm33ugtMr4ju2km7nWaOR1PqllWo78b/AMR42jyXtSuQdXT1gQhH1S4z879JQE7BybyeLwi6kERfrtby+aGYQLbGUzpNgE/i+6mnELHG2mx4tayJJLqYsQRM+5W2g2cBEIg12u3n02CSitjmtkkmB+oQH7SHF1iPIdOPmmGOaNJDRf8ANLsMwgnVY9NlUqKlq1Nh14F0HiCGgyYjhMm1ABMfRIM6bN/YcBLYAVce5xuAtTUBHMn9FQ02HlZSaZMXT2YZ9W/iuOPXqQj8JX0SRxYQoxgQ4ydkfSw+xIsnsGFE6hJMHz3Xq9o4gcgLEjfPFRMskiUtemWSUi54DQS7oFza3G29H+YYQObbdR5d2OPd967S4k+FhP6kq15flDWvYKojkz7R7qx5blAdXADQ1rCLRx09FeGOk27L+yfwtpOb3tVgk7NP4fVWXLsuNMua0Q2w8hHRWgs8IAtC0qUoBgK0llCkJv6Laq+DA2RVXDS0WuPdeUqRuSEAvZh9R8lX86oDxaWg2MDqeFZK7o2G3Mqu5jhxUqTJAb+G55F9t0wor8MHX0xMyBwVvhezuqTABPP0lW+p2TaBqBI5/NEMwzWiwA/W6NJtKcF2aFNkjfqVrRwMVgLF1SzQesbzsANySrBjcToZPEX81W6tcGpYA+E/IT5pzoXtc8qY6mwtcTaA2eflwJkpvh8TAF46k+twEsyvHDuWl5lxEAfZ3nKDo4oBw1EkuOkf0z181VTpaaVZtoNp3/ymDX2sVzpueFlTTNvW0TYp7hs6LRJIIE368+6iriw1XmOiFr4zS0AS4jgb3NhuqxmfauAXOdpABIa0guPSw/DJG6rL+1QOrWXATLZdDjB2AFhYi5WVzv01xw/a+V80qaiO5hvL3G0W2a3fp+ajqZ2wHx6Rbbm/PsNlzp3as1GCHQdQgl1h0gDbflA4jtzWY50PAJn+FpgeG23Gn6qfzq9YR0PGZ68mKbKh2u0C/rOxHSUK7tDWbpaadYkxOvQ0TtcwZFx5rnNftzinvLm1SOZhrAIm9uTO+6KPaV+nU/TqLRqlrwX+LqHwRaZgf3nVPqujUcUx+saSL76wSdp8AJmFM6g2m3U2XjaQCY9QLgTI+V4XOsD2jsbEdIcYni0yOnyVjyjtQ15ibyPAQPmRESPUT5I888SuGFOXVJI6k+yc4C4IuB1S9tNr3amEFu0REbn9cWPojaDy0/rhbzLym2Nx1dDGv0g8pdVfEge/5Jl3Uw6/vsozQ3t6qklRzFjGhxHMGb/VLMwzcPdLQJjgeyJzWi3Tpt19D1SnDUg09TtCaaZ4fEucyYmR6JNmtcxJ44TmYp/kqvjw97oiBt9UjgzBs1gRsdvmmOHygA6ifVLcvBY0eUo6ji9xMmUGkxWHkiNunCl7qIlSUnjoD9V5iDEQJ+yIEWKogxMe6xDPrkmYCxPZOCvCvfwppg1nzG1j5xZURytXYrHd1UI5dseh6rGNa61XyvvLuMm3uiMhY4V3NPAn8hfleZBWFRodO/8ACTzyZ5TplEahAid1cSb0zC9DZWAW8lHVqQmSQthaV6zQPutGutJSjM8U5n4RM2RsBs0xALSAdzwL+iTYWrD4Fz57hE/s/fukyzQ6CBvMH/CsOHycNjUG32cBeeiWz0TiqXtiD52sh/2cj8UkWHl8lbDhYbEGOqhr5S50HYCbdQq8k3FUMwwjnMMG3HOyU4LS3xloJEggiRvcQrLnYDAYEdBG/JPmqw/FtjSZBJm31siUjevmOtrNDY0zIHG0CN/vul2Px8bWeTt7CxQeHpO74PH4W7dXA2IPkoMc7xbzF55BJTtESYzEudUaGidgR1+aOzbMKlNrNMtGmb3vO8dbi69yrC+IGLiPbrZH9pMq1hjJIIbfiJuG+1/mscm2E6UDMs5Oj+oggkTfe5B5SGriHujf/rZWbFdnXNcRMjgn+wU9Dsy2PEZJR0qY1VcPiCBtcH7rfFVA4yN+pEX+SuAyOnH4UrzKkyjw03sC2ZtdOUrhYrVQRGoOPTp572laivO0+kT7J3SxYcPGAB0tHsmeTmixwIs43LoFvIFUzKMtwFV5gDjm0fmCrFhMp7sgvBL5aAReOn+Dwm9fFU2tD92mOhJ2PG9kwZUYWB7QwtJ32ifn5KpIndNsuq924MDYBjUZuSfX5e6YPaWkRtKrf7xAdpneIdE8WvwrSwF4AMTEi+8WKnWvSt7ENp8iYK9rMsJJt9l4w6WkGQZna6ExdfpMKkkub6rxZKqLIcHOsTA/QTbGtDr3tuPzQOIZaeeE4QwNtB2UTcO186RdCvxROkT0n1UlKqWvIHlypvs4H/YnNkGef0UtqMcD0VixdYPZc6ZVWzHFRaZKAKwGY91+I7pjiM48IiL+Sr+WUDUDjyNpXuLY5r2l/t/hMG9Fz33m3kLLEvqdqW0xAEX9OFiA5Ed04yuqW3FuEm5TnLxZYtV77I5+4FtMiQNjOy6ll+L7xo6j2XD+z+MFPEM1AkE3jeIjbouw5FjqZaS0g+R39uicRVgN7koPEzN5heMrjTexXj8cCIkKgmNfS08oHE41hYS28cee6ExuZgAyfY8KuYLFu1OguhzvwEWi3PVK05Foy0aiD+KTfyACt9GmIjdJOzdNpaRpjy+xT6lTARs9NKrPSFjmSLKZxCjD+kJAjzLLtVnNLjBjy/wuf53kT2VC46QBtbfyXUatR2oj9DyVezvAl083Bg3HyVRNijhpDYDhMJRUpODhP8Vz8lbMbk2mC0He/qk2cNjkeVudlXsoMyDFB1VgNw5zQY4E3CNzPHa3ud/MZ/sEr7G4AuqucTLKTXON93FpYxvuSf8AiisUyAY3WWTo4oCxFWStQ5ZpPK1Kz3XTqNnOgSVTM+zPXUhuw/Xy2TPO80IBaON/17KnYmoZMbT873Wkrn5P0KGIIdMjz815+8JcNo5F/wC6CIHJPoF7V5PFlW2eljZmAIhzoAAtJRmHzSabCL9eliYVIFczuUdgs0DDBmLfeVUyRcV9wGak1SIBaRaTs4RG+8K2Zfin62TG4LnautgPsuTUs1c4l1PSb3Dv1t6Kz5R2opkDvjpc2CA3xAwQREm23KraNOxMzEFsgyf0EDiXAscSfT16KuuxYuWgieSeN4gWUWFzNz5YB4Zk3mfOSlKejakJj+a8+YQuJoOdIAMdV4/EaSRJHptupW5jYtmZ+ypKsGk91TTMCbFNqeG083PKNp4drTMHy5WOAG6k4VYnEaZaRqB56JHiMPAmLXVoxZEbeaS4nMmlpEX6dUqYLL8ZpkjpdCVcwiXkyJspcZRlgLZb1HVIsXSLrAW6eanatMxQp1DqNQtJ/pKxe/ulxEgFYn2Sl8p1l7rJG43RVHFwoWs+U49lKu1zwCNr7BdAyBjP/JTqS0kDbaePkuNvxGrc2VmyXPnUaWnvGDydMdJ1Dyj2Tia7C/FBrYc6B1tZVjG9ptRDQLk2vs3qfNUHMu0jgSGVC4noZZ8lJhsY5xDusIEW2jUdrJdcfeyZ5NDi6+0e+/5KvGvqBufNB080LNRbtYHzU1TqGV5k+m4HcHngg/2Vwp48ENJG/suKZZ2yb3tEPe5lNsg7QCbAkchXz/8Ar6NFjnOqMcAARdo9rwfTdPYXHFGLAfLzWUAHidMHn81RezHxB/eGJ7plN4YIJeREDzIO54C6KxkbJhF3F15Xw4IuB+tlOSoMW8htt7f5TJRu1YqMbqa0loIFtyTYSPPZVrNKr6TWOrUS1hIaZ85NuV0Wph3GZsPskeeUWVGaKlwBYkbdPmntOizL+5p4UvpeEvcSWcgMaB93z81WX9oqeqHSE6/ZCKNxDQ55D7+MEMaYtceEKp4zu2VJOnm5MBYZ2yuvin4nAzOm4kDcdVq9ySCvTcfxAfMEe4TKg7zB+am5bazHXsDmuUip4gYN5B2Kp2YZe6k4h214XRtKr3ahwgNPunijkxmulMYbrHOW7mL1mHc5wa0S47D8/RaemE76QRCgqm6s1Dsqwt8dV09WtloP5pHm+VuoOhxBBu1w2cOv+ETKX0efHlj3YEw9WDB2O/5FE4drg7kg/OyDc1HZVjGMcNbS4esKmTrOXUzXpUX2ANJsgTu3w/MnTPzRppd22SQ0HotcgzSicMzdvhnS4ybkx4l7mGMp6Nt9pFvO6rFNbOxohrh0Pz90DiscWnUSOscwk2MzIsLWgHefKDshMTjiXbyD9B0V7QtWH7Tg8R57IyjmjSRc+iqdNoA4/uvH1XDxCAVG16XDFOgF2yqjsW01S0mCohm1Uiddou2B9EnfWl5PmptOQ8x2JAEAyq87FO19Ryjn1gR4buNoUBwJab7lIzbD51DRLGnosQtHBki/ssVk58VsAtDutwpU2cowVs4rRqCE4cib7KzZUxtvEB5cC31VRDoTLLWudsgLLWzIs69NkJisdztO4+ijq4V7okmNvktcRgyeIHCnZga9eSo34gwBPyXmJpEGShnFMO0fATEUtOIBI70vaQ3nSGxI+ZPsuxri/wABMjpkVsVINUE0gI/A2GuJngun2C7QmGlRC4g3n/pGKOu0EX2QCfD1HOc+YtbYwB0lJsTUa5z6YbLpLQDYGL7pxjXChSOlpg6riTEgxc/JIMnY+atR83/Bb+Y3PsqqZ3dF/aKtpYKQvESZ+ZjoJ48lUsRgA8wnmfN/1Dc7D6hJsBWPehu4MrG2O3HGzEvpZENROhgjmL+6Pw+Fa3YfUpliGIKoNlGpGk7bPfZV7tFhS5tgTF/NOatRDVnlGxZ0ouKwTpbY33srPgcC2jTuPEQb87TCNABcJCgzQl+hoa6QS6QJG0AH3Rlu9IwnjdosEW6Dpm4kt6GL/JV/tO+adMcySPIEH/CsLMO4HxNDbOBIIvO1hyq92jpkxtpFh+anGeN7a8t3hVbLllNsmFmmyJyzD66tNuwLhJ6Dcn2C6HnOk13gD+loAEbkAAA+VghBn0GHAlqFpkkneJMT0kxKhxFDlXEVvm+O7x0yIBn0HRLv2iHEgrzE826ISqLHy/QVUtCK2ckW1FRnPSOSfJJXPXgq+SzWffvsaYEytsHiPECT8uSleFxTWXgT7optZofqkGfNGgfZfhXF2rzTemwOkkX59Uio5zFPwnxG3p5o7KcVEkn6oKjcUbwLLFvV0vcdJiOu69TLblvKkUfKnZSJUrRuK1aimYUla1sNpRsaDlO8gqAJGUyyymeEZBb3VRZbBzfLZJXFwUX7a4LHRtM5I2EJOCjHzVqNYCAXODQXEBskgCXGwF902f2BxWoNb3NQkSNNZniA3I16fbda4k6D8As5fNfD+DuwRUvOvU4BluCPCJnqu1rhnw97PY/B0MVVZRArF1NlIE03X1jvJ8RAaABPquv5Xm5qEtcwtc2A5wB7sui+hx3G8Kr0JLTReELAV6gInYcG3HSEjzmMNSfVcGkNBJ9+JO8cKwqLEYdr2lrgHA7g7JUOD5l/r1nV2t/G4wQTcNgD9eS1wbgx2ozqnfp5J128yxmGqhuFBc0NH+k0k6CSSbmdIKqTc2fs+mT5tIdHrB+yxsk307sO8Z2tGIfdB1H/AFWU6+qm13l/j8kO96ztaaRvfuoqlSy2cVAaiUosZ3l1PTxIAlAGrCiqNB5MdFflosZPsXisbq/D7/kkudM/0/RMWMQ+NpkghLu3dO/HSlPPB3R2Q4PvK7GjnV9GOI+oUeYYMg7I7s1SivTLgdJ1XuI8JEyPb5rol6efZqrNl2DOkHbY3+qkxGHJ22R7GkMg3CAxby0EDY7reOcpxOFkpXmVIgAdb/2Tqn4plCYp2kHpxKlauVqUKIBFV5KFcVO1DxSplnId1H62QlZumw2WlEovcBMkuAcnWHxBQuAptEWBR7qgbHhBUGOw+LgSsQjK2u8QvEyUtu4TfCkRCTjdHYUFKxQzVC0rs1KZzRCygkZTVowmOVGy1xtNb5Zsi+iM6j0FWduicVUASqpiLlRjAHxBROCzyvSju6r2xcCZAMRIa6RtZCVXSicny8169OkP4nCfJu7z/wDUFaejk3dOh9kc2xndPq1qru7qT3bSxoNQudqdV1QCGfiAg3JPATjA9oqzXtcCSKUEgTAExEA8khB5hjiTsYFgOgEAN9AAB8lFg6+mnX/+MTHBNRi5Lnbk9LDjmOFv8dSyDt5RrgB5FOpMaTs87DSfXjdP6+OgS0tMAk+KLDe6452YxDW66xM92Gho/rfN/UNDvdG4jtOWUqrmSCGui8yXQwcdXLo8+9OPHhuWHmbdrviM4aWYYhsl2p1y60iwiI85v5KrYv4j4wM0irciJAEgdZiZVVxeaO1EuuTygw0lxdPvyta5d05wmIJBBmTc3N9pnqi2sAvHyWuRhjmucYkQB9Z+w90TXrtJ2C5sp37ehxZ3wkrSjiJbEbbehUfeWUNarexUYqysa1b1KigdUWtRy01IDWo5ZTMqOo5EYZhcQGguJsAAST8hurnfQ2la1ajCl5DWguJ2aBJPoArdlHYN7wHVz3Y/kEF59eG/Uq4YHLaOGae7a1giXOJ8RHJc83j6Lq4+C325eTnk9KDlnwvfUIdiXd0z+QQap8jwz6lF5xnmDyutQp0qbCYeytT3mlUAvUcd3ag1wBuROyWdtfiyBqo4Igm4NfgeVMH8X+426Arlz67nOLnElxMkkySd5JO66LMcZqOS5XK7dVzcsbdohhAc28w1wkCeYMifJVnH4sKbA4oV8vBk97h3lrr70ah8Jjo15j/mkdU7rPZaTGtAgHzJQeIxGqAZJ+yic6FA2rLglb0cMP2EEfVJcVhocVaMO2WpPjKd7rDj3vtrn/HmFwA0z9F5jmgANavaVSLA2RjWawBF+q3ZA8CRMR7py2lIQP7OGOE3TzDYpgbYXU2HtPl+B4PSV4tsPjgJvuvE+h2503dMsIljEZRqQkowquW1LZCOrr0YmAkG2LqhR4KvBQlerJWtN0I0DfF4iUvBWjqhK01Ik0T166D2G7N93R/an/jqhwpN6U50uqHzcWkDyaf5gkvw/wCzYxeJJqN10aQ1PF4e4nTTp2uSTJgcMPC6jm+Pe4NaKbWMpjSymNDQxoEAACOAlWuE+1arYJ7uR73hMsow7Xl1B0U+8Y5hJGxI8LieYIB+SAp5g1roqBzHHbUIB9HbFN6ObNb/AAseDw7j0cLt+XssLjN9O7HO2asLXYJ2Homi8Q8VHOcesNY1hBG7Ykg+aXZk6KUO/icNuQPEfyT3OsR3/dupzDG6SCBLRJMSPxDa9tkh7RkMpUnOHLxHWWtj7Ix7z7Lkvjw+MVjMKoD/AA3m5M9VDUrE3lC1GEum11K2iV015cGZfmbqZ6h24n7J02sXCRMKtsMOEqx4TFANhRlxy9t+Pks6+msOKlFrISrm7GnxAx1bv7FF4PEU61qbwX76CC1xgSYB3t0XNcMp7dWPJj+2jlBUeB/lSua4vDGNLnuMNaNyV0Dsx2JbSipWAfVsQN2U/T+Z39R+Srj47mOTkmKsdn+wtbEw+rNKluJHjcPJp2HmfZdGynIqOGbFJgB5cbvd6uN0wDYVN7afEmjgppsiriP5AfDTPV7hsf6Rf0XoYceODhz5LksOd5/RwlI1K7w1vHLnH+Vrf4iuJdtfiNWxxNNs0sP/ACAy5/nUcN/9uw80hzvPq2LqmpXeXu44a0fytbs0ICFVz36ZvQpGhaBbtYT5fdQZ/wBkqjnVTh2QXVw6m0GwL3CGjVx/eCvM5yqth6hZXpupv30uESOoOzh5hdK+DnZGrTpHFnu295alqpgv0iQXtebskztvCdfFbIquIwD3ga6lEio2GjXo2qgRxpOq38izt7Vpwp7hHmoqRuonVVJhanilAPqLzoSPMny7dF4nMQB5pO7E3uJSk0Kmw4uLpvQbBFxPRK8FUbqmDI4Rba5EugTNp4gq4mmmJo2bbqZ5WmApl5vMdPzWzcSS0E3P23THA09p5t/lFKVj2NABJDRwvEDmZANyvFClSYp2hQUt0axlkKaQvC1bPK81IIOQvWheuWBMNpWLwrxAdG7E1g3CAC3jeXHq6YBP/EAf9ppisYBB1QFVOwuJ/wDLTO1nD/8AJ/JO8ZRJOwaPWXH+y5c8st6j0OGS4yi8TjmvbpsR0KkyWjReHMcXU3AHQ7djjuA4cDiQlww9lFQYRIPBWdtvtvJjPRnhcW5kxyRCrnbjF6qlJo4a53zc6Ps1N+9VYzt4qVS+RE6R6NtPvK34+65f9F1NfsGyojaVW2y0cyBsoK1Sy6JHA1xRvutf20iyHDySuo/Dr4UGrGIxrS2nvTouHiqdHPadm9GnfkRu7o4q3Zj4fYrMCHAd3SP/ALj5uJgljBd/rYW3V37P9kcLhqlWrTLqlLDNcH4h0Hv8QDApU2izabHxNyXPAbJDSFce0mMDWOw2HeKENaa9YAk4ek7wjTA8Vd+zG8CTsAqZmvaBjadLD0RowlHRpaTLnhjtWt1tyZJ9UY43I7ZDns12WFBz6jvFUeTc/wADT/APXcqzWaC4kAASSTAAG5JOw815icQymx1R7g2m0anPJhob1JXDe3/xFfjXGlSJZhQbN2dWj+J/l0bxN77ayTErls77d/Fcu1UcESG3DsRyfKl0H9Zv0jc8ucSTJuev3WLApt2lgCwrCfdbsYkbGNReBb42zcamz6SJ+kqABEYUeIeoTEfWlGmGtaGgBoADQNg0CGgeUQvZ+RQAy+oabdNVzfC2PCHD8I4591HQq1G+E1aTz0INNx/4kkLmaOT/ABb+GQpB+Nwo8E6q1EC1Od6rI/gm5HEyLTHJm1eF9f6tXhe3cXBEtIPHQjyXzX8Tex37vxrmsEUKsvo9AJ8VOerTb0LVUpKrWehkRUshyqJPQRjsR4heYHCWMdBlSB+/mnCN8Nj4633T3B1rTM29lVcMSSE/w9SGopaDZjVl11igxtQyvVJk1HdHt2WLEKQVlGFixBI3LGr1YmHq2CxYgHfY0/8Aqh/tf+SvuJbf5LFi5eT5O7g+CFqErfi+SxYpraB8QYmOh+yqZ3asWLfi9OL/AEex9bj0QWIWLF0RyrN8IsO1+a0Q9rXAB7gHAEBwaIcJ5HVfQjzceoWLFll7aYuY5w6aUnd2IxpceXFtYsaT1Ia0NHkAFTs35/XVYsXbh8Iwy+Rx8VcQ7925eNTocGahJh0UWkSOY81ycrFizyXGLFixQHlP8R+SnC8WIDYKWkvVio305ia7m4KmWucD3NO4JB/A3oi+zNU1KZ1kv/3HV91ixc7RJhXnWRJiNuOeFz74+MBwFIkCRXbBi4mnUmDxMD2WLFMDgdbcqIrFitL0LcLFicArCJ5R2WLEUoCxe6xYsSN//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pic>
        <p:nvPicPr>
          <p:cNvPr id="18440" name="Picture 8" descr="http://static.tvazteca.com/imagenes/2011/50/Bulgaria-prohibir-fumar-1301419.jpg"/>
          <p:cNvPicPr>
            <a:picLocks noChangeAspect="1" noChangeArrowheads="1"/>
          </p:cNvPicPr>
          <p:nvPr/>
        </p:nvPicPr>
        <p:blipFill>
          <a:blip r:embed="rId3" cstate="print"/>
          <a:srcRect/>
          <a:stretch>
            <a:fillRect/>
          </a:stretch>
        </p:blipFill>
        <p:spPr bwMode="auto">
          <a:xfrm>
            <a:off x="5214942" y="3500438"/>
            <a:ext cx="3143272" cy="1646476"/>
          </a:xfrm>
          <a:prstGeom prst="rect">
            <a:avLst/>
          </a:prstGeom>
          <a:noFill/>
        </p:spPr>
      </p:pic>
      <p:pic>
        <p:nvPicPr>
          <p:cNvPr id="18442" name="Picture 10" descr="https://encrypted-tbn2.gstatic.com/images?q=tbn:ANd9GcQdwEXLEJue1rsBk7SvXtlS9U8T4OotoNxUxkcUC0R7JbHhbMFc"/>
          <p:cNvPicPr>
            <a:picLocks noChangeAspect="1" noChangeArrowheads="1"/>
          </p:cNvPicPr>
          <p:nvPr/>
        </p:nvPicPr>
        <p:blipFill>
          <a:blip r:embed="rId4" cstate="print"/>
          <a:srcRect/>
          <a:stretch>
            <a:fillRect/>
          </a:stretch>
        </p:blipFill>
        <p:spPr bwMode="auto">
          <a:xfrm>
            <a:off x="500034" y="4750579"/>
            <a:ext cx="4214842" cy="2107421"/>
          </a:xfrm>
          <a:prstGeom prst="rect">
            <a:avLst/>
          </a:prstGeom>
          <a:noFill/>
        </p:spPr>
      </p:pic>
      <p:pic>
        <p:nvPicPr>
          <p:cNvPr id="18444" name="Picture 12" descr="http://www.canalred.info/public/Gifs_animados/Casa-Jardin/Cigarrillos/cigarrillos-13.gif"/>
          <p:cNvPicPr>
            <a:picLocks noChangeAspect="1" noChangeArrowheads="1" noCrop="1"/>
          </p:cNvPicPr>
          <p:nvPr/>
        </p:nvPicPr>
        <p:blipFill>
          <a:blip r:embed="rId5" cstate="print"/>
          <a:srcRect/>
          <a:stretch>
            <a:fillRect/>
          </a:stretch>
        </p:blipFill>
        <p:spPr bwMode="auto">
          <a:xfrm>
            <a:off x="5643570" y="5000611"/>
            <a:ext cx="1857388" cy="1857389"/>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7" presetClass="entr" presetSubtype="4" fill="hold" nodeType="clickEffect">
                                  <p:stCondLst>
                                    <p:cond delay="0"/>
                                  </p:stCondLst>
                                  <p:childTnLst>
                                    <p:set>
                                      <p:cBhvr>
                                        <p:cTn id="16" dur="1" fill="hold">
                                          <p:stCondLst>
                                            <p:cond delay="0"/>
                                          </p:stCondLst>
                                        </p:cTn>
                                        <p:tgtEl>
                                          <p:spTgt spid="18444"/>
                                        </p:tgtEl>
                                        <p:attrNameLst>
                                          <p:attrName>style.visibility</p:attrName>
                                        </p:attrNameLst>
                                      </p:cBhvr>
                                      <p:to>
                                        <p:strVal val="visible"/>
                                      </p:to>
                                    </p:set>
                                    <p:anim calcmode="lin" valueType="num">
                                      <p:cBhvr additive="base">
                                        <p:cTn id="17" dur="5000" fill="hold"/>
                                        <p:tgtEl>
                                          <p:spTgt spid="18444"/>
                                        </p:tgtEl>
                                        <p:attrNameLst>
                                          <p:attrName>ppt_x</p:attrName>
                                        </p:attrNameLst>
                                      </p:cBhvr>
                                      <p:tavLst>
                                        <p:tav tm="0">
                                          <p:val>
                                            <p:strVal val="#ppt_x"/>
                                          </p:val>
                                        </p:tav>
                                        <p:tav tm="100000">
                                          <p:val>
                                            <p:strVal val="#ppt_x"/>
                                          </p:val>
                                        </p:tav>
                                      </p:tavLst>
                                    </p:anim>
                                    <p:anim calcmode="lin" valueType="num">
                                      <p:cBhvr additive="base">
                                        <p:cTn id="18" dur="5000" fill="hold"/>
                                        <p:tgtEl>
                                          <p:spTgt spid="1844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7" presetClass="entr" presetSubtype="4" fill="hold" nodeType="clickEffect">
                                  <p:stCondLst>
                                    <p:cond delay="0"/>
                                  </p:stCondLst>
                                  <p:childTnLst>
                                    <p:set>
                                      <p:cBhvr>
                                        <p:cTn id="22" dur="1" fill="hold">
                                          <p:stCondLst>
                                            <p:cond delay="0"/>
                                          </p:stCondLst>
                                        </p:cTn>
                                        <p:tgtEl>
                                          <p:spTgt spid="18440"/>
                                        </p:tgtEl>
                                        <p:attrNameLst>
                                          <p:attrName>style.visibility</p:attrName>
                                        </p:attrNameLst>
                                      </p:cBhvr>
                                      <p:to>
                                        <p:strVal val="visible"/>
                                      </p:to>
                                    </p:set>
                                    <p:anim calcmode="lin" valueType="num">
                                      <p:cBhvr additive="base">
                                        <p:cTn id="23" dur="5000" fill="hold"/>
                                        <p:tgtEl>
                                          <p:spTgt spid="18440"/>
                                        </p:tgtEl>
                                        <p:attrNameLst>
                                          <p:attrName>ppt_x</p:attrName>
                                        </p:attrNameLst>
                                      </p:cBhvr>
                                      <p:tavLst>
                                        <p:tav tm="0">
                                          <p:val>
                                            <p:strVal val="#ppt_x"/>
                                          </p:val>
                                        </p:tav>
                                        <p:tav tm="100000">
                                          <p:val>
                                            <p:strVal val="#ppt_x"/>
                                          </p:val>
                                        </p:tav>
                                      </p:tavLst>
                                    </p:anim>
                                    <p:anim calcmode="lin" valueType="num">
                                      <p:cBhvr additive="base">
                                        <p:cTn id="24" dur="5000" fill="hold"/>
                                        <p:tgtEl>
                                          <p:spTgt spid="1844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 presetClass="entr" presetSubtype="16" fill="hold" nodeType="clickEffect">
                                  <p:stCondLst>
                                    <p:cond delay="0"/>
                                  </p:stCondLst>
                                  <p:childTnLst>
                                    <p:set>
                                      <p:cBhvr>
                                        <p:cTn id="28" dur="1" fill="hold">
                                          <p:stCondLst>
                                            <p:cond delay="0"/>
                                          </p:stCondLst>
                                        </p:cTn>
                                        <p:tgtEl>
                                          <p:spTgt spid="18442"/>
                                        </p:tgtEl>
                                        <p:attrNameLst>
                                          <p:attrName>style.visibility</p:attrName>
                                        </p:attrNameLst>
                                      </p:cBhvr>
                                      <p:to>
                                        <p:strVal val="visible"/>
                                      </p:to>
                                    </p:set>
                                    <p:animEffect transition="in" filter="box(in)">
                                      <p:cBhvr>
                                        <p:cTn id="29" dur="500"/>
                                        <p:tgtEl>
                                          <p:spTgt spid="18442"/>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nodeType="clickEffect">
                                  <p:stCondLst>
                                    <p:cond delay="0"/>
                                  </p:stCondLst>
                                  <p:childTnLst>
                                    <p:set>
                                      <p:cBhvr>
                                        <p:cTn id="33" dur="1" fill="hold">
                                          <p:stCondLst>
                                            <p:cond delay="0"/>
                                          </p:stCondLst>
                                        </p:cTn>
                                        <p:tgtEl>
                                          <p:spTgt spid="18434"/>
                                        </p:tgtEl>
                                        <p:attrNameLst>
                                          <p:attrName>style.visibility</p:attrName>
                                        </p:attrNameLst>
                                      </p:cBhvr>
                                      <p:to>
                                        <p:strVal val="visible"/>
                                      </p:to>
                                    </p:set>
                                    <p:animEffect transition="in" filter="randombar(horizontal)">
                                      <p:cBhvr>
                                        <p:cTn id="34" dur="5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texto"/>
          <p:cNvSpPr>
            <a:spLocks noGrp="1"/>
          </p:cNvSpPr>
          <p:nvPr>
            <p:ph type="body" sz="half" idx="2"/>
          </p:nvPr>
        </p:nvSpPr>
        <p:spPr>
          <a:xfrm>
            <a:off x="285720" y="3214686"/>
            <a:ext cx="4857784" cy="2714644"/>
          </a:xfrm>
        </p:spPr>
        <p:txBody>
          <a:bodyPr>
            <a:normAutofit/>
          </a:bodyPr>
          <a:lstStyle/>
          <a:p>
            <a:pPr algn="just"/>
            <a:r>
              <a:rPr lang="es-ES" sz="2000" b="1" dirty="0" smtClean="0"/>
              <a:t>Adicionalmente, los problemas afectan a terceros que inhalan el humo ambiental del tabaco (fumadores pasivos). Se ha demostrado que este humo causa cáncer de pulmón y aumentan significativamente los casos de ataques asmáticos, infecciones </a:t>
            </a:r>
            <a:r>
              <a:rPr lang="es-ES" sz="2000" b="1" dirty="0" err="1" smtClean="0"/>
              <a:t>cardiorespiratorias</a:t>
            </a:r>
            <a:r>
              <a:rPr lang="es-ES" sz="2000" b="1" dirty="0" smtClean="0"/>
              <a:t> y muerte súbita.</a:t>
            </a:r>
            <a:endParaRPr lang="es-MX" sz="2000" b="1" dirty="0" smtClean="0"/>
          </a:p>
          <a:p>
            <a:pPr algn="just"/>
            <a:endParaRPr lang="es-MX" sz="2000" b="1" dirty="0" smtClean="0"/>
          </a:p>
          <a:p>
            <a:pPr algn="just"/>
            <a:endParaRPr lang="es-MX" dirty="0"/>
          </a:p>
        </p:txBody>
      </p:sp>
      <p:pic>
        <p:nvPicPr>
          <p:cNvPr id="6" name="Picture 4" descr="http://www.todohumor.com/UserFiles/Image/imagenes/2010/diciembre10/revolver.jpg"/>
          <p:cNvPicPr>
            <a:picLocks noGrp="1" noChangeAspect="1" noChangeArrowheads="1"/>
          </p:cNvPicPr>
          <p:nvPr>
            <p:ph type="pic" idx="1"/>
          </p:nvPr>
        </p:nvPicPr>
        <p:blipFill>
          <a:blip r:embed="rId2" cstate="print"/>
          <a:srcRect t="2139" b="2139"/>
          <a:stretch>
            <a:fillRect/>
          </a:stretch>
        </p:blipFill>
        <p:spPr bwMode="auto">
          <a:xfrm>
            <a:off x="5643570" y="357166"/>
            <a:ext cx="3297237" cy="2784475"/>
          </a:xfrm>
          <a:prstGeom prst="rect">
            <a:avLst/>
          </a:prstGeom>
          <a:noFill/>
        </p:spPr>
      </p:pic>
      <p:pic>
        <p:nvPicPr>
          <p:cNvPr id="17410" name="Picture 2" descr="http://www.desarrolloinfantil.net/image/image_gallery?uuid=a3e1db74-64d4-4cde-91bd-1b4d1ea2de93&amp;groupId=1748222&amp;t=1323682615238"/>
          <p:cNvPicPr>
            <a:picLocks noChangeAspect="1" noChangeArrowheads="1"/>
          </p:cNvPicPr>
          <p:nvPr/>
        </p:nvPicPr>
        <p:blipFill>
          <a:blip r:embed="rId3" cstate="print"/>
          <a:srcRect/>
          <a:stretch>
            <a:fillRect/>
          </a:stretch>
        </p:blipFill>
        <p:spPr bwMode="auto">
          <a:xfrm>
            <a:off x="428596" y="357166"/>
            <a:ext cx="1500198" cy="2242484"/>
          </a:xfrm>
          <a:prstGeom prst="rect">
            <a:avLst/>
          </a:prstGeom>
          <a:noFill/>
        </p:spPr>
      </p:pic>
      <p:pic>
        <p:nvPicPr>
          <p:cNvPr id="17412" name="Picture 4" descr="http://4.bp.blogspot.com/-0_TfVXySTio/Tm4q86us1NI/AAAAAAAAAG8/pqxA2NSUMTw/s1600/fallecidos_mundo_fumadores_pasivos.jpg"/>
          <p:cNvPicPr>
            <a:picLocks noChangeAspect="1" noChangeArrowheads="1"/>
          </p:cNvPicPr>
          <p:nvPr/>
        </p:nvPicPr>
        <p:blipFill>
          <a:blip r:embed="rId4" cstate="print"/>
          <a:srcRect/>
          <a:stretch>
            <a:fillRect/>
          </a:stretch>
        </p:blipFill>
        <p:spPr bwMode="auto">
          <a:xfrm>
            <a:off x="5572132" y="4000504"/>
            <a:ext cx="3353913" cy="2245563"/>
          </a:xfrm>
          <a:prstGeom prst="rect">
            <a:avLst/>
          </a:prstGeom>
          <a:noFill/>
        </p:spPr>
      </p:pic>
      <p:pic>
        <p:nvPicPr>
          <p:cNvPr id="17414" name="Picture 6" descr="http://www.centraluno.com/online/wp-content/uploads/2010/11/Como-afecta-el-humo-a-los-fumadores-pasivos-300x199.jpg"/>
          <p:cNvPicPr>
            <a:picLocks noChangeAspect="1" noChangeArrowheads="1"/>
          </p:cNvPicPr>
          <p:nvPr/>
        </p:nvPicPr>
        <p:blipFill>
          <a:blip r:embed="rId5" cstate="print"/>
          <a:srcRect/>
          <a:stretch>
            <a:fillRect/>
          </a:stretch>
        </p:blipFill>
        <p:spPr bwMode="auto">
          <a:xfrm>
            <a:off x="2357422" y="642918"/>
            <a:ext cx="2857500" cy="18954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7410"/>
                                        </p:tgtEl>
                                        <p:attrNameLst>
                                          <p:attrName>style.visibility</p:attrName>
                                        </p:attrNameLst>
                                      </p:cBhvr>
                                      <p:to>
                                        <p:strVal val="visible"/>
                                      </p:to>
                                    </p:set>
                                    <p:animEffect transition="in" filter="box(in)">
                                      <p:cBhvr>
                                        <p:cTn id="12" dur="500"/>
                                        <p:tgtEl>
                                          <p:spTgt spid="17410"/>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17414"/>
                                        </p:tgtEl>
                                        <p:attrNameLst>
                                          <p:attrName>style.visibility</p:attrName>
                                        </p:attrNameLst>
                                      </p:cBhvr>
                                      <p:to>
                                        <p:strVal val="visible"/>
                                      </p:to>
                                    </p:set>
                                    <p:animEffect transition="in" filter="box(in)">
                                      <p:cBhvr>
                                        <p:cTn id="17" dur="500"/>
                                        <p:tgtEl>
                                          <p:spTgt spid="17414"/>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2000"/>
                                        <p:tgtEl>
                                          <p:spTgt spid="6"/>
                                        </p:tgtEl>
                                      </p:cBhvr>
                                    </p:animEffect>
                                    <p:anim calcmode="lin" valueType="num">
                                      <p:cBhvr>
                                        <p:cTn id="23" dur="2000" fill="hold"/>
                                        <p:tgtEl>
                                          <p:spTgt spid="6"/>
                                        </p:tgtEl>
                                        <p:attrNameLst>
                                          <p:attrName>ppt_w</p:attrName>
                                        </p:attrNameLst>
                                      </p:cBhvr>
                                      <p:tavLst>
                                        <p:tav tm="0" fmla="#ppt_w*sin(2.5*pi*$)">
                                          <p:val>
                                            <p:fltVal val="0"/>
                                          </p:val>
                                        </p:tav>
                                        <p:tav tm="100000">
                                          <p:val>
                                            <p:fltVal val="1"/>
                                          </p:val>
                                        </p:tav>
                                      </p:tavLst>
                                    </p:anim>
                                    <p:anim calcmode="lin" valueType="num">
                                      <p:cBhvr>
                                        <p:cTn id="24"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17412"/>
                                        </p:tgtEl>
                                        <p:attrNameLst>
                                          <p:attrName>style.visibility</p:attrName>
                                        </p:attrNameLst>
                                      </p:cBhvr>
                                      <p:to>
                                        <p:strVal val="visible"/>
                                      </p:to>
                                    </p:set>
                                    <p:animEffect transition="in" filter="blinds(horizontal)">
                                      <p:cBhvr>
                                        <p:cTn id="29" dur="500"/>
                                        <p:tgtEl>
                                          <p:spTgt spid="17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0"/>
            <a:ext cx="8229600" cy="775542"/>
          </a:xfrm>
        </p:spPr>
        <p:txBody>
          <a:bodyPr>
            <a:normAutofit fontScale="90000"/>
          </a:bodyPr>
          <a:lstStyle/>
          <a:p>
            <a:pPr algn="ctr"/>
            <a:r>
              <a:rPr lang="es-ES_tradnl" b="1" dirty="0" smtClean="0">
                <a:solidFill>
                  <a:schemeClr val="tx1"/>
                </a:solidFill>
              </a:rPr>
              <a:t>ALCOHOL</a:t>
            </a:r>
            <a:endParaRPr lang="es-MX" b="1" dirty="0">
              <a:solidFill>
                <a:schemeClr val="tx1"/>
              </a:solidFill>
            </a:endParaRPr>
          </a:p>
        </p:txBody>
      </p:sp>
      <p:sp>
        <p:nvSpPr>
          <p:cNvPr id="3" name="2 Marcador de contenido"/>
          <p:cNvSpPr>
            <a:spLocks noGrp="1"/>
          </p:cNvSpPr>
          <p:nvPr>
            <p:ph sz="half" idx="1"/>
          </p:nvPr>
        </p:nvSpPr>
        <p:spPr>
          <a:xfrm>
            <a:off x="0" y="908720"/>
            <a:ext cx="5832648" cy="5112568"/>
          </a:xfrm>
        </p:spPr>
        <p:txBody>
          <a:bodyPr>
            <a:normAutofit/>
          </a:bodyPr>
          <a:lstStyle/>
          <a:p>
            <a:pPr algn="just">
              <a:buNone/>
            </a:pPr>
            <a:r>
              <a:rPr lang="es-ES" b="1" dirty="0" smtClean="0"/>
              <a:t>Las causas del alcoholismo son muy variadas, no habiendo acuerdo científico sobre este aspecto. Los factores cultural y biológico-genético explican gran parte de la patología. Esta adicción afecta a todas las clases sociales, por lo que no es aceptable una teoría que atienda al carácter sociocultural bajo como factor predisponente a la adicción, dado que en las clases altas el consumo es extensivo. </a:t>
            </a:r>
            <a:endParaRPr lang="es-MX" b="1" dirty="0"/>
          </a:p>
        </p:txBody>
      </p:sp>
      <p:pic>
        <p:nvPicPr>
          <p:cNvPr id="21506" name="Picture 2" descr="http://4.bp.blogspot.com/_nol0qGlta8s/SAdrwKFGNaI/AAAAAAAAAJM/OkzUfhEPf-o/s320/6BmdApjKQVxk.gif"/>
          <p:cNvPicPr>
            <a:picLocks noChangeAspect="1" noChangeArrowheads="1" noCrop="1"/>
          </p:cNvPicPr>
          <p:nvPr/>
        </p:nvPicPr>
        <p:blipFill>
          <a:blip r:embed="rId2" cstate="print"/>
          <a:srcRect/>
          <a:stretch>
            <a:fillRect/>
          </a:stretch>
        </p:blipFill>
        <p:spPr bwMode="auto">
          <a:xfrm>
            <a:off x="6012160" y="1844824"/>
            <a:ext cx="2857500" cy="28575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nodeType="clickEffect">
                                  <p:stCondLst>
                                    <p:cond delay="0"/>
                                  </p:stCondLst>
                                  <p:childTnLst>
                                    <p:set>
                                      <p:cBhvr>
                                        <p:cTn id="11" dur="1" fill="hold">
                                          <p:stCondLst>
                                            <p:cond delay="0"/>
                                          </p:stCondLst>
                                        </p:cTn>
                                        <p:tgtEl>
                                          <p:spTgt spid="21506"/>
                                        </p:tgtEl>
                                        <p:attrNameLst>
                                          <p:attrName>style.visibility</p:attrName>
                                        </p:attrNameLst>
                                      </p:cBhvr>
                                      <p:to>
                                        <p:strVal val="visible"/>
                                      </p:to>
                                    </p:set>
                                    <p:animEffect transition="in" filter="barn(inHorizontal)">
                                      <p:cBhvr>
                                        <p:cTn id="12" dur="5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251520" y="3068960"/>
            <a:ext cx="8676456" cy="3456384"/>
          </a:xfrm>
        </p:spPr>
        <p:txBody>
          <a:bodyPr>
            <a:normAutofit fontScale="92500"/>
          </a:bodyPr>
          <a:lstStyle/>
          <a:p>
            <a:pPr algn="just">
              <a:buNone/>
            </a:pPr>
            <a:r>
              <a:rPr lang="es-ES" b="1" dirty="0" smtClean="0"/>
              <a:t>No se puede atribuir una explicación única de las toxicomanías, ya que influyen problemas sociales tan variados como el delito, los problemas familiares, el desempleo o la salud. La adicción al alcohol posee aspectos culturales importantes desde el momento en que el consumo es lícito y los menores, a pesar de las prohibiciones, no tienen problema para consumirlo. La publicidad y la permisibilidad aumentan el número de consumidores.</a:t>
            </a:r>
          </a:p>
          <a:p>
            <a:pPr algn="just"/>
            <a:endParaRPr lang="es-ES" b="1" dirty="0"/>
          </a:p>
        </p:txBody>
      </p:sp>
      <p:pic>
        <p:nvPicPr>
          <p:cNvPr id="5" name="Picture 4" descr="Emoticono, smilies, gif animado de beber alcohol, bebidas, cerveza, vino, borrachos, brindar, emborracharse, empinar el codo, darse a la bebida, estar piripi, estar como una cuba, coger una cogorza"/>
          <p:cNvPicPr>
            <a:picLocks noChangeAspect="1" noChangeArrowheads="1" noCrop="1"/>
          </p:cNvPicPr>
          <p:nvPr/>
        </p:nvPicPr>
        <p:blipFill>
          <a:blip r:embed="rId2" cstate="print"/>
          <a:srcRect/>
          <a:stretch>
            <a:fillRect/>
          </a:stretch>
        </p:blipFill>
        <p:spPr bwMode="auto">
          <a:xfrm>
            <a:off x="4067944" y="6016218"/>
            <a:ext cx="936104" cy="725150"/>
          </a:xfrm>
          <a:prstGeom prst="rect">
            <a:avLst/>
          </a:prstGeom>
          <a:noFill/>
        </p:spPr>
      </p:pic>
      <p:pic>
        <p:nvPicPr>
          <p:cNvPr id="6" name="Picture 8" descr="Emoticono, smilies, gif animado de beber alcohol, bebidas, cerveza, vino, borrachos, brindar, emborracharse, empinar el codo, darse a la bebida, estar piripi, estar como una cuba, coger una cogorza"/>
          <p:cNvPicPr>
            <a:picLocks noChangeAspect="1" noChangeArrowheads="1" noCrop="1"/>
          </p:cNvPicPr>
          <p:nvPr/>
        </p:nvPicPr>
        <p:blipFill>
          <a:blip r:embed="rId3" cstate="print"/>
          <a:srcRect/>
          <a:stretch>
            <a:fillRect/>
          </a:stretch>
        </p:blipFill>
        <p:spPr bwMode="auto">
          <a:xfrm>
            <a:off x="5796136" y="6021288"/>
            <a:ext cx="1152128" cy="576065"/>
          </a:xfrm>
          <a:prstGeom prst="rect">
            <a:avLst/>
          </a:prstGeom>
          <a:noFill/>
        </p:spPr>
      </p:pic>
      <p:pic>
        <p:nvPicPr>
          <p:cNvPr id="7" name="Picture 6" descr="Emoticono, smilies, gif animado de beber alcohol, bebidas, cerveza, vino, borrachos, brindar, emborracharse, empinar el codo, darse a la bebida, estar piripi, estar como una cuba, coger una cogorza"/>
          <p:cNvPicPr>
            <a:picLocks noChangeAspect="1" noChangeArrowheads="1"/>
          </p:cNvPicPr>
          <p:nvPr/>
        </p:nvPicPr>
        <p:blipFill>
          <a:blip r:embed="rId4" cstate="print"/>
          <a:srcRect/>
          <a:stretch>
            <a:fillRect/>
          </a:stretch>
        </p:blipFill>
        <p:spPr bwMode="auto">
          <a:xfrm>
            <a:off x="7740352" y="6021287"/>
            <a:ext cx="792088" cy="792089"/>
          </a:xfrm>
          <a:prstGeom prst="rect">
            <a:avLst/>
          </a:prstGeom>
          <a:noFill/>
        </p:spPr>
      </p:pic>
      <p:pic>
        <p:nvPicPr>
          <p:cNvPr id="1026" name="Picture 2" descr="http://deconceptos.com/wp-content/uploads/2009/08/concepto-de-alcoholismo.jpg"/>
          <p:cNvPicPr>
            <a:picLocks noChangeAspect="1" noChangeArrowheads="1"/>
          </p:cNvPicPr>
          <p:nvPr/>
        </p:nvPicPr>
        <p:blipFill>
          <a:blip r:embed="rId5" cstate="print"/>
          <a:srcRect/>
          <a:stretch>
            <a:fillRect/>
          </a:stretch>
        </p:blipFill>
        <p:spPr bwMode="auto">
          <a:xfrm>
            <a:off x="395536" y="260648"/>
            <a:ext cx="2514600" cy="2495551"/>
          </a:xfrm>
          <a:prstGeom prst="rect">
            <a:avLst/>
          </a:prstGeom>
          <a:noFill/>
        </p:spPr>
      </p:pic>
      <p:pic>
        <p:nvPicPr>
          <p:cNvPr id="1028" name="Picture 4" descr="http://2.bp.blogspot.com/-R-quRSbFM4Q/TudUm4GZmnI/AAAAAAAADdY/HJNXeEidYrE/s1600/Breve-opini%25C3%25B3n-sobre-el-alcoholismo.jpg"/>
          <p:cNvPicPr>
            <a:picLocks noChangeAspect="1" noChangeArrowheads="1"/>
          </p:cNvPicPr>
          <p:nvPr/>
        </p:nvPicPr>
        <p:blipFill>
          <a:blip r:embed="rId6" cstate="print"/>
          <a:srcRect/>
          <a:stretch>
            <a:fillRect/>
          </a:stretch>
        </p:blipFill>
        <p:spPr bwMode="auto">
          <a:xfrm>
            <a:off x="3707904" y="260648"/>
            <a:ext cx="1876057" cy="2807832"/>
          </a:xfrm>
          <a:prstGeom prst="rect">
            <a:avLst/>
          </a:prstGeom>
          <a:noFill/>
        </p:spPr>
      </p:pic>
      <p:pic>
        <p:nvPicPr>
          <p:cNvPr id="1030" name="Picture 6" descr="http://www.infoenfermedades.com/wp-content/uploads/2011/12/alcohol-mujer-encuestas.jpg"/>
          <p:cNvPicPr>
            <a:picLocks noChangeAspect="1" noChangeArrowheads="1"/>
          </p:cNvPicPr>
          <p:nvPr/>
        </p:nvPicPr>
        <p:blipFill>
          <a:blip r:embed="rId7" cstate="print"/>
          <a:srcRect/>
          <a:stretch>
            <a:fillRect/>
          </a:stretch>
        </p:blipFill>
        <p:spPr bwMode="auto">
          <a:xfrm>
            <a:off x="6228184" y="476672"/>
            <a:ext cx="2382391" cy="23823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box(in)">
                                      <p:cBhvr>
                                        <p:cTn id="22" dur="5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animEffect transition="in" filter="box(in)">
                                      <p:cBhvr>
                                        <p:cTn id="27" dur="500"/>
                                        <p:tgtEl>
                                          <p:spTgt spid="1026"/>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1028"/>
                                        </p:tgtEl>
                                        <p:attrNameLst>
                                          <p:attrName>style.visibility</p:attrName>
                                        </p:attrNameLst>
                                      </p:cBhvr>
                                      <p:to>
                                        <p:strVal val="visible"/>
                                      </p:to>
                                    </p:set>
                                    <p:animEffect transition="in" filter="box(in)">
                                      <p:cBhvr>
                                        <p:cTn id="32" dur="500"/>
                                        <p:tgtEl>
                                          <p:spTgt spid="1028"/>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1030"/>
                                        </p:tgtEl>
                                        <p:attrNameLst>
                                          <p:attrName>style.visibility</p:attrName>
                                        </p:attrNameLst>
                                      </p:cBhvr>
                                      <p:to>
                                        <p:strVal val="visible"/>
                                      </p:to>
                                    </p:set>
                                    <p:animEffect transition="in" filter="checkerboard(across)">
                                      <p:cBhvr>
                                        <p:cTn id="37"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323528" y="0"/>
            <a:ext cx="8291264" cy="3453131"/>
          </a:xfrm>
        </p:spPr>
        <p:txBody>
          <a:bodyPr>
            <a:normAutofit fontScale="92500" lnSpcReduction="20000"/>
          </a:bodyPr>
          <a:lstStyle/>
          <a:p>
            <a:pPr algn="just">
              <a:buNone/>
            </a:pPr>
            <a:r>
              <a:rPr lang="es-ES" b="1" dirty="0" smtClean="0"/>
              <a:t>Los efectos del alcohol son inmediatos debido a que es absorbido casi instantáneamente, pasando directamente al torrente sanguíneo. Al llegar al cerebro, narcotiza las neuronas dificultando primero e impidiendo luego la comunicación entre ellas. Esto se produce en primer término en las regiones del cerebro encargadas del razonamiento y otros procesos complejos. A medida que la alcoholización progresa se afectan las regiones primitivas ante estímulos visuales y auditivos, que explican la gran cantidad de accidentes que producen.</a:t>
            </a:r>
            <a:endParaRPr lang="es-ES" b="1" dirty="0"/>
          </a:p>
        </p:txBody>
      </p:sp>
      <p:pic>
        <p:nvPicPr>
          <p:cNvPr id="22530" name="Picture 2" descr="http://mexico.cnn.com/media/2010/10/27/get-alcoholismo.jpg"/>
          <p:cNvPicPr>
            <a:picLocks noChangeAspect="1" noChangeArrowheads="1"/>
          </p:cNvPicPr>
          <p:nvPr/>
        </p:nvPicPr>
        <p:blipFill>
          <a:blip r:embed="rId2" cstate="print"/>
          <a:srcRect/>
          <a:stretch>
            <a:fillRect/>
          </a:stretch>
        </p:blipFill>
        <p:spPr bwMode="auto">
          <a:xfrm>
            <a:off x="611560" y="3933056"/>
            <a:ext cx="3767358" cy="2119139"/>
          </a:xfrm>
          <a:prstGeom prst="rect">
            <a:avLst/>
          </a:prstGeom>
          <a:noFill/>
        </p:spPr>
      </p:pic>
      <p:pic>
        <p:nvPicPr>
          <p:cNvPr id="22534" name="Picture 6" descr="http://www.capital.com.pe/exceso-velocidad-representa-principal-causa-de-accidentes-de-transito-imagen-noticia-8-n-/actualidad/380340.jpg"/>
          <p:cNvPicPr>
            <a:picLocks noChangeAspect="1" noChangeArrowheads="1"/>
          </p:cNvPicPr>
          <p:nvPr/>
        </p:nvPicPr>
        <p:blipFill>
          <a:blip r:embed="rId3" cstate="print"/>
          <a:srcRect/>
          <a:stretch>
            <a:fillRect/>
          </a:stretch>
        </p:blipFill>
        <p:spPr bwMode="auto">
          <a:xfrm>
            <a:off x="4932040" y="3645024"/>
            <a:ext cx="3192355" cy="239426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2530"/>
                                        </p:tgtEl>
                                        <p:attrNameLst>
                                          <p:attrName>style.visibility</p:attrName>
                                        </p:attrNameLst>
                                      </p:cBhvr>
                                      <p:to>
                                        <p:strVal val="visible"/>
                                      </p:to>
                                    </p:set>
                                    <p:animEffect transition="in" filter="blinds(horizontal)">
                                      <p:cBhvr>
                                        <p:cTn id="12" dur="500"/>
                                        <p:tgtEl>
                                          <p:spTgt spid="2253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2534"/>
                                        </p:tgtEl>
                                        <p:attrNameLst>
                                          <p:attrName>style.visibility</p:attrName>
                                        </p:attrNameLst>
                                      </p:cBhvr>
                                      <p:to>
                                        <p:strVal val="visible"/>
                                      </p:to>
                                    </p:set>
                                    <p:animEffect transition="in" filter="blinds(horizontal)">
                                      <p:cBhvr>
                                        <p:cTn id="17" dur="500"/>
                                        <p:tgtEl>
                                          <p:spTgt spid="225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0"/>
            <a:ext cx="8229600" cy="866360"/>
          </a:xfrm>
        </p:spPr>
        <p:txBody>
          <a:bodyPr/>
          <a:lstStyle/>
          <a:p>
            <a:pPr algn="ctr"/>
            <a:r>
              <a:rPr lang="es-ES" b="1" dirty="0" smtClean="0">
                <a:solidFill>
                  <a:schemeClr val="tx1"/>
                </a:solidFill>
              </a:rPr>
              <a:t>MARIHUANA</a:t>
            </a:r>
            <a:endParaRPr lang="es-ES" b="1" dirty="0">
              <a:solidFill>
                <a:schemeClr val="tx1"/>
              </a:solidFill>
            </a:endParaRPr>
          </a:p>
        </p:txBody>
      </p:sp>
      <p:sp>
        <p:nvSpPr>
          <p:cNvPr id="3" name="2 Marcador de contenido"/>
          <p:cNvSpPr>
            <a:spLocks noGrp="1"/>
          </p:cNvSpPr>
          <p:nvPr>
            <p:ph sz="half" idx="1"/>
          </p:nvPr>
        </p:nvSpPr>
        <p:spPr>
          <a:xfrm>
            <a:off x="5508104" y="4221088"/>
            <a:ext cx="3096344" cy="2276872"/>
          </a:xfrm>
        </p:spPr>
        <p:txBody>
          <a:bodyPr>
            <a:normAutofit fontScale="92500"/>
          </a:bodyPr>
          <a:lstStyle/>
          <a:p>
            <a:pPr>
              <a:buNone/>
            </a:pPr>
            <a:r>
              <a:rPr lang="es-ES" sz="2100" b="1" dirty="0" smtClean="0"/>
              <a:t>      Los síntomas </a:t>
            </a:r>
            <a:r>
              <a:rPr lang="es-ES" sz="2100" b="1" dirty="0" smtClean="0"/>
              <a:t>característicos de la intoxicación son: ansiedad, irritabilidad, temblores, insomnios, muy similares a los de las benzodiacepinas.</a:t>
            </a:r>
          </a:p>
          <a:p>
            <a:pPr algn="just">
              <a:buNone/>
            </a:pPr>
            <a:endParaRPr lang="es-ES" dirty="0"/>
          </a:p>
        </p:txBody>
      </p:sp>
      <p:sp>
        <p:nvSpPr>
          <p:cNvPr id="5" name="4 Rectángulo"/>
          <p:cNvSpPr/>
          <p:nvPr/>
        </p:nvSpPr>
        <p:spPr>
          <a:xfrm>
            <a:off x="539552" y="836712"/>
            <a:ext cx="4032448" cy="3139321"/>
          </a:xfrm>
          <a:prstGeom prst="rect">
            <a:avLst/>
          </a:prstGeom>
        </p:spPr>
        <p:txBody>
          <a:bodyPr wrap="square">
            <a:spAutoFit/>
          </a:bodyPr>
          <a:lstStyle/>
          <a:p>
            <a:pPr algn="just"/>
            <a:r>
              <a:rPr lang="es-ES" b="1" dirty="0" smtClean="0"/>
              <a:t>Puede presentarse en distintas modalidades de consumo, sea en hojas que se fuman directamente, en resina del arbusto o en aceite desprendido de éste último. De la modalidad en que se presente la droga dependerá su denominación: "marihuana" es el nombre de las hojas del cáñamo desmenuzadas, que después de secarse y ser tratadas pueden fumarse </a:t>
            </a:r>
            <a:endParaRPr lang="es-ES" b="1" dirty="0"/>
          </a:p>
        </p:txBody>
      </p:sp>
      <p:pic>
        <p:nvPicPr>
          <p:cNvPr id="25602" name="Picture 2" descr="http://t3.gstatic.com/images?q=tbn:ANd9GcTLsIzYHZEuID5wswHOzffEuXTfVIGQOKHrEXGYA5cHT9EiPOvw"/>
          <p:cNvPicPr>
            <a:picLocks noChangeAspect="1" noChangeArrowheads="1"/>
          </p:cNvPicPr>
          <p:nvPr/>
        </p:nvPicPr>
        <p:blipFill>
          <a:blip r:embed="rId2" cstate="print"/>
          <a:srcRect/>
          <a:stretch>
            <a:fillRect/>
          </a:stretch>
        </p:blipFill>
        <p:spPr bwMode="auto">
          <a:xfrm>
            <a:off x="5652121" y="1883190"/>
            <a:ext cx="2448272" cy="1833842"/>
          </a:xfrm>
          <a:prstGeom prst="rect">
            <a:avLst/>
          </a:prstGeom>
          <a:noFill/>
          <a:ln>
            <a:solidFill>
              <a:schemeClr val="tx1"/>
            </a:solidFill>
          </a:ln>
        </p:spPr>
      </p:pic>
      <p:pic>
        <p:nvPicPr>
          <p:cNvPr id="25604" name="Picture 4" descr="http://us.123rf.com/400wm/400/400/luiscar/luiscar1210/luiscar121000011/15716836-hoja-de-marihuana-y-cigarrillos.jpg"/>
          <p:cNvPicPr>
            <a:picLocks noChangeAspect="1" noChangeArrowheads="1"/>
          </p:cNvPicPr>
          <p:nvPr/>
        </p:nvPicPr>
        <p:blipFill>
          <a:blip r:embed="rId3" cstate="print"/>
          <a:srcRect/>
          <a:stretch>
            <a:fillRect/>
          </a:stretch>
        </p:blipFill>
        <p:spPr bwMode="auto">
          <a:xfrm>
            <a:off x="539552" y="4869160"/>
            <a:ext cx="2229541" cy="1482645"/>
          </a:xfrm>
          <a:prstGeom prst="rect">
            <a:avLst/>
          </a:prstGeom>
          <a:noFill/>
          <a:ln>
            <a:solidFill>
              <a:schemeClr val="tx1"/>
            </a:solidFill>
          </a:ln>
        </p:spPr>
      </p:pic>
      <p:pic>
        <p:nvPicPr>
          <p:cNvPr id="25606" name="Picture 6" descr="http://s3.argim.net/files/s/a_9662_svo.gif"/>
          <p:cNvPicPr>
            <a:picLocks noChangeAspect="1" noChangeArrowheads="1" noCrop="1"/>
          </p:cNvPicPr>
          <p:nvPr/>
        </p:nvPicPr>
        <p:blipFill>
          <a:blip r:embed="rId4" cstate="print"/>
          <a:srcRect/>
          <a:stretch>
            <a:fillRect/>
          </a:stretch>
        </p:blipFill>
        <p:spPr bwMode="auto">
          <a:xfrm>
            <a:off x="2915816" y="4149080"/>
            <a:ext cx="1781944" cy="2375926"/>
          </a:xfrm>
          <a:prstGeom prst="rect">
            <a:avLst/>
          </a:prstGeom>
          <a:noFill/>
        </p:spPr>
      </p:pic>
      <p:pic>
        <p:nvPicPr>
          <p:cNvPr id="25612" name="Picture 12" descr="http://www.gifmania.com/plantas/marihuana/plant03.gif"/>
          <p:cNvPicPr>
            <a:picLocks noChangeAspect="1" noChangeArrowheads="1" noCrop="1"/>
          </p:cNvPicPr>
          <p:nvPr/>
        </p:nvPicPr>
        <p:blipFill>
          <a:blip r:embed="rId5" cstate="print"/>
          <a:srcRect/>
          <a:stretch>
            <a:fillRect/>
          </a:stretch>
        </p:blipFill>
        <p:spPr bwMode="auto">
          <a:xfrm>
            <a:off x="7164288" y="332656"/>
            <a:ext cx="1368152" cy="136815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25606"/>
                                        </p:tgtEl>
                                        <p:attrNameLst>
                                          <p:attrName>style.visibility</p:attrName>
                                        </p:attrNameLst>
                                      </p:cBhvr>
                                      <p:to>
                                        <p:strVal val="visible"/>
                                      </p:to>
                                    </p:set>
                                    <p:animEffect transition="in" filter="box(in)">
                                      <p:cBhvr>
                                        <p:cTn id="12" dur="500"/>
                                        <p:tgtEl>
                                          <p:spTgt spid="2560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5612"/>
                                        </p:tgtEl>
                                        <p:attrNameLst>
                                          <p:attrName>style.visibility</p:attrName>
                                        </p:attrNameLst>
                                      </p:cBhvr>
                                      <p:to>
                                        <p:strVal val="visible"/>
                                      </p:to>
                                    </p:set>
                                    <p:animEffect transition="in" filter="checkerboard(across)">
                                      <p:cBhvr>
                                        <p:cTn id="17" dur="500"/>
                                        <p:tgtEl>
                                          <p:spTgt spid="25612"/>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20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1" fill="hold">
                                          <p:stCondLst>
                                            <p:cond delay="0"/>
                                          </p:stCondLst>
                                        </p:cTn>
                                        <p:tgtEl>
                                          <p:spTgt spid="25602"/>
                                        </p:tgtEl>
                                        <p:attrNameLst>
                                          <p:attrName>style.visibility</p:attrName>
                                        </p:attrNameLst>
                                      </p:cBhvr>
                                      <p:to>
                                        <p:strVal val="visible"/>
                                      </p:to>
                                    </p:set>
                                    <p:animEffect transition="in" filter="diamond(in)">
                                      <p:cBhvr>
                                        <p:cTn id="27" dur="2000"/>
                                        <p:tgtEl>
                                          <p:spTgt spid="25602"/>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6" fill="hold" nodeType="clickEffect">
                                  <p:stCondLst>
                                    <p:cond delay="0"/>
                                  </p:stCondLst>
                                  <p:childTnLst>
                                    <p:set>
                                      <p:cBhvr>
                                        <p:cTn id="31" dur="1" fill="hold">
                                          <p:stCondLst>
                                            <p:cond delay="0"/>
                                          </p:stCondLst>
                                        </p:cTn>
                                        <p:tgtEl>
                                          <p:spTgt spid="25604"/>
                                        </p:tgtEl>
                                        <p:attrNameLst>
                                          <p:attrName>style.visibility</p:attrName>
                                        </p:attrNameLst>
                                      </p:cBhvr>
                                      <p:to>
                                        <p:strVal val="visible"/>
                                      </p:to>
                                    </p:set>
                                    <p:animEffect transition="in" filter="barn(inHorizontal)">
                                      <p:cBhvr>
                                        <p:cTn id="32" dur="500"/>
                                        <p:tgtEl>
                                          <p:spTgt spid="25604"/>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0" end="0"/>
                                            </p:txEl>
                                          </p:spTgt>
                                        </p:tgtEl>
                                        <p:attrNameLst>
                                          <p:attrName>style.visibility</p:attrName>
                                        </p:attrNameLst>
                                      </p:cBhvr>
                                      <p:to>
                                        <p:strVal val="visible"/>
                                      </p:to>
                                    </p:set>
                                    <p:anim calcmode="lin" valueType="num">
                                      <p:cBhvr additive="base">
                                        <p:cTn id="3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395536" y="2132856"/>
            <a:ext cx="8435280" cy="4725144"/>
          </a:xfrm>
        </p:spPr>
        <p:txBody>
          <a:bodyPr>
            <a:normAutofit fontScale="92500" lnSpcReduction="20000"/>
          </a:bodyPr>
          <a:lstStyle/>
          <a:p>
            <a:pPr algn="just">
              <a:buNone/>
            </a:pPr>
            <a:r>
              <a:rPr lang="es-ES" b="1" dirty="0" smtClean="0"/>
              <a:t>Terapéuticamente se aconsejó para tratamientos de insomnio y como sedante para el dolor. También se prescribió para terapias de patologías nerviosas, así como para el tratamiento de la tos, temblores en parálisis compulsivas, espasmos de vejiga e impotencia sexual que no provenga de enfermedad orgánica. Así mismo se recomendó como afrodisiaco, </a:t>
            </a:r>
            <a:r>
              <a:rPr lang="es-ES" b="1" dirty="0" err="1" smtClean="0"/>
              <a:t>antineurálgico</a:t>
            </a:r>
            <a:r>
              <a:rPr lang="es-ES" b="1" dirty="0" smtClean="0"/>
              <a:t>, tranquilizante para maníaco-depresivos, antihistérico, tónico cerebral, remedio para el vómito nervioso, epilepsia y enfermedades nerviosas. Estas recomendaciones fueron posteriormente desaconsejadas unánimemente por la medicina, estando en la actualidad en estudio sólo la legalización de un fármaco derivado de esta sustancia para mitigar los dolores en enfermos cancerosos. </a:t>
            </a:r>
            <a:endParaRPr lang="es-ES" b="1" dirty="0"/>
          </a:p>
        </p:txBody>
      </p:sp>
      <p:sp>
        <p:nvSpPr>
          <p:cNvPr id="24578" name="AutoShape 2" descr="data:image/jpeg;base64,/9j/4AAQSkZJRgABAQAAAQABAAD/2wCEAAkGBhQSERQUExQUFRUWGBwXFxQXGBcUFxgYFxcVFRcVHBcXHCgeGB8jGhQWHy8gIycqLCwsFx4xNTAqNSYrLCkBCQoKDgwOGg8PGiwkHyQsKSwpKSksLCwsKSwsLCksLCksLCkpLCwsKSkpKSkpLCwpKSwsLCkpKSkpLCwpKSksLP/AABEIALsBDQMBIgACEQEDEQH/xAAcAAAABwEBAAAAAAAAAAAAAAABAgMEBQYHAAj/xABAEAACAQIEBAQEBQIEBQMFAAABAhEAAwQSITEFBkFREyJhcQcygZEUQqGxwVLRI2Lh8BUkQ3LxM8LSF1OCkqL/xAAaAQACAwEBAAAAAAAAAAAAAAAAAQIDBAUG/8QAKhEAAgIBBAEEAQQDAQAAAAAAAAECEQMEEiExQQUTIlFhMnGh8CNCsRX/2gAMAwEAAhEDEQA/ANFVaWQUVRSqighQKrSkUAFGAoGGFCKAUNAHUIrhQ0hnV0UMUNIYWK4ijV1AAChoIoaAOoaAUNAHV1dNATQANcabYridq0pa5cRFG7MwA/eozh/PGCv3PDtYm0znQLJWT2GYAH6UtyJ+3L6JuurqGKZACuoYoCKYHV1dQUwBrqCuoFQNdQUNAgCKKaMTRYoATIpJxS5FEYUAJIKUUUKrRslAACjCuyUYLQAAoRXAV1Jjo6hDUBFcBSGGmumgrqABmhokUNABq6iE0S5iAsZiBJgTpqelAC01HjjdksyC6mcHLlkTJ/eoD4hc1tg7C5FzPdYoNYy6atpvE1j+Ox1wsxWFkAwAQARpoTrJOtVSm74A1Dm3iV+ywK4hsmbUQuhAnKDE1VeI813r7ZWutkGpUGAZOgMdKgMRxV7+FW1cHmtOWB6uHBB9yKiGxvhtoIEQR2gyDVfZ0tK8cY3LsPzhxRmKLJIid/cCoWzd2PXoe3rQ49/EO4J6Rr9KJh8M3UEDudvvUq4NCyf5H9HoLkrn61cwCPiLi+KgKuN2OXQNHciPczVq4ZxDxkFwCEYAqPzEdyBt7V5t4VinXMqqSmhOkyQdNKtvLfGsQjtkd0VtNjAbcCP0pb5R7XBysu3e9puVdNUnl/m5ktu2NvIqqQAxGU5uokb/AGqC4z8Qr18/8t5LObL4qspJg7mJKj6VP3VVlaRqc0WsWxXMeKs3lAe6xfWQzMHIGmUD7R71fuUOcWxLvZvr4d1dcrAqx02jrA/enHLYFroabvjVDhBLN1CjMF9WI2pxViYjqChrqdgFrq6upkQDRTQmgIoANloQKViuigAkV1KRRLhgUDMw+IPON3xnw1lyi29HKmGZiASJ6AT0qqYHmnE2fku3B6EyP/6mnPP/AAwjHXWDDzHNodsw1BA2IIqrXMRcTcyO8SKwSbb7PXaXFjWFfE0LAfFe+sC6iXPX5D9xp+lWzhPxGwt0f4h8Fuzar/8AuNB9axS3xBT8w+op3bZW+VvvTWSSFk9OwZelX7HofDYlLglGVx3Uhh9xSwFeecO9y2cyFlP9SEqfutWvhfxBxWHaL5N1AYIcDOO8ONzHeatjm+zm5fSJpXB2axdYKCxIAAkk6AAdao3EvipaRytq0bijdy2UH/tEGaP8Q+OC5wwXLJlLzIJH9BJJB+og1kdrEg7UsmRp8D9P0MMicsn7Ub3y/wAyWsYmZND1Q7j+9LcZwodCpEg6R+3tWF4TmL8K4cMVYawu9XOz8Y7dy2FFtvFgzmhU066ame1OM9y5KNbovZlcHx/wpvHeJu1whiT4LschkkdP7VBLiXdmcJAb8uY5SPboalOK8TfF3GuAICdCAAu3rvNR2K4LqoZvcjT1ggdY7VFJLs5dtvgccPi5dViSighV1n03PT1p1xnhdg3JmNdcrfMdoE+29R2OHh2wqDKJ+YnUKOhprgsSuXYMZmWMadP1qG19onb6JLCcLtIYUnUypOvljvH8Uvj7R8FrbuShYMJAkGOkbDrHekbPFEHlK+YdQZjT9N6b4hlSWhnJ3VjJ9/WhbrHdFg5PunC2roBQs5EMxMDKToJ2GoNPLWGfFYlwASiecsrFQY6rGkTUHh8QLdvzM5hSxQaQSw3nf2pexxO5kXw8yypIjQZd49J7Ut0r56I0mEN67dcZgjKZyljl8o01OhO1N72O/DnJHhdipzLP13FExGKdyouSrCMukQOkehJIpvx/hl24qMqubcQDq2u5HeJpwSumRZYsJxcG0GLQVJhrZMqxB2PTUTr3qWweNa29ts5W58xY6kArmGYkk67VReVuFXjeVYOR4L5vlCDVpntBq33cT4mLuMphScsFdAICqf027Upx29Ma5LTwPmXEogLFWAuDOsAgq7+ZyfmWM2hMrpGlXvCcTS47opnJEmQZkTp3rPMNy69rxXs3tFBYnISYH5QJ10J9KJwriOa9/wAqQWJicwRe536T0FTjOURM1ChqmcU5kxmFQPfGHyFgJDebXssa7dKNg/iGrEL4TMYnyBiZnbLBkxrpVvuq6YFwNBUBwfnrD4i+bC+IjhZHiLkDEfMokySBrVhy1anYCddRilBlqREXFdNA7gAkmABJJ0AHeaofM3xPS3NvCw77eIflH/aPze+1RlNR7LsGDJndQRdMfxO3YQvdcIo6nr6Abn6VmfM3xNe5KYcG2uxf85/+I/WqZjuJ3Lzlrjs7HWSSd/2ppeuqo3k+2n+tZJ5ZS6PSab0uGH5ZOX/Ae7fJJJJJ6n+ZpriLoII3mlFsltT5V7dT/anAgCBAH+/vVJ10m1SK8LRU+bMoPUgxTy3hWOqlW9jrVv5U4ylu+lu6qtZuHKysAQs7XBO0GJ9DV7vcjcOxM+EbeYb+EwkeuUTWiMVJWcXLlyaadSVr7MdTE3E0Ib2ihfHOUCmdCYnpm1P3q+8b+GZsKxW7cdegCyQfUdqiOF8qqLqm5czAawRlPeDP9qrcKdMmvUoUWnlbDZuGLh7qySGaD2LFhB6RIrL+J4FsOzaGAevQ9jW0WeL2FSE8zaCSABHUzOtV3mnh6YsFbVu8zxBKpII6Tr6aVZKmkc3Bq3DJJvpmMXGJMmhwtolwAYnSffSrieQXUhbrLbJIEkHbr5epnpUi3LVmwwa2Wu+Gsucsa7FjuFHQT2oUh58kNvDtlat3MusSNpUwT6zSeKuR5xoQJ9iRB0qx3uHYW/bLM7WmQ6qqzIOonUQTUVj+X7uXOti8VZdLgEqV16KdPrTS3HI6IhsaGQFiZgSIBJgnSO9NsVdL3FVoAMLEQOgmOhpGzwq65IXYdSY9/rRMZgSjZSDmOoPSrUkuiNg27wUkEEbgidj1PvUhgOKYe0QRbuE7F2IaPYUX8P48XAQDtcJ0EjZ/XN/FPMJwhHUk3rSqujFydSegXc+9Okwti9jNdclbinyjUEgwW6qR7/apfh3EgALcKw1ytEEMdJ+2/SoCMoy2wQmpLqQc86aE9ANAvrVk4VbD5RPmJggwwB6CI6ETmB/NWPLRalwRV5L1w9Pm0Ge3Md5J1Gm1TOD8UXD5fIBMIVncHT6iq/zPhbtp3cAQVBIMEMBlDOB01IFR/DcXrPnQxqNQDUtlxtELLli+NKqm2HAZ5BcR5ZHy9h6k96T4LbuXLmXw2DKYa4pi2SBIJLdidI7VB2lysYuqy6lV2Y7GJgRqdjRL3H7qZRDnZhGkL1H7/eh47XBO6LW3OV1LNyzckE6eMpCsVXeWOmpI2G1SfA8RZxACNhxn+ZbjPctKxiSrxGbfoN96pPEbi3EVyDnLfLlAzrklZKmBBkTGs608ucwDyDxcqqIUZQWRpk5QN59xtrQ4ukVt2SuP/wAK4VuM7xpbzEGSdAFjeB0qPu8Ou3Loe34xRVEoqPAkw1syNyd/Tf1t3w5uYa/dvX2sziMPbXwzduAqTBkoCAFM5ddd6tWH+LGEa07yVdTHhtEsfRhp3+1TjBLlslbMr4u95Ltt7huLc8xGdGUZQZSC2/U+wjrWycocwjF2RIy3EAW4h0IIETHTUVRRxnDYzG3TdB8K4HygqDBKoiuWJhCILTMVD8v4psDiPFt3Vup1hsxKjy6iOogddR6U1LbyLs24rRSlDw/GJftpdQyriR9ehpbLWlO1YjEeYuc7+NZkUhLMkLbBAzAbZidye21VcLvJgjbuTO1E4rg3s3LiMNQYIPSKQRHuauSAIE9SAIH0jSsEuez22nUIRUcaDC6WMLqf296VtYcKZJzHp2Ht3o4AAgCB/vWivcA3qBrr7DPcpEOWMLqep6CkgxuGF26npTxCFEAAD96Bp30HtWwu0k/1f76UraxJtsHQlWGzKYI9iKbvc/1prcvFtFE0+fATcapm98g8wnG4UO8eIhyPGgJGoYDpIM/ep3E2rahndUAAlmKg6Aa9O1UH4QYV7Ni81wQHcET/AEqsZvSrz/xWzczqHtMNvnRgTsRlBnStyktqvs8Rqoxjmko9ADhWHuKGFu0ysJByqRB61A80Jh8BhruIyDMBCgGJY6IInYb1Uxz4+D8Wwi2wc5CiWcLJgkJ011gnQUw5j5y/4las2fBEk6Q3zXIgwsR9CZE1T7ikvyZ2miDwmK8gLKAzCWu5s/iM3m1Vicp7ARUgvEF8BmZ2RSYKAiSOq+un2ruMcGNnwLjDIwVVYkaZk9B2XuNSKcYXGYG6jIHtXJ3zEpdmNSFfT7GsmW4stjyhpybftPcH4m0j2rocIpGbRQpDMTqx3g9Ip7xjjVizbfDobl20Nj8ukmR5dRB0mq7xlGVfEt38gUqihNZSDJHqIGnWkbOGa8mY3DeKyGYyIWdPL1adfpWhSSjZS+6Yqfw13wwhZDMqpICtG8lv3qG4w0MjEAZGiAN9D+bbr9aeca4f4eHCslxi4kLmBgjbbfuRvSVuyzYeHVUP5ZG5UbQ3UTqacWuwkvCEuHyhYgABgMpjbWToND2rsXxK1C2ba2soksSssTrrnOwHQCnWOVrfhWchhwrhrmga3lOUAyIgzv1PpQ4/goKG4RlQQB+YTESCNiZAinu55I0yPtIAzKyjLGYEHy6dTpv2Pepfl3EKjBhJ1MITOgXMTpt037VU8UbqywmB5S3TXoZ2p7hWuC4GVsjKNADPTXUdx+9KWO0TUy78f4iuIUnKgz21RIEyA2dz94H0qj4DGKLxW4ACTlGm2vl/tUrwq+10ARItr5QDp5joZG0GRTr/AINbutDqgAWSFYBpnUmJkH30qMFsTTI35FkwFpUIIEGSxAzGTpm0/wDFJ3MJh7duW85VfKROaQds36RTzHZ8Pb+VbdtBoBAY6aaddeh71FY9fxCowYqANyYMgk/rJ+1VxtPlk5fgZAm95ggGTbMe+v8AuaSxHDpCswIc/lgaH6d6ZX772mK5hrGbqO8aVJLxC+ieSNYJM5vr3FaWpeCtNIUwd7wmGZQwJymw4LKyxJJZToNvrrT+8cNduZrVhEVVgWQzMCwB3Ibzem01FXr9xkJ8rROYjykeo+neuwWNa1EhWBAlhA16SO4qEk64JKvI8w1vPmyIwUL50JGo0JyjfpRMHibeZswKgsGnaB8o6T1GnpTTiOHm4rWhECWEmBOu42oLWIvLmbQM+2gYwOsnaTRt3ILovvCeab2FuL55tBwMu2fSTrtrETtWv8C4gb9hLpAGeWAGoCyYE9dOteZrGNutAutIBiMogMdBmAHSa0PlbjuItWiiXWhSBkMELlAErpoDH6UlL2nyO7Jn4mcGRbZxBUFpCz79/YCs2RkjzMddAQBE9jrttttW483cJ/E4a5bG8SvuNYrAcfgGtsVMiCdDU8qdnf8ATM6UGm+bHN3FKqspCkyIcSSInboQdNajrStdPZR1/ii4fDF282w/X0FSnhwBpAjQRGlUM7MPnz4OtW4AVR9OpP8ANKY6z4ejHzfmUGcv+Unae46U3a9l1B+3SmD3C5yqKSJzltDPiizZR10qY4eq24JEntt9zReAcuvecKg9S/6aenrRcXdFu/cRgTkdk7aKSB+1WNbVZhhkWbJtvgteE5+uKpRrNm5bOjJ5lJHYNP8AFSXAsBwzEypvXLTsZW058KD2DjR9fX6VRUg7Ee1cR0OvvUd/Nvklm9Mw5V8eGXb/AOleI8UK1wZTLF4kgyIXNuZ3q/8AL/KVvDYcWtH6ksAZPt0rJuX+c8ThSBbfOn/2rpLJ7CNV9wfoa1fl7nrD4rKM3h3T/wBN9JP+Vtm/f0q/E4eDgarQZsHfK+0N+aOB5rDBEzZYKoN9CO+/3rHOL8mqHzi4qANJTKzaEgmAPmOsAetb3xxiLVwgEkKSFHUxtWE8Q4i5cq0oVaSpkEHfpsDE1DM5KS2mGKtUN8XwtbQCm4LasSQrAzIMj/MIHXpMU3S7asFQbklx8uaVBbWNJ696Y8T5gTEP5kOYfnUAxHvUc2HCkMQcpgrpqYOs95o9u+GRbRZsTifEC2gSzFs0SemkHbWDMClU4T5kzXH1aTmhkVY1I77QV3moHh+IeSwGVdomCfQew/enqv2BME+gA307mf5qtwcOhxSaFeLcOcg5GJZYhLh/6cflJPSRvHahu81RZGFIRddXcfK3RxuCOv2pe2bN4W3cKWiJJJAMyU13M6xTfEJaF9flWRrqAGA0Om0zAilGSbqSG4tdDGxx8AOLgDM2kgfPlEDKPXv0pO1w4BvLGsEzKkLGaBPtBFO8bcYgeEGMyRoFJInyiddqa4m+B5rdxYIgMRB6SIPSZ0q9PjgqqnRYrPELSW1XJ5UGUEdcxO3oWJ+1S2BwCGxYxG2a4UyZYAXKQSe5JFUayrgqwumG18inUTBgHQe5q6rjFt2AgQooi5vIGSRI76mDFUNbWWXxQr8QMG5to91YtkkkkaZoIQEj0OlVFeHEKdHCkdhkOYfl9a2lubsHdteDfCucql0gMhYjVASYlc2vaDUNiHwmJxNubr+GugstAtLECQoHoOpq6Uo1VkKl2ZXjOUvCtWrj+XxSSqwdVH5v1oMBy7fa81q3aMgjPrAAIlZnpFbBzjicFdwTQ9tguiZSMwYjygA6jWKyPEXHTEM9rxLfieWFlZUDY/UT9fSptpeSFUNuYuEvZJDDUiANRI9veSKrVu4AR4gYjqJP+5qex+OxF2c4ZydCTqTGkSP4qLs4VyRbKSzGVnTNHSTvt0qyNUFg4TiDZlRCQs6zv7k9qdXOIPbukPlYLAG4UEwQdNSdTUUtwoTK/wAfanFl885t9ye4/mhxQNlz4XYsXFzlrIzQWE6iNdVmZqyWOG4cKDO+shd9u/uKoXLvE7apdtm1nuMsWbmz22BmZ2KkaEH03qx2OUWxKhruOt2mH/TuM4ZZg/lEHSNu1Zp4bfY06N6urNUrmnkU3zmtlc3WavEUV1rY0mWQm4O0YDzFwO7g2RXAmJkQQQW7j2ioe5xZj5WJKjYHWJ007VtPP+As3LIN51QicrEgGewHXb9axfFcKUto5+g/vWScaZ6fRamU8a4YgiG4dPl71ZOW+VWxDZVBCCMzf69v3phw2zbUqHzBAdYgk+u/6VoXC+fsJYUKlm9H/wCH1O+tEFHyw1LzyVQiy1cF5dTDqAo2H69z/FZ98Q+UwMQ19AALjSw288an671aX+K2GG1u8fog/wDdUNxr4g4e+pU4ZyD3dR9dAasySg12c/T4NVDJu2sy26rW21kU7tcT0htfXrT/ABLhyRAy9ATmI+oFRj8L1lW+lZXR6HH7v+yJJVVhKH6VxYj/AFqEF0o0HQ96k8NxQHR9fWkaFNPhlr4Nz7iLIylvFt7ZLhJ+iv8AMv6io3jWNXE3Hcjwy3c5j6mfbSIpiLQMQRB6nYesii4i2AIzKw20nsD1APWPoae6VGDUenYM3K4f4HXLfJxv3Aq5XJkgAQq/5nOwHp12q3cb+GiqqFCbj7QYWR069TR/hTiVVL1xj5fKhADMxbVhAUHQirRxXmnCKLi3bkNtke1dRgI2Byg9AZ9K0x/TbZ5HNjeObi/Bn2O5cu2cOy+VkQliQmxIkjMR6VUcPhM+czBB0J6Aj5dPb9asXHecrvhGybjlHdWDHNOQEgifzAgifaofhd4LfKkOR5SSIy5f6p1ka7xUHzRQpUxhaJEq48MycmUDLoABrOh3pHG4i9eu5RJyCZdQTI3aCNz39RV8/wCAq9oX7IJgee20E7eYj/MIOlS+H4QuMw58IIL9sAzGrbFW03DBcp/1pr9ROVtGd8ucvC/au3b9y8XDhQLY8RlAEsXAPkEaAmBQ4jgtnNlkttDTBiYAhTHYVJ8U4Cty2Ctvw7gY6x5gZkpcA+dex3qIsNeMgK+f8xXKxI6ZD+X000pObkuGJcdjsgYYC2VuBTq2YlgBJ0mYn1FSOCwZxRtrGYKNLabEn7AmAN6Lb4ez2GW4l4swgkeYIraDrmPqY7024NaZlGHtI/i+ZVAOUhkO5nWOuvSqmvJJu+BXivAsTYuObiFVmBEtC66mNhpv3qYvfhwrXrNlhcPmLDUmZkqJ0ntHWuuvig72blxgcoRyxkZV1VR9x9DTfhfHPCTKyZmiI67xmnboTr2FV5E+0hK+iLvcNxCKMQLD3bbSyuM+UFTlM5DKxr/auxNwXgHsrkcMAC25mJEnT0kgd+tXPjfPbPaQWkAVQpZOsgkEEgwRHm09qY8oLhsRjgzvBHm8MgpnIByZg3zAdh2E1d8XwiFkNb5gvWsqKlvSAzQkk92EbawDUTzGM2KV0gAEEKJygAk9O+sRvVu595N/Dv8AiLJm2TrbHzJ1XT8wmdtR61WuGcNZznbOB0IaBp0I6R2qUn7aGlYpd4HbvtnKoikDOScrISYLlCPMmxJGon7RHH+VUw9xkN1SdlKEMpBHU9N6m1Qi24dtSCASSYg6R3Ht3pHj3BVNq00nMYUZQMug6/eowy+BygL8E5Nt4d1YsrnJ5tmCzruDHy1LrwwXGZ/BDggfN5iNz0BAGoEelE4Qn4YJaW34kAs6zByjV30I10MdNDV7+H91b9m4yoVPiGWkENIzACOgBA95olcuUKLS7LRSWKxAtoztoFBJ9gJpWajOYsObmFvIu7IQP3/it0uiUEnJWY1xXiV7H4hnkbNlBYIFVQTAzabD60nw7gpulgb1i1ABm5cABzCdIBk9+1QGKuMpIM703/FH1rDxfKs9pF7YJQdIn8XglRiovW3A0zJmKn2kCm1wKNmFQ34mgbFDv+lRa54RbHIkuWTWZf6q7xE71CDGDqT+lA2MHSfvSpk/ej9k546etHF9CIAbP3kRGmkdNJqv/jKMuKPQUcj99PpjjG2jcbygk9h6b0nawbTGzdVbQ/Sd6ufJd6zZfPeZV8hB0JOvTQVa8Vf4VjYR3CvsGKNb1/7iIq2ME1yczPmnHJujF0ZPmZJBkT7xS1t2ywB81aDxP4YX0/8ATi+nQH5h7Gh4N8OsQWBdFtj6k/rR7TH/AOjBQuyyfCvg4sWc5kNcJnXoIj9qsfF+X1fD+HaZ7epIy6hmY/n/ADESe9OeFcNFlFUbARVe+JXNLYTDqlokXLxKq39KgeZveDA960OMVHk889+ozcdtlE5hd8LbbCXRhro8x2FxgW3IYeZDOoBimvw+s+HftuFNxkkNbSS2U+XY7iD7VBsep66/7PU+tLYXGvbdbltilxTKsN/r3HpWLc/B3H6HBw4l8v4NxucJQA3FtlDchmBADSBuRqAYGsb1RDiGwl+54eZWCkqAubTQsgH5hJkdp9KnOS+e0vqLN7yXpJBYytwnU5SflP8Al7bU55u4GbltmtR4gBCg6b9AelapRU4px8HAy4Z4Z7ciM0t8QxD4m4L66XSbgzBl82hKKemmoHoKY8a4Kp89kizcksXAOZ53BltxoYA700scTxHiG3dV7iqTGoVlIPWO1PLt9mZZMkGYJXMNNpU/vWRqcZWQpSHPBsZdzKl69lQaeKqkOCdNF/fuDUtgGOFxVtz/AIvg2mc3FU+G6hWy3Mw2MaEd5FQuIaWlEaZGfoJInQ04x2DFq+wt3syNItjVoz65G2DAlmBHelGf2VyVC/F+Mrd/5hIHjCHQNOq6SOvTtMRUVhLhZg0Fhm1XSXGhCgr11IpJOBNGiCS0wjaSJGYAjykjSPSrfwDHYLDhDewxuXwT51I+U9zIBOlW7ovyRQpw7lpWxFqxZKAvb8a5kfxEtQQMik6mAy6VZ8f8N8Lfum5buFXDAsEZTE77CUnXrTvl/hGHvMMZhM1kk5SpClYBGZcoOk95qwcL4DZwzXDaQJ4rZmA2kTsOm5q6GNPkW0iuN8ND2sh6CBPpsZ3nQa1lHFrmIwp0tqQSZYKJI7DoD6671uzorGNDG/pTa7wm0d0UzvIFWzxxn2MwA8wlmz3QbYWI8mhAiRA3qRs8Rt4pNH+UjQCY6TBGntWs3+UcJdE+GsE9O/1FRdn4UYJXzKhBIIbU6htxpt79Kplp14HvZR+HucPfDkeKWHlV9Ayy0osbEAkqeutX3kDEKwxHg28lgOoQZYObIDcJ13kgfSo3H8sNgRnR0u4ZTLWb0FlHZG3+1S3IWJtLhmyypa49wqQRGdiVAMagCBPpQoNcWQ5J+knFK11aiSMn565MAdrtvSTLLEjXqKoOIwgXfN9FmvSN3DqwhgD71nHxMNmyqWrdtA7+ZiBrA2HprVE4qPJ1tJnnkksRlX4RW6XPoAP5pQcHQifMPdh+oFSgwdzMFKsGMEAjLuJB16RTvB8KU30tXriopIzOpV8oYSDO3X6VnTk+KO8tPjXMm2QicMTqF+mY/wA0qMDbH5R9hTrE20R3UOGCsRmGoYAkBvrRWxFoJpnz5vTLlj7zP0iouzQseNU0hEYZP6R9qVRewH0FJfjgNl+9AeKN0gewqJeqXSJ3h/LGKvAG3ZuEf1RlX7tApDiPCnsFluASAJAZXGswND+lRL8YuMINxyOxYx9qIMUFO4PeJ/mpPbXBCLybuWq+v6zWvhNx5riXMO7FvD1tzqQh/Lr0BrRKyL4TYQi7cu/5Y+5B/itcBkVtxNuPJ5L1GMY6iW056zf4vYJ7lu2yifDJn6ga/pWkstQnMHC/GtsOpH7ag0TVozafL7WVTMBsYvo1OWXtqKe8wcvsjkRDjWOhHcen7VCYfElDB26j+RWGSaPZ4M6mrQ+R+/8A4+tXjlnnk+W1ijmXZb25X0fuP833qjwDqtcjxTjJx5JajT49THbNGs4v4dWb4JKoyuc2cdZ/NpufrVW4j8IQmLXw7lxLTWmYvIMOhHl1Okgk/SmfK/OF3CN5fPbPzWidPdT+U/oa1exds4+yHtORIiR8y91YfXatSkpLjs8hq9Dk0z56+zPOGrbNq2mJZ7YWZutbIzZdFggbFTNXvC8mYC7bRlso6lRlfWSOhkGmvF/h8lwJ4TeGyvOYDZD+QAHp0NWfhuBFm2ttdQo3PU7k/eo44VLlGJuxjiuXrLMh8NAVOrZRJAUiJjXpvUBxX4fYa46lPFTOSCbcFAQDuG2GkaVdoriKteNMRTuEcuYq1Ya0t5UDFj8oFzX80psTFV/nDh+OFwGzeuuFhcqnKwKoCXgaGZNaeIP7bUiuGEgySR1MT13gfal7dKkwspHJF/HlfEu+dGYhgygXPLC5tCJ0q+0nh7AUQO5OvcmTS01KEdqExq2LUXBbM5mBYaGIEA+bbrSzDtRpppi8fkZFyMQ0yw+VQNyan0RIHHY/NiDZv21NogCIknNqG77yKsWGshEVVGVVAAXsO1RWP4XbxRDAsr2mgMBE6gkEHcGpiKhFctsBmDQ0AoamABNZF8W7bLiEboUEH2JBrW7rRqdB3NVnnbl8YuyBsymQd9xt7VXkjaNmjyrFlUmYdieKOxlmYmAJJJMAQBr2FNjiakuI8Be25DLsd+lM1wStpI03isjVdnqMeZTajEbNf9aDxZ2k1IJgEHSfel1UDYAVXZrWOXlkWllzsppdeHudyBUgqk0oLB6wPegsUF5GNvh6jck08NtYEIojsNfqaPNsbt9v9amV49gbduEwjXLkf+peuSJ7hV0qSjfkjOW2tsW/7+RjwrilzDtmtOVPbdT6EVtHJ3My42xngK6nK69iOo9DWF/jM8iFHXQdum9Xn4QXWW5f/pYD9CQD+tW4ZVLac31XBCWLfXyRrVJulGBoa2UeUK1zFy2t9TpDDUEbg9x/asm4/wAuMjEMIboRsw7j19K3t1qC4/wFL6EEa/rPcetUzx2btNqniZgCu1s6j3p/buK403qX5g5fa20NqTsejAfzVXuWmtnSssoUemwamORWiQ1BqX4Hx67hbguWmg/mU/K47EfsdxUVwzHoXUugcAyVJIzDqCRtTgYRnZyiwoloJ0VdSBmO+mnrFRimuUaZbci2TXBu/LnM1rGWwyGGHzIfmU+o7etTArz5wziVzDYhWUwykAkGQRoSPURW+4S/nRW6MAfuJrbCe5HkvUNGtNP4vh9C9Aa6a6atOaAKI2kn+NaUoKAGVvFFVVbklyNwp1P00H1pyiaamfehcTUfwrhr2ZDXWuL+UN0Ek79d6jygJEJG1FuNAJPT60agNSIgDaaGila6mAxBo4pJDR6AOu2wwIIBB3B1FFa0IiNO1KTQEUhlc41ybYvmXBB7jQ1UeaOSsNhbQuDMozQxEEmQcunvWmuKr/O3D/GwV5QNQuYe66iq5xW026TNKGWPPkyjjN7CKLa4fOxCf4jtIDMddFO0aiohsb2FMSGNGXCk1jfPJ65TUFV2LNxAnrST4iaXtcLPUffSl7eCUbsCeyjN+1G1lb1MV2xgpJpRcO1T2C4HcuEZLLtPU6D9KsfDvh9iXgnJaHtJ/WpLEzNPXwXkpuD4YxI0P7VrPIPCvCtExqxGvtRuE/DpLZDO7OfXarhhMIqABRtpV+PHXJydZrvdjsXQ4QUeKKoo9XnJC0k9ulqCKAK5x7l9L6kEa/z3HrWWcd5eayxDg9leND6Hsa3G5bqK4twVLykMJmq5Qs1YdRLEzz7fwpQ7QaIcUx01q88wcpta7lOh6r6HuKg8Py8WbQj7GayODs9Hi1sJRtsT4RhmuuigSZj76V6DwFvLbReygfYRVK5L5UFkZyJfYE9B3q92xArTijRxvUdUs8kl0g80NFoRVxygaA0FdQB1caAmgoIgMJoMuoIJiNqGgJpgEt2ILGWOYzBMge3ajk0GeizTAYIaUBpFaUFJgKihotCKQAOtIvZkEHY6U4oKCadGR8X+HlxH/wAJMwJJk6R6UOC+HGJb5itsem9a3FDlqtY0bHrMrVWULAfCy0CDdYv+1WPBco4e18tpftNTdDU9qM7yyl2xK1hguwA9qWFuhFGp0QAAoy0IoaCIK0NAKGgDqLQmgoA4iiFaPQGgBC5hlYQQD7ikLfCLSmRbUH0FPaEUqRO2FtJG1LrSdGWmQD11cK6gDqChoKAANBQmgoInUQmhoGqQBCaKTXNRWoEz/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24580" name="Picture 4" descr="http://t0.gstatic.com/images?q=tbn:ANd9GcSjiB3lPL9LN0GTz6rtpaWjrirYWJR7pMruwC1qj3FAVUnqEf8SUA"/>
          <p:cNvPicPr>
            <a:picLocks noChangeAspect="1" noChangeArrowheads="1"/>
          </p:cNvPicPr>
          <p:nvPr/>
        </p:nvPicPr>
        <p:blipFill>
          <a:blip r:embed="rId2" cstate="print"/>
          <a:srcRect/>
          <a:stretch>
            <a:fillRect/>
          </a:stretch>
        </p:blipFill>
        <p:spPr bwMode="auto">
          <a:xfrm>
            <a:off x="3275856" y="108600"/>
            <a:ext cx="2808312" cy="1952248"/>
          </a:xfrm>
          <a:prstGeom prst="rect">
            <a:avLst/>
          </a:prstGeom>
          <a:noFill/>
          <a:ln>
            <a:solidFill>
              <a:schemeClr val="tx1"/>
            </a:solidFill>
          </a:ln>
        </p:spPr>
      </p:pic>
      <p:pic>
        <p:nvPicPr>
          <p:cNvPr id="24582" name="Picture 6" descr="http://www.alchimiaweb.com/blog/wp-content/uploads/2012/05/cannabis-medicine-antique.jpg"/>
          <p:cNvPicPr>
            <a:picLocks noChangeAspect="1" noChangeArrowheads="1"/>
          </p:cNvPicPr>
          <p:nvPr/>
        </p:nvPicPr>
        <p:blipFill>
          <a:blip r:embed="rId3" cstate="print"/>
          <a:srcRect/>
          <a:stretch>
            <a:fillRect/>
          </a:stretch>
        </p:blipFill>
        <p:spPr bwMode="auto">
          <a:xfrm>
            <a:off x="6372200" y="100154"/>
            <a:ext cx="2592288" cy="1960694"/>
          </a:xfrm>
          <a:prstGeom prst="rect">
            <a:avLst/>
          </a:prstGeom>
          <a:noFill/>
          <a:ln>
            <a:solidFill>
              <a:schemeClr val="tx1"/>
            </a:solidFill>
          </a:ln>
        </p:spPr>
      </p:pic>
      <p:pic>
        <p:nvPicPr>
          <p:cNvPr id="24584" name="Picture 8" descr="http://cultiva.me/wp-content/uploads/2011/03/Cannabis-Medicines.jpg"/>
          <p:cNvPicPr>
            <a:picLocks noChangeAspect="1" noChangeArrowheads="1"/>
          </p:cNvPicPr>
          <p:nvPr/>
        </p:nvPicPr>
        <p:blipFill>
          <a:blip r:embed="rId4" cstate="print"/>
          <a:srcRect/>
          <a:stretch>
            <a:fillRect/>
          </a:stretch>
        </p:blipFill>
        <p:spPr bwMode="auto">
          <a:xfrm>
            <a:off x="179512" y="104030"/>
            <a:ext cx="2857500" cy="202882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4584"/>
                                        </p:tgtEl>
                                        <p:attrNameLst>
                                          <p:attrName>style.visibility</p:attrName>
                                        </p:attrNameLst>
                                      </p:cBhvr>
                                      <p:to>
                                        <p:strVal val="visible"/>
                                      </p:to>
                                    </p:set>
                                    <p:animEffect transition="in" filter="checkerboard(across)">
                                      <p:cBhvr>
                                        <p:cTn id="7" dur="500"/>
                                        <p:tgtEl>
                                          <p:spTgt spid="2458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4580"/>
                                        </p:tgtEl>
                                        <p:attrNameLst>
                                          <p:attrName>style.visibility</p:attrName>
                                        </p:attrNameLst>
                                      </p:cBhvr>
                                      <p:to>
                                        <p:strVal val="visible"/>
                                      </p:to>
                                    </p:set>
                                    <p:animEffect transition="in" filter="checkerboard(across)">
                                      <p:cBhvr>
                                        <p:cTn id="12" dur="500"/>
                                        <p:tgtEl>
                                          <p:spTgt spid="2458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4582"/>
                                        </p:tgtEl>
                                        <p:attrNameLst>
                                          <p:attrName>style.visibility</p:attrName>
                                        </p:attrNameLst>
                                      </p:cBhvr>
                                      <p:to>
                                        <p:strVal val="visible"/>
                                      </p:to>
                                    </p:set>
                                    <p:animEffect transition="in" filter="checkerboard(across)">
                                      <p:cBhvr>
                                        <p:cTn id="17" dur="500"/>
                                        <p:tgtEl>
                                          <p:spTgt spid="24582"/>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checkerboard(across)">
                                      <p:cBhvr>
                                        <p:cTn id="2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395536" y="2564904"/>
            <a:ext cx="8363272" cy="3600399"/>
          </a:xfrm>
        </p:spPr>
        <p:txBody>
          <a:bodyPr>
            <a:normAutofit fontScale="25000" lnSpcReduction="20000"/>
          </a:bodyPr>
          <a:lstStyle/>
          <a:p>
            <a:pPr algn="just">
              <a:buNone/>
            </a:pPr>
            <a:r>
              <a:rPr lang="es-ES" sz="9600" b="1" dirty="0" smtClean="0"/>
              <a:t>    Existen </a:t>
            </a:r>
            <a:r>
              <a:rPr lang="es-ES" sz="9600" b="1" dirty="0" smtClean="0"/>
              <a:t>serias preocupaciones por sus efectos a largo plazo sobre la salud. Exámenes hechos sobre 450 fumadores diarios de marihuana (que no fumaban tabaco) indican que en comparación con otras personas no fumadoras, dichas personas tenían más ausencias de trabajo por enfermedad y más visitas médicas por problemas respiratorios y otras enfermedades. </a:t>
            </a:r>
            <a:r>
              <a:rPr lang="es-ES" sz="9600" b="1" dirty="0" smtClean="0"/>
              <a:t>Los </a:t>
            </a:r>
            <a:r>
              <a:rPr lang="es-ES" sz="9600" b="1" dirty="0" smtClean="0"/>
              <a:t>resultados muestran que el uso regular de la </a:t>
            </a:r>
            <a:r>
              <a:rPr lang="es-ES" sz="9600" b="1" dirty="0" smtClean="0"/>
              <a:t>marihuana provoca </a:t>
            </a:r>
            <a:r>
              <a:rPr lang="es-ES" sz="9600" b="1" dirty="0" smtClean="0"/>
              <a:t>cáncer y problemas en los sistemas respiratorio, inmunológico y </a:t>
            </a:r>
            <a:r>
              <a:rPr lang="es-ES" sz="9600" b="1" dirty="0" smtClean="0"/>
              <a:t>reproductivo.</a:t>
            </a:r>
            <a:endParaRPr lang="es-ES" sz="9600" b="1" dirty="0" smtClean="0"/>
          </a:p>
          <a:p>
            <a:pPr>
              <a:buNone/>
            </a:pPr>
            <a:endParaRPr lang="es-ES" dirty="0"/>
          </a:p>
        </p:txBody>
      </p:sp>
      <p:pic>
        <p:nvPicPr>
          <p:cNvPr id="26626" name="Picture 2" descr="http://3.bp.blogspot.com/_oBjYntXtgp8/TPs0dGF1ARI/AAAAAAAAACY/_Kvlyjfs8O8/s1600/marihuana-NTnva.jpg"/>
          <p:cNvPicPr>
            <a:picLocks noChangeAspect="1" noChangeArrowheads="1"/>
          </p:cNvPicPr>
          <p:nvPr/>
        </p:nvPicPr>
        <p:blipFill>
          <a:blip r:embed="rId2" cstate="print"/>
          <a:srcRect/>
          <a:stretch>
            <a:fillRect/>
          </a:stretch>
        </p:blipFill>
        <p:spPr bwMode="auto">
          <a:xfrm>
            <a:off x="1187624" y="332656"/>
            <a:ext cx="2789643" cy="2035686"/>
          </a:xfrm>
          <a:prstGeom prst="rect">
            <a:avLst/>
          </a:prstGeom>
          <a:noFill/>
        </p:spPr>
      </p:pic>
      <p:pic>
        <p:nvPicPr>
          <p:cNvPr id="26628" name="Picture 4" descr="http://3.bp.blogspot.com/_ttDZDu4QeVc/TAvRwF9JMQI/AAAAAAAAADw/3j7c2Lgzf3k/s1600/30lou3s.jpg"/>
          <p:cNvPicPr>
            <a:picLocks noChangeAspect="1" noChangeArrowheads="1"/>
          </p:cNvPicPr>
          <p:nvPr/>
        </p:nvPicPr>
        <p:blipFill>
          <a:blip r:embed="rId3" cstate="print"/>
          <a:srcRect/>
          <a:stretch>
            <a:fillRect/>
          </a:stretch>
        </p:blipFill>
        <p:spPr bwMode="auto">
          <a:xfrm>
            <a:off x="4499992" y="332656"/>
            <a:ext cx="3953612" cy="20752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arn(inHorizontal)">
                                      <p:cBhvr>
                                        <p:cTn id="7" dur="500"/>
                                        <p:tgtEl>
                                          <p:spTgt spid="2662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6628"/>
                                        </p:tgtEl>
                                        <p:attrNameLst>
                                          <p:attrName>style.visibility</p:attrName>
                                        </p:attrNameLst>
                                      </p:cBhvr>
                                      <p:to>
                                        <p:strVal val="visible"/>
                                      </p:to>
                                    </p:set>
                                    <p:animEffect transition="in" filter="blinds(horizontal)">
                                      <p:cBhvr>
                                        <p:cTn id="12" dur="500"/>
                                        <p:tgtEl>
                                          <p:spTgt spid="26628"/>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heckerboard(across)">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0"/>
            <a:ext cx="8229600" cy="722344"/>
          </a:xfrm>
        </p:spPr>
        <p:txBody>
          <a:bodyPr>
            <a:normAutofit fontScale="90000"/>
          </a:bodyPr>
          <a:lstStyle/>
          <a:p>
            <a:pPr algn="ctr"/>
            <a:r>
              <a:rPr lang="es-ES" b="1" dirty="0" smtClean="0">
                <a:solidFill>
                  <a:schemeClr val="tx1"/>
                </a:solidFill>
              </a:rPr>
              <a:t>BARBITÚRICOS</a:t>
            </a:r>
            <a:endParaRPr lang="es-ES" b="1" dirty="0">
              <a:solidFill>
                <a:schemeClr val="tx1"/>
              </a:solidFill>
            </a:endParaRPr>
          </a:p>
        </p:txBody>
      </p:sp>
      <p:sp>
        <p:nvSpPr>
          <p:cNvPr id="3" name="2 Marcador de contenido"/>
          <p:cNvSpPr>
            <a:spLocks noGrp="1"/>
          </p:cNvSpPr>
          <p:nvPr>
            <p:ph sz="half" idx="1"/>
          </p:nvPr>
        </p:nvSpPr>
        <p:spPr>
          <a:xfrm>
            <a:off x="251520" y="2756797"/>
            <a:ext cx="8435280" cy="4101203"/>
          </a:xfrm>
        </p:spPr>
        <p:txBody>
          <a:bodyPr>
            <a:normAutofit fontScale="92500" lnSpcReduction="10000"/>
          </a:bodyPr>
          <a:lstStyle/>
          <a:p>
            <a:pPr algn="just">
              <a:buNone/>
            </a:pPr>
            <a:r>
              <a:rPr lang="es-ES" b="1" dirty="0" smtClean="0"/>
              <a:t>Estas sustancias provocan una dependencia física y psíquica, así como tendencia a aumentar el consumo por el grado de tolerancia que poseen. Los sujetos con base neurótica son los más predispuestos a la dependencia de esta sustancia, al desear aliviar la ansiedad que sufren. La mortalidad por sobredosis es elevada, siendo el tipo de fármaco más usado para el suicidio. El consumo simultáneo con alcohol es frecuente, creando interacciones potenciadoras de los efectos de ambas drogas, caracterizadas por trastornos en la coordinación psicomotriz y por el descenso del nivel de conciencia. </a:t>
            </a:r>
            <a:endParaRPr lang="es-ES" b="1" dirty="0"/>
          </a:p>
        </p:txBody>
      </p:sp>
      <p:pic>
        <p:nvPicPr>
          <p:cNvPr id="27650" name="Picture 2" descr="http://t1.gstatic.com/images?q=tbn:ANd9GcRHmfIjsCRh25Ady0v_Mzj1St9ta3gYvHK0va74cnkfjnpUnHutuw"/>
          <p:cNvPicPr>
            <a:picLocks noChangeAspect="1" noChangeArrowheads="1"/>
          </p:cNvPicPr>
          <p:nvPr/>
        </p:nvPicPr>
        <p:blipFill>
          <a:blip r:embed="rId2" cstate="print"/>
          <a:srcRect/>
          <a:stretch>
            <a:fillRect/>
          </a:stretch>
        </p:blipFill>
        <p:spPr bwMode="auto">
          <a:xfrm>
            <a:off x="683568" y="836712"/>
            <a:ext cx="2104083" cy="1895457"/>
          </a:xfrm>
          <a:prstGeom prst="rect">
            <a:avLst/>
          </a:prstGeom>
          <a:noFill/>
        </p:spPr>
      </p:pic>
      <p:pic>
        <p:nvPicPr>
          <p:cNvPr id="27652" name="Picture 4" descr="http://assets.vice.com/content-images/contentimage/no-slug/4efca7509f1af39d179631b697d2aeaa.jpg"/>
          <p:cNvPicPr>
            <a:picLocks noChangeAspect="1" noChangeArrowheads="1"/>
          </p:cNvPicPr>
          <p:nvPr/>
        </p:nvPicPr>
        <p:blipFill>
          <a:blip r:embed="rId3" cstate="print"/>
          <a:srcRect/>
          <a:stretch>
            <a:fillRect/>
          </a:stretch>
        </p:blipFill>
        <p:spPr bwMode="auto">
          <a:xfrm>
            <a:off x="5292080" y="764704"/>
            <a:ext cx="3240360" cy="2001261"/>
          </a:xfrm>
          <a:prstGeom prst="rect">
            <a:avLst/>
          </a:prstGeom>
          <a:noFill/>
        </p:spPr>
      </p:pic>
      <p:pic>
        <p:nvPicPr>
          <p:cNvPr id="27654" name="Picture 6" descr="http://www.seminarioabierto.com/pildoras.jpg"/>
          <p:cNvPicPr>
            <a:picLocks noChangeAspect="1" noChangeArrowheads="1"/>
          </p:cNvPicPr>
          <p:nvPr/>
        </p:nvPicPr>
        <p:blipFill>
          <a:blip r:embed="rId4" cstate="print"/>
          <a:srcRect/>
          <a:stretch>
            <a:fillRect/>
          </a:stretch>
        </p:blipFill>
        <p:spPr bwMode="auto">
          <a:xfrm>
            <a:off x="3347864" y="1268760"/>
            <a:ext cx="1656184" cy="1159329"/>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linds(horizontal)">
                                      <p:cBhvr>
                                        <p:cTn id="7" dur="500"/>
                                        <p:tgtEl>
                                          <p:spTgt spid="2765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nodeType="clickEffect">
                                  <p:stCondLst>
                                    <p:cond delay="0"/>
                                  </p:stCondLst>
                                  <p:childTnLst>
                                    <p:set>
                                      <p:cBhvr>
                                        <p:cTn id="11" dur="1" fill="hold">
                                          <p:stCondLst>
                                            <p:cond delay="0"/>
                                          </p:stCondLst>
                                        </p:cTn>
                                        <p:tgtEl>
                                          <p:spTgt spid="27654"/>
                                        </p:tgtEl>
                                        <p:attrNameLst>
                                          <p:attrName>style.visibility</p:attrName>
                                        </p:attrNameLst>
                                      </p:cBhvr>
                                      <p:to>
                                        <p:strVal val="visible"/>
                                      </p:to>
                                    </p:set>
                                    <p:animEffect transition="in" filter="barn(inHorizontal)">
                                      <p:cBhvr>
                                        <p:cTn id="12" dur="500"/>
                                        <p:tgtEl>
                                          <p:spTgt spid="2765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7652"/>
                                        </p:tgtEl>
                                        <p:attrNameLst>
                                          <p:attrName>style.visibility</p:attrName>
                                        </p:attrNameLst>
                                      </p:cBhvr>
                                      <p:to>
                                        <p:strVal val="visible"/>
                                      </p:to>
                                    </p:set>
                                    <p:animEffect transition="in" filter="blinds(horizontal)">
                                      <p:cBhvr>
                                        <p:cTn id="17" dur="500"/>
                                        <p:tgtEl>
                                          <p:spTgt spid="27652"/>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box(in)">
                                      <p:cBhvr>
                                        <p:cTn id="2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0"/>
            <a:ext cx="8229600" cy="938368"/>
          </a:xfrm>
        </p:spPr>
        <p:txBody>
          <a:bodyPr>
            <a:normAutofit/>
          </a:bodyPr>
          <a:lstStyle/>
          <a:p>
            <a:pPr algn="ctr"/>
            <a:r>
              <a:rPr lang="es-ES" b="1" dirty="0" smtClean="0">
                <a:solidFill>
                  <a:schemeClr val="tx1"/>
                </a:solidFill>
              </a:rPr>
              <a:t>COCAÍNA</a:t>
            </a:r>
            <a:endParaRPr lang="es-ES" b="1" dirty="0">
              <a:solidFill>
                <a:schemeClr val="tx1"/>
              </a:solidFill>
            </a:endParaRPr>
          </a:p>
        </p:txBody>
      </p:sp>
      <p:sp>
        <p:nvSpPr>
          <p:cNvPr id="3" name="2 Marcador de contenido"/>
          <p:cNvSpPr>
            <a:spLocks noGrp="1"/>
          </p:cNvSpPr>
          <p:nvPr>
            <p:ph sz="half" idx="1"/>
          </p:nvPr>
        </p:nvSpPr>
        <p:spPr>
          <a:xfrm>
            <a:off x="251520" y="3933056"/>
            <a:ext cx="8219256" cy="2517027"/>
          </a:xfrm>
        </p:spPr>
        <p:txBody>
          <a:bodyPr>
            <a:normAutofit fontScale="92500" lnSpcReduction="20000"/>
          </a:bodyPr>
          <a:lstStyle/>
          <a:p>
            <a:pPr algn="just">
              <a:buNone/>
            </a:pPr>
            <a:r>
              <a:rPr lang="es-ES" b="1" dirty="0" smtClean="0"/>
              <a:t>La cocaína es un alcaloide contenido en las hojas del arbusto "</a:t>
            </a:r>
            <a:r>
              <a:rPr lang="es-ES" b="1" dirty="0" err="1" smtClean="0"/>
              <a:t>Erythroxylon</a:t>
            </a:r>
            <a:r>
              <a:rPr lang="es-ES" b="1" dirty="0" smtClean="0"/>
              <a:t> coca" siendo químicamente un derivado de la </a:t>
            </a:r>
            <a:r>
              <a:rPr lang="es-ES" b="1" dirty="0" err="1" smtClean="0"/>
              <a:t>latropina</a:t>
            </a:r>
            <a:r>
              <a:rPr lang="es-ES" b="1" dirty="0" smtClean="0"/>
              <a:t>. Es un estimulante cerebral extremadamente potente, de efectos similares a las anfetaminas. Además, es un enérgico vasoconstrictor y anestésico local, siendo absorbido por las mucosas nasales cuando se la aspira, se metaboliza en el hígado y se elimina por la orina. </a:t>
            </a:r>
            <a:endParaRPr lang="es-ES" b="1" dirty="0"/>
          </a:p>
        </p:txBody>
      </p:sp>
      <p:pic>
        <p:nvPicPr>
          <p:cNvPr id="5" name="Picture 2" descr="http://www.100pies.net/Gifs/Avatares/Tabaco/Avatar-Tabaco-08.gif"/>
          <p:cNvPicPr>
            <a:picLocks noChangeAspect="1" noChangeArrowheads="1" noCrop="1"/>
          </p:cNvPicPr>
          <p:nvPr/>
        </p:nvPicPr>
        <p:blipFill>
          <a:blip r:embed="rId2" cstate="print"/>
          <a:srcRect/>
          <a:stretch>
            <a:fillRect/>
          </a:stretch>
        </p:blipFill>
        <p:spPr bwMode="auto">
          <a:xfrm>
            <a:off x="7164288" y="260648"/>
            <a:ext cx="1224136" cy="1224136"/>
          </a:xfrm>
          <a:prstGeom prst="rect">
            <a:avLst/>
          </a:prstGeom>
          <a:noFill/>
        </p:spPr>
      </p:pic>
      <p:pic>
        <p:nvPicPr>
          <p:cNvPr id="29698" name="Picture 2" descr="http://t3.gstatic.com/images?q=tbn:ANd9GcRbCRROUhfC74A84p97YGDEho7GBtI-s2nfReOAPzqW2k08qelm0Q"/>
          <p:cNvPicPr>
            <a:picLocks noChangeAspect="1" noChangeArrowheads="1"/>
          </p:cNvPicPr>
          <p:nvPr/>
        </p:nvPicPr>
        <p:blipFill>
          <a:blip r:embed="rId3" cstate="print"/>
          <a:srcRect/>
          <a:stretch>
            <a:fillRect/>
          </a:stretch>
        </p:blipFill>
        <p:spPr bwMode="auto">
          <a:xfrm>
            <a:off x="4932040" y="1844824"/>
            <a:ext cx="3024336" cy="1728192"/>
          </a:xfrm>
          <a:prstGeom prst="rect">
            <a:avLst/>
          </a:prstGeom>
          <a:noFill/>
        </p:spPr>
      </p:pic>
      <p:pic>
        <p:nvPicPr>
          <p:cNvPr id="29700" name="Picture 4" descr="http://static.commentcamarche.net/sante-medecine.commentcamarche.net/faq/images/ckD2JgDs-prise-en-charge-des-consommateurs-de-cocaine-s-.png"/>
          <p:cNvPicPr>
            <a:picLocks noChangeAspect="1" noChangeArrowheads="1"/>
          </p:cNvPicPr>
          <p:nvPr/>
        </p:nvPicPr>
        <p:blipFill>
          <a:blip r:embed="rId4" cstate="print"/>
          <a:srcRect/>
          <a:stretch>
            <a:fillRect/>
          </a:stretch>
        </p:blipFill>
        <p:spPr bwMode="auto">
          <a:xfrm>
            <a:off x="827583" y="1340768"/>
            <a:ext cx="3291719" cy="2183508"/>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251520" y="0"/>
            <a:ext cx="8363272" cy="4173211"/>
          </a:xfrm>
        </p:spPr>
        <p:txBody>
          <a:bodyPr>
            <a:normAutofit fontScale="92500"/>
          </a:bodyPr>
          <a:lstStyle/>
          <a:p>
            <a:pPr algn="just">
              <a:buNone/>
            </a:pPr>
            <a:r>
              <a:rPr lang="es-ES" b="1" dirty="0" smtClean="0"/>
              <a:t>La cocaína estimula el sistema nervioso central, actuando directamente sobre el cerebro. Sus efectos fisiológicos inmediatos son: sudoración, aumento en la potencia muscular, midriasis, incremento de actividad cardíaca y presión sanguínea, dilatación de los vasos sanguíneos periféricos, convulsiones, aumento en el ritmo respiratorio y de la temperatura corporal. Estos síntomas pueden provocar la muerte por paro cardíaco o fallas respiratorias. Además se presentan irritaciones y úlceras en la mucosa nasal. </a:t>
            </a:r>
            <a:endParaRPr lang="es-ES" b="1" dirty="0"/>
          </a:p>
        </p:txBody>
      </p:sp>
      <p:pic>
        <p:nvPicPr>
          <p:cNvPr id="28674" name="Picture 2" descr="http://www.saludymedicina.org/wp-content/uploads/2012/06/Imagen-95.png"/>
          <p:cNvPicPr>
            <a:picLocks noChangeAspect="1" noChangeArrowheads="1"/>
          </p:cNvPicPr>
          <p:nvPr/>
        </p:nvPicPr>
        <p:blipFill>
          <a:blip r:embed="rId2" cstate="print"/>
          <a:srcRect/>
          <a:stretch>
            <a:fillRect/>
          </a:stretch>
        </p:blipFill>
        <p:spPr bwMode="auto">
          <a:xfrm>
            <a:off x="5292080" y="4005064"/>
            <a:ext cx="3024336" cy="2349262"/>
          </a:xfrm>
          <a:prstGeom prst="rect">
            <a:avLst/>
          </a:prstGeom>
          <a:noFill/>
        </p:spPr>
      </p:pic>
      <p:pic>
        <p:nvPicPr>
          <p:cNvPr id="28676" name="Picture 4" descr="http://www.ajuaa.com/news/thumbnail.php?file=more_images_5/infarto_joven_671498322.jpg&amp;size=article_medium"/>
          <p:cNvPicPr>
            <a:picLocks noChangeAspect="1" noChangeArrowheads="1"/>
          </p:cNvPicPr>
          <p:nvPr/>
        </p:nvPicPr>
        <p:blipFill>
          <a:blip r:embed="rId3" cstate="print"/>
          <a:srcRect/>
          <a:stretch>
            <a:fillRect/>
          </a:stretch>
        </p:blipFill>
        <p:spPr bwMode="auto">
          <a:xfrm>
            <a:off x="899592" y="4005064"/>
            <a:ext cx="3600400" cy="224175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8676"/>
                                        </p:tgtEl>
                                        <p:attrNameLst>
                                          <p:attrName>style.visibility</p:attrName>
                                        </p:attrNameLst>
                                      </p:cBhvr>
                                      <p:to>
                                        <p:strVal val="visible"/>
                                      </p:to>
                                    </p:set>
                                    <p:animEffect transition="in" filter="checkerboard(across)">
                                      <p:cBhvr>
                                        <p:cTn id="12" dur="500"/>
                                        <p:tgtEl>
                                          <p:spTgt spid="2867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8674"/>
                                        </p:tgtEl>
                                        <p:attrNameLst>
                                          <p:attrName>style.visibility</p:attrName>
                                        </p:attrNameLst>
                                      </p:cBhvr>
                                      <p:to>
                                        <p:strVal val="visible"/>
                                      </p:to>
                                    </p:set>
                                    <p:anim calcmode="lin" valueType="num">
                                      <p:cBhvr additive="base">
                                        <p:cTn id="17" dur="500" fill="hold"/>
                                        <p:tgtEl>
                                          <p:spTgt spid="28674"/>
                                        </p:tgtEl>
                                        <p:attrNameLst>
                                          <p:attrName>ppt_x</p:attrName>
                                        </p:attrNameLst>
                                      </p:cBhvr>
                                      <p:tavLst>
                                        <p:tav tm="0">
                                          <p:val>
                                            <p:strVal val="#ppt_x"/>
                                          </p:val>
                                        </p:tav>
                                        <p:tav tm="100000">
                                          <p:val>
                                            <p:strVal val="#ppt_x"/>
                                          </p:val>
                                        </p:tav>
                                      </p:tavLst>
                                    </p:anim>
                                    <p:anim calcmode="lin" valueType="num">
                                      <p:cBhvr additive="base">
                                        <p:cTn id="18" dur="500" fill="hold"/>
                                        <p:tgtEl>
                                          <p:spTgt spid="286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395536" y="260648"/>
            <a:ext cx="5050904" cy="6408712"/>
          </a:xfrm>
        </p:spPr>
        <p:txBody>
          <a:bodyPr>
            <a:normAutofit fontScale="77500" lnSpcReduction="20000"/>
          </a:bodyPr>
          <a:lstStyle/>
          <a:p>
            <a:pPr algn="just">
              <a:buNone/>
            </a:pPr>
            <a:r>
              <a:rPr lang="es-ES" b="1" dirty="0" smtClean="0"/>
              <a:t>La cocaína es una droga extremadamente adictiva, cuyos efectos se perciben en un lapso de 10 segundos y duran alrededor de 20 minutos. Actúa directamente sobre los centros cerebrales encargados de las sensaciones del placer. Dada su alta capacidad de producir daños y hasta destrucción celular, las sensaciones que eran placenteras en sujetos recién iniciados se convierten en efectos desagradables como agitación, llanto, irritabilidad, alucinaciones de tipo visual, auditiva y táctil, delirio paranoide, amnesia, confusión, fobias o terror desmedido, ansiedad, estupor, depresión grave y tendencias suicidas. Los efectos psíquicos reconocidos por la mayoría de los autores y recogidos en publicaciones recientes incluyen euforia, inestabilidad, aumento de la comunicación verbal y de la seguridad en uno mismo, inquietud, anorexia, insomnio e hipomanía. </a:t>
            </a:r>
            <a:endParaRPr lang="es-ES" b="1" dirty="0"/>
          </a:p>
        </p:txBody>
      </p:sp>
      <p:pic>
        <p:nvPicPr>
          <p:cNvPr id="23554" name="Picture 2" descr="Efectos de la cocaína - "/>
          <p:cNvPicPr>
            <a:picLocks noChangeAspect="1" noChangeArrowheads="1"/>
          </p:cNvPicPr>
          <p:nvPr/>
        </p:nvPicPr>
        <p:blipFill>
          <a:blip r:embed="rId2" cstate="print"/>
          <a:srcRect/>
          <a:stretch>
            <a:fillRect/>
          </a:stretch>
        </p:blipFill>
        <p:spPr bwMode="auto">
          <a:xfrm>
            <a:off x="6300192" y="836712"/>
            <a:ext cx="2088232" cy="2526761"/>
          </a:xfrm>
          <a:prstGeom prst="rect">
            <a:avLst/>
          </a:prstGeom>
          <a:noFill/>
        </p:spPr>
      </p:pic>
      <p:pic>
        <p:nvPicPr>
          <p:cNvPr id="23556" name="Picture 4" descr="http://2.bp.blogspot.com/-_MDlGQhRwt0/UF-gkeOKQDI/AAAAAAAAAek/lbCm8-TOtOY/s1600/cocaina-efectos.jpg"/>
          <p:cNvPicPr>
            <a:picLocks noChangeAspect="1" noChangeArrowheads="1"/>
          </p:cNvPicPr>
          <p:nvPr/>
        </p:nvPicPr>
        <p:blipFill>
          <a:blip r:embed="rId3" cstate="print"/>
          <a:srcRect/>
          <a:stretch>
            <a:fillRect/>
          </a:stretch>
        </p:blipFill>
        <p:spPr bwMode="auto">
          <a:xfrm>
            <a:off x="5667978" y="4149080"/>
            <a:ext cx="3270908" cy="22965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3554"/>
                                        </p:tgtEl>
                                        <p:attrNameLst>
                                          <p:attrName>style.visibility</p:attrName>
                                        </p:attrNameLst>
                                      </p:cBhvr>
                                      <p:to>
                                        <p:strVal val="visible"/>
                                      </p:to>
                                    </p:set>
                                    <p:animEffect transition="in" filter="checkerboard(across)">
                                      <p:cBhvr>
                                        <p:cTn id="12" dur="500"/>
                                        <p:tgtEl>
                                          <p:spTgt spid="2355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3556"/>
                                        </p:tgtEl>
                                        <p:attrNameLst>
                                          <p:attrName>style.visibility</p:attrName>
                                        </p:attrNameLst>
                                      </p:cBhvr>
                                      <p:to>
                                        <p:strVal val="visible"/>
                                      </p:to>
                                    </p:set>
                                    <p:animEffect transition="in" filter="checkerboard(across)">
                                      <p:cBhvr>
                                        <p:cTn id="17" dur="500"/>
                                        <p:tgtEl>
                                          <p:spTgt spid="235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0"/>
            <a:ext cx="8229600" cy="548680"/>
          </a:xfrm>
        </p:spPr>
        <p:txBody>
          <a:bodyPr>
            <a:normAutofit fontScale="90000"/>
          </a:bodyPr>
          <a:lstStyle/>
          <a:p>
            <a:pPr algn="ctr"/>
            <a:r>
              <a:rPr lang="es-ES" sz="3600" b="1" dirty="0" smtClean="0">
                <a:solidFill>
                  <a:schemeClr val="tx1"/>
                </a:solidFill>
              </a:rPr>
              <a:t>¿</a:t>
            </a:r>
            <a:r>
              <a:rPr lang="es-ES" sz="3600" b="1" dirty="0" smtClean="0">
                <a:solidFill>
                  <a:schemeClr val="tx1"/>
                </a:solidFill>
              </a:rPr>
              <a:t>Qué </a:t>
            </a:r>
            <a:r>
              <a:rPr lang="es-ES" sz="3600" b="1" dirty="0" smtClean="0">
                <a:solidFill>
                  <a:schemeClr val="tx1"/>
                </a:solidFill>
              </a:rPr>
              <a:t>hacer en caso de una sobredosis</a:t>
            </a:r>
            <a:r>
              <a:rPr lang="es-ES" sz="3600" b="1" dirty="0" smtClean="0">
                <a:solidFill>
                  <a:schemeClr val="tx1"/>
                </a:solidFill>
              </a:rPr>
              <a:t>?</a:t>
            </a:r>
            <a:endParaRPr lang="es-ES" sz="3600" dirty="0">
              <a:solidFill>
                <a:schemeClr val="tx1"/>
              </a:solidFill>
            </a:endParaRPr>
          </a:p>
        </p:txBody>
      </p:sp>
      <p:sp>
        <p:nvSpPr>
          <p:cNvPr id="3" name="2 Marcador de contenido"/>
          <p:cNvSpPr>
            <a:spLocks noGrp="1"/>
          </p:cNvSpPr>
          <p:nvPr>
            <p:ph sz="half" idx="1"/>
          </p:nvPr>
        </p:nvSpPr>
        <p:spPr>
          <a:xfrm>
            <a:off x="144016" y="692696"/>
            <a:ext cx="8820472" cy="6093296"/>
          </a:xfrm>
        </p:spPr>
        <p:txBody>
          <a:bodyPr>
            <a:normAutofit fontScale="85000" lnSpcReduction="20000"/>
          </a:bodyPr>
          <a:lstStyle/>
          <a:p>
            <a:pPr algn="just">
              <a:buNone/>
            </a:pPr>
            <a:r>
              <a:rPr lang="es-ES" b="1" dirty="0" smtClean="0"/>
              <a:t>   Llamar  inmediatamente </a:t>
            </a:r>
            <a:r>
              <a:rPr lang="es-ES" b="1" dirty="0" smtClean="0"/>
              <a:t>a un médico, quien decidirá las medidas </a:t>
            </a:r>
            <a:r>
              <a:rPr lang="es-ES" b="1" dirty="0" smtClean="0"/>
              <a:t>que hay </a:t>
            </a:r>
            <a:r>
              <a:rPr lang="es-ES" b="1" dirty="0" smtClean="0"/>
              <a:t>que tomar y administrará, eventualmente un tratamiento</a:t>
            </a:r>
            <a:r>
              <a:rPr lang="es-ES" b="1" dirty="0" smtClean="0"/>
              <a:t>.</a:t>
            </a:r>
          </a:p>
          <a:p>
            <a:pPr algn="just">
              <a:buNone/>
            </a:pPr>
            <a:endParaRPr lang="es-ES" sz="900" b="1" dirty="0" smtClean="0"/>
          </a:p>
          <a:p>
            <a:pPr algn="just">
              <a:buNone/>
            </a:pPr>
            <a:r>
              <a:rPr lang="es-ES" b="1" dirty="0" smtClean="0"/>
              <a:t>    Hay </a:t>
            </a:r>
            <a:r>
              <a:rPr lang="es-ES" b="1" dirty="0" smtClean="0"/>
              <a:t>que informarle, lo más exactamente posible, acerca del producto o sustancia ingerida, inyectada o fumada.</a:t>
            </a:r>
          </a:p>
          <a:p>
            <a:pPr algn="just">
              <a:buNone/>
            </a:pPr>
            <a:r>
              <a:rPr lang="es-ES" b="1" dirty="0" smtClean="0"/>
              <a:t>     Mientras </a:t>
            </a:r>
            <a:r>
              <a:rPr lang="es-ES" b="1" dirty="0" smtClean="0"/>
              <a:t>se espera la llegada del médico</a:t>
            </a:r>
            <a:r>
              <a:rPr lang="es-ES" b="1" dirty="0" smtClean="0"/>
              <a:t>:</a:t>
            </a:r>
          </a:p>
          <a:p>
            <a:pPr algn="just">
              <a:buNone/>
            </a:pPr>
            <a:endParaRPr lang="es-ES" b="1" dirty="0" smtClean="0"/>
          </a:p>
          <a:p>
            <a:pPr algn="just">
              <a:buNone/>
            </a:pPr>
            <a:r>
              <a:rPr lang="es-ES" b="1" dirty="0" smtClean="0"/>
              <a:t>1. Si el sujeto aún respira bien y tiene buen pulso, pero está inconsciente </a:t>
            </a:r>
            <a:r>
              <a:rPr lang="es-ES" b="1" dirty="0" smtClean="0"/>
              <a:t>:</a:t>
            </a:r>
            <a:endParaRPr lang="es-ES" b="1" dirty="0" smtClean="0"/>
          </a:p>
          <a:p>
            <a:pPr>
              <a:buNone/>
            </a:pPr>
            <a:r>
              <a:rPr lang="es-ES" b="1" dirty="0" smtClean="0"/>
              <a:t> </a:t>
            </a:r>
            <a:r>
              <a:rPr lang="es-ES" b="1" dirty="0" smtClean="0"/>
              <a:t>             - No </a:t>
            </a:r>
            <a:r>
              <a:rPr lang="es-ES" b="1" dirty="0" smtClean="0"/>
              <a:t>darle nada de beber.</a:t>
            </a:r>
            <a:br>
              <a:rPr lang="es-ES" b="1" dirty="0" smtClean="0"/>
            </a:br>
            <a:r>
              <a:rPr lang="es-ES" b="1" dirty="0" smtClean="0"/>
              <a:t>          - </a:t>
            </a:r>
            <a:r>
              <a:rPr lang="es-ES" b="1" dirty="0" smtClean="0"/>
              <a:t>No tenerlo de espaldas, sino volverlo de costado </a:t>
            </a:r>
            <a:r>
              <a:rPr lang="es-ES" b="1" dirty="0" smtClean="0"/>
              <a:t>      para </a:t>
            </a:r>
            <a:r>
              <a:rPr lang="es-ES" b="1" dirty="0" smtClean="0"/>
              <a:t>que, si vomita, no se ahogue</a:t>
            </a:r>
            <a:r>
              <a:rPr lang="es-ES" b="1" dirty="0" smtClean="0"/>
              <a:t>.</a:t>
            </a:r>
          </a:p>
          <a:p>
            <a:pPr>
              <a:buNone/>
            </a:pPr>
            <a:endParaRPr lang="es-ES" sz="900" b="1" dirty="0" smtClean="0"/>
          </a:p>
          <a:p>
            <a:pPr algn="just">
              <a:buNone/>
            </a:pPr>
            <a:r>
              <a:rPr lang="es-ES" b="1" dirty="0" smtClean="0"/>
              <a:t>2. Si la piel del sujeto se torna azul, tiene dificultad para respirar o ya no respira</a:t>
            </a:r>
            <a:r>
              <a:rPr lang="es-ES" b="1" dirty="0" smtClean="0"/>
              <a:t>:</a:t>
            </a:r>
            <a:endParaRPr lang="es-ES" b="1" dirty="0" smtClean="0"/>
          </a:p>
          <a:p>
            <a:pPr algn="just">
              <a:buNone/>
            </a:pPr>
            <a:r>
              <a:rPr lang="es-ES" b="1" dirty="0" smtClean="0"/>
              <a:t>- Proceder inmediatamente a la respiración artificial, boca a boca, porque en caso de paro respiratorio, la muerte sobreviene en unos minutos, hasta la llegada del médico o de la ambulancia, o bien, hasta que se reanude normalmente la respiración.</a:t>
            </a:r>
          </a:p>
          <a:p>
            <a:pPr algn="just">
              <a:buNone/>
            </a:pPr>
            <a:endParaRPr lang="es-E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jo">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uj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j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327</TotalTime>
  <Words>1206</Words>
  <Application>Microsoft Office PowerPoint</Application>
  <PresentationFormat>Presentación en pantalla (4:3)</PresentationFormat>
  <Paragraphs>48</Paragraphs>
  <Slides>17</Slides>
  <Notes>0</Notes>
  <HiddenSlides>0</HiddenSlides>
  <MMClips>0</MMClips>
  <ScaleCrop>false</ScaleCrop>
  <HeadingPairs>
    <vt:vector size="4" baseType="variant">
      <vt:variant>
        <vt:lpstr>Tema</vt:lpstr>
      </vt:variant>
      <vt:variant>
        <vt:i4>1</vt:i4>
      </vt:variant>
      <vt:variant>
        <vt:lpstr>Títulos de diapositiva</vt:lpstr>
      </vt:variant>
      <vt:variant>
        <vt:i4>17</vt:i4>
      </vt:variant>
    </vt:vector>
  </HeadingPairs>
  <TitlesOfParts>
    <vt:vector size="18" baseType="lpstr">
      <vt:lpstr>Flujo</vt:lpstr>
      <vt:lpstr>Las sustancias adictivas y su consumo</vt:lpstr>
      <vt:lpstr>CLASIFICACIÓN</vt:lpstr>
      <vt:lpstr>Diapositiva 3</vt:lpstr>
      <vt:lpstr>EL TABACO</vt:lpstr>
      <vt:lpstr>EL TABACO</vt:lpstr>
      <vt:lpstr>Diapositiva 6</vt:lpstr>
      <vt:lpstr>ALCOHOL</vt:lpstr>
      <vt:lpstr>Diapositiva 8</vt:lpstr>
      <vt:lpstr>Diapositiva 9</vt:lpstr>
      <vt:lpstr>MARIHUANA</vt:lpstr>
      <vt:lpstr>Diapositiva 11</vt:lpstr>
      <vt:lpstr>Diapositiva 12</vt:lpstr>
      <vt:lpstr>BARBITÚRICOS</vt:lpstr>
      <vt:lpstr>COCAÍNA</vt:lpstr>
      <vt:lpstr>Diapositiva 15</vt:lpstr>
      <vt:lpstr>Diapositiva 16</vt:lpstr>
      <vt:lpstr>¿Qué hacer en caso de una sobredosis?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Las sustancias adictivas y su consumo</dc:title>
  <cp:lastModifiedBy>usuario</cp:lastModifiedBy>
  <cp:revision>59</cp:revision>
  <dcterms:modified xsi:type="dcterms:W3CDTF">2013-01-28T18:23:07Z</dcterms:modified>
</cp:coreProperties>
</file>