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82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A71D91D2-08DA-49BF-9B7D-5A990B02D832}" type="datetimeFigureOut">
              <a:rPr lang="es-MX" smtClean="0"/>
              <a:pPr/>
              <a:t>01/07/2015</a:t>
            </a:fld>
            <a:endParaRPr lang="es-MX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73934F4-79C0-49DF-9F75-64FD04B1D75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1" y="548681"/>
            <a:ext cx="1224136" cy="64807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27584" y="2348880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BLOQUE 2: </a:t>
            </a:r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IDENTIFICA </a:t>
            </a:r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DIFERENCIAS ENTRE DISTINTOS TIPOS DE MOVIMIENTO</a:t>
            </a:r>
            <a:endParaRPr lang="es-MX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923928" y="4941168"/>
            <a:ext cx="38106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endParaRPr lang="es-MX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es-MX" sz="2000" b="1" dirty="0" smtClean="0">
                <a:solidFill>
                  <a:schemeClr val="accent6">
                    <a:lumMod val="50000"/>
                  </a:schemeClr>
                </a:solidFill>
              </a:rPr>
              <a:t>Docente: Eduardo </a:t>
            </a:r>
            <a:r>
              <a:rPr lang="es-MX" sz="2000" b="1" dirty="0" smtClean="0">
                <a:solidFill>
                  <a:schemeClr val="accent6">
                    <a:lumMod val="50000"/>
                  </a:schemeClr>
                </a:solidFill>
              </a:rPr>
              <a:t>Padilla</a:t>
            </a:r>
            <a:endParaRPr lang="es-MX" sz="20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195736" y="548680"/>
            <a:ext cx="55162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</a:rPr>
              <a:t>Multiversidad Latinoamericana</a:t>
            </a:r>
          </a:p>
          <a:p>
            <a:pPr algn="ctr"/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</a:rPr>
              <a:t>Campus Mexicali Centro </a:t>
            </a:r>
            <a:endParaRPr lang="es-ES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851920" y="1484784"/>
            <a:ext cx="1675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accent6">
                    <a:lumMod val="50000"/>
                  </a:schemeClr>
                </a:solidFill>
              </a:rPr>
              <a:t>FÍSICA I</a:t>
            </a:r>
            <a:endParaRPr lang="es-ES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173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764704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accent6">
                    <a:lumMod val="50000"/>
                  </a:schemeClr>
                </a:solidFill>
              </a:rPr>
              <a:t>JUSTIFICACIÓN</a:t>
            </a:r>
            <a:endParaRPr lang="es-MX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99592" y="1988840"/>
            <a:ext cx="73448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000" b="1" dirty="0" smtClean="0">
                <a:solidFill>
                  <a:schemeClr val="accent6">
                    <a:lumMod val="50000"/>
                  </a:schemeClr>
                </a:solidFill>
              </a:rPr>
              <a:t>Se utilizará la presentación debido a que es necesario que el alumno adquiera el conocimiento de los conceptos sobre movimiento rectilíneo uniforme, para poderlos aplicar en los problemas correspondientes a este tema.</a:t>
            </a:r>
            <a:endParaRPr lang="es-MX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148" name="Picture 4" descr="http://sergioelguapo.org.mx/ESIME/ISISA/actividades_dinamica/imagenes/mov_part/P011048be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509120"/>
            <a:ext cx="5066631" cy="9174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18795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80728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solidFill>
                  <a:schemeClr val="accent6">
                    <a:lumMod val="50000"/>
                  </a:schemeClr>
                </a:solidFill>
              </a:rPr>
              <a:t>2.2 Movimiento en una sola dimensión</a:t>
            </a:r>
            <a:endParaRPr lang="es-MX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3568" y="2204864"/>
            <a:ext cx="78488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dirty="0" smtClean="0">
                <a:solidFill>
                  <a:schemeClr val="accent6">
                    <a:lumMod val="50000"/>
                  </a:schemeClr>
                </a:solidFill>
              </a:rPr>
              <a:t>CONCEPTOS</a:t>
            </a:r>
          </a:p>
          <a:p>
            <a:r>
              <a:rPr lang="es-MX" sz="2000" dirty="0" smtClean="0">
                <a:solidFill>
                  <a:schemeClr val="accent6">
                    <a:lumMod val="50000"/>
                  </a:schemeClr>
                </a:solidFill>
              </a:rPr>
              <a:t>-  Movimiento rectilíneo uniforme (MRU)</a:t>
            </a:r>
          </a:p>
          <a:p>
            <a:pPr marL="342900" indent="-342900">
              <a:buFontTx/>
              <a:buChar char="-"/>
            </a:pPr>
            <a:r>
              <a:rPr lang="es-MX" sz="2000" dirty="0" smtClean="0">
                <a:solidFill>
                  <a:schemeClr val="accent6">
                    <a:lumMod val="50000"/>
                  </a:schemeClr>
                </a:solidFill>
              </a:rPr>
              <a:t>Velocidad media</a:t>
            </a:r>
          </a:p>
          <a:p>
            <a:pPr marL="342900" indent="-342900">
              <a:buFontTx/>
              <a:buChar char="-"/>
            </a:pPr>
            <a:r>
              <a:rPr lang="es-MX" sz="2000" dirty="0" smtClean="0">
                <a:solidFill>
                  <a:schemeClr val="accent6">
                    <a:lumMod val="50000"/>
                  </a:schemeClr>
                </a:solidFill>
              </a:rPr>
              <a:t>Velocidad instantánea</a:t>
            </a:r>
            <a:endParaRPr lang="es-MX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122" name="Picture 2" descr="http://www.monografias.com/trabajos13/cinemat/Image11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4293096"/>
            <a:ext cx="2376264" cy="11521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201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0872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6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39552" y="1650128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accent6">
                    <a:lumMod val="50000"/>
                  </a:schemeClr>
                </a:solidFill>
              </a:rPr>
              <a:t>Movimiento rectilíneo uniforme</a:t>
            </a:r>
          </a:p>
          <a:p>
            <a:pPr algn="just"/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Cuando un móvil sigue una trayectoria recta en la cual realiza </a:t>
            </a:r>
            <a:r>
              <a:rPr lang="es-MX" b="1" dirty="0" smtClean="0">
                <a:solidFill>
                  <a:schemeClr val="accent6">
                    <a:lumMod val="50000"/>
                  </a:schemeClr>
                </a:solidFill>
              </a:rPr>
              <a:t>desplazamientos</a:t>
            </a:r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 iguales en tiempos iguales</a:t>
            </a:r>
            <a:endParaRPr lang="es-MX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17" y="2924944"/>
            <a:ext cx="5052210" cy="2808313"/>
          </a:xfrm>
          <a:prstGeom prst="rect">
            <a:avLst/>
          </a:prstGeom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7 Rectángulo"/>
              <p:cNvSpPr/>
              <p:nvPr/>
            </p:nvSpPr>
            <p:spPr>
              <a:xfrm>
                <a:off x="5781034" y="2924944"/>
                <a:ext cx="2085699" cy="7354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b="1" i="1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es-MX" b="1" i="1">
                              <a:latin typeface="Cambria Math"/>
                            </a:rPr>
                            <m:t>𝒗</m:t>
                          </m:r>
                        </m:e>
                      </m:acc>
                      <m:r>
                        <a:rPr lang="es-MX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s-MX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b="1" i="1">
                              <a:latin typeface="Cambria Math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s-MX" b="1" i="1">
                                  <a:latin typeface="Cambria Math"/>
                                </a:rPr>
                                <m:t>𝒅</m:t>
                              </m:r>
                            </m:e>
                          </m:acc>
                        </m:num>
                        <m:den>
                          <m:r>
                            <a:rPr lang="es-MX" b="1" i="1">
                              <a:latin typeface="Cambria Math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s-MX" b="1" i="1">
                                  <a:latin typeface="Cambria Math"/>
                                </a:rPr>
                                <m:t>𝒕</m:t>
                              </m:r>
                            </m:e>
                          </m:acc>
                        </m:den>
                      </m:f>
                      <m:r>
                        <a:rPr lang="es-MX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s-MX" b="1" i="1">
                              <a:latin typeface="Cambria Math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es-MX" b="1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s-MX" b="1" i="1">
                                      <a:latin typeface="Cambria Math"/>
                                    </a:rPr>
                                    <m:t>𝒅</m:t>
                                  </m:r>
                                </m:e>
                                <m:sub>
                                  <m:r>
                                    <a:rPr lang="es-MX" b="1" i="1">
                                      <a:latin typeface="Cambria Math"/>
                                    </a:rPr>
                                    <m:t>𝟐</m:t>
                                  </m:r>
                                </m:sub>
                              </m:sSub>
                            </m:e>
                          </m:acc>
                          <m:r>
                            <a:rPr lang="es-MX" b="1" i="1">
                              <a:latin typeface="Cambria Math"/>
                            </a:rPr>
                            <m:t>−</m:t>
                          </m:r>
                          <m:acc>
                            <m:accPr>
                              <m:chr m:val="⃗"/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es-MX" b="1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s-MX" b="1" i="1">
                                      <a:latin typeface="Cambria Math"/>
                                    </a:rPr>
                                    <m:t>𝒅</m:t>
                                  </m:r>
                                </m:e>
                                <m:sub>
                                  <m:r>
                                    <a:rPr lang="es-MX" b="1" i="1">
                                      <a:latin typeface="Cambria Math"/>
                                    </a:rPr>
                                    <m:t>𝟏</m:t>
                                  </m:r>
                                </m:sub>
                              </m:sSub>
                            </m:e>
                          </m:acc>
                        </m:num>
                        <m:den>
                          <m:sSub>
                            <m:sSubPr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s-MX" b="1" i="1">
                                  <a:latin typeface="Cambria Math"/>
                                </a:rPr>
                                <m:t>𝒕</m:t>
                              </m:r>
                            </m:e>
                            <m:sub>
                              <m:r>
                                <a:rPr lang="es-MX" b="1" i="1"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  <m:r>
                            <a:rPr lang="es-MX" b="1" i="1">
                              <a:latin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MX" b="1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s-MX" b="1" i="1">
                                  <a:latin typeface="Cambria Math"/>
                                </a:rPr>
                                <m:t>𝒕</m:t>
                              </m:r>
                            </m:e>
                            <m:sub>
                              <m:r>
                                <a:rPr lang="es-MX" b="1" i="1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MX" b="1" dirty="0"/>
              </a:p>
            </p:txBody>
          </p:sp>
        </mc:Choice>
        <mc:Fallback>
          <p:sp>
            <p:nvSpPr>
              <p:cNvPr id="8" name="7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1034" y="2924944"/>
                <a:ext cx="2085699" cy="735458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8 Rectángulo"/>
              <p:cNvSpPr/>
              <p:nvPr/>
            </p:nvSpPr>
            <p:spPr>
              <a:xfrm>
                <a:off x="5781034" y="4322401"/>
                <a:ext cx="2895422" cy="12972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MX" sz="1600" b="1" i="1"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es-MX" sz="1600" b="1" i="1">
                              <a:latin typeface="Cambria Math"/>
                            </a:rPr>
                            <m:t>𝒕𝒂𝒏</m:t>
                          </m:r>
                        </m:fName>
                        <m:e>
                          <m:r>
                            <a:rPr lang="es-MX" sz="1600" b="1" i="1">
                              <a:latin typeface="Cambria Math"/>
                            </a:rPr>
                            <m:t>𝜽</m:t>
                          </m:r>
                        </m:e>
                      </m:func>
                      <m:r>
                        <a:rPr lang="es-MX" sz="16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s-MX" sz="16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sz="1600" b="1" i="1">
                              <a:latin typeface="Cambria Math"/>
                            </a:rPr>
                            <m:t>𝒄𝒂𝒕𝒆𝒕𝒐</m:t>
                          </m:r>
                          <m:r>
                            <a:rPr lang="es-MX" sz="1600" b="1" i="1">
                              <a:latin typeface="Cambria Math"/>
                            </a:rPr>
                            <m:t> </m:t>
                          </m:r>
                          <m:r>
                            <a:rPr lang="es-MX" sz="1600" b="1" i="1">
                              <a:latin typeface="Cambria Math"/>
                            </a:rPr>
                            <m:t>𝒐𝒑𝒖𝒆𝒔𝒕𝒐</m:t>
                          </m:r>
                        </m:num>
                        <m:den>
                          <m:r>
                            <a:rPr lang="es-MX" sz="1600" b="1" i="1">
                              <a:latin typeface="Cambria Math"/>
                            </a:rPr>
                            <m:t>𝒄𝒂𝒕𝒆𝒕𝒐</m:t>
                          </m:r>
                          <m:r>
                            <a:rPr lang="es-MX" sz="1600" b="1" i="1">
                              <a:latin typeface="Cambria Math"/>
                            </a:rPr>
                            <m:t> </m:t>
                          </m:r>
                          <m:r>
                            <a:rPr lang="es-MX" sz="1600" b="1" i="1">
                              <a:latin typeface="Cambria Math"/>
                            </a:rPr>
                            <m:t>𝒂𝒅𝒚𝒂𝒄𝒆𝒏𝒕𝒆</m:t>
                          </m:r>
                        </m:den>
                      </m:f>
                      <m:r>
                        <a:rPr lang="es-MX" sz="1600" b="1" i="1">
                          <a:latin typeface="Cambria Math"/>
                        </a:rPr>
                        <m:t>=</m:t>
                      </m:r>
                      <m:r>
                        <a:rPr lang="es-MX" sz="1600" b="1" i="1">
                          <a:latin typeface="Cambria Math"/>
                        </a:rPr>
                        <m:t>𝒗</m:t>
                      </m:r>
                      <m:r>
                        <a:rPr lang="es-MX" sz="16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s-MX" sz="16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sz="1600" b="1" i="1">
                              <a:latin typeface="Cambria Math"/>
                            </a:rPr>
                            <m:t>∆</m:t>
                          </m:r>
                          <m:r>
                            <a:rPr lang="es-MX" sz="1600" b="1" i="1">
                              <a:latin typeface="Cambria Math"/>
                            </a:rPr>
                            <m:t>𝒅</m:t>
                          </m:r>
                        </m:num>
                        <m:den>
                          <m:r>
                            <a:rPr lang="es-MX" sz="1600" b="1" i="1">
                              <a:latin typeface="Cambria Math"/>
                            </a:rPr>
                            <m:t>∆</m:t>
                          </m:r>
                          <m:r>
                            <a:rPr lang="es-MX" sz="1600" b="1" i="1">
                              <a:latin typeface="Cambria Math"/>
                            </a:rPr>
                            <m:t>𝒕</m:t>
                          </m:r>
                        </m:den>
                      </m:f>
                    </m:oMath>
                  </m:oMathPara>
                </a14:m>
                <a:endParaRPr lang="es-MX" sz="1600" b="1" dirty="0"/>
              </a:p>
              <a:p>
                <a:r>
                  <a:rPr lang="es-MX" sz="1600" b="1" dirty="0"/>
                  <a:t> </a:t>
                </a:r>
              </a:p>
            </p:txBody>
          </p:sp>
        </mc:Choice>
        <mc:Fallback>
          <p:sp>
            <p:nvSpPr>
              <p:cNvPr id="9" name="8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1034" y="4322401"/>
                <a:ext cx="2895422" cy="1297215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3057606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0872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6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39552" y="1844824"/>
            <a:ext cx="799746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accent6">
                    <a:lumMod val="50000"/>
                  </a:schemeClr>
                </a:solidFill>
              </a:rPr>
              <a:t>Velocidad media</a:t>
            </a:r>
          </a:p>
          <a:p>
            <a:pPr algn="just"/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Representa la relación entre la magnitud del desplazamiento total hecho por un móvil y el tiempo en efectuarlo.</a:t>
            </a:r>
          </a:p>
          <a:p>
            <a:pPr algn="just"/>
            <a:endParaRPr lang="es-MX" dirty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Ejemplo 1</a:t>
            </a:r>
          </a:p>
          <a:p>
            <a:pPr algn="just"/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Encuentra la velocidad media o promedio de un móvil que durante su recorrido hacia el Norte tuvo las siguientes velocidades</a:t>
            </a:r>
            <a:r>
              <a:rPr lang="es-MX" dirty="0" smtClean="0"/>
              <a:t>: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1 Rectángulo"/>
              <p:cNvSpPr/>
              <p:nvPr/>
            </p:nvSpPr>
            <p:spPr>
              <a:xfrm>
                <a:off x="686481" y="3878519"/>
                <a:ext cx="174708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s-MX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s-MX" i="1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es-MX" i="1">
                          <a:latin typeface="Cambria Math"/>
                        </a:rPr>
                        <m:t>=18.5 </m:t>
                      </m:r>
                      <m:f>
                        <m:fPr>
                          <m:type m:val="lin"/>
                          <m:ctrlPr>
                            <a:rPr lang="es-MX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i="1"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es-MX" i="1"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>
          <p:sp>
            <p:nvSpPr>
              <p:cNvPr id="2" name="1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481" y="3878519"/>
                <a:ext cx="1747081" cy="369332"/>
              </a:xfrm>
              <a:prstGeom prst="rect">
                <a:avLst/>
              </a:prstGeom>
              <a:blipFill rotWithShape="1">
                <a:blip r:embed="rId2" cstate="print"/>
                <a:stretch>
                  <a:fillRect t="-113115" r="-27972" b="-178689"/>
                </a:stretch>
              </a:blipFill>
            </p:spPr>
            <p:txBody>
              <a:bodyPr/>
              <a:lstStyle/>
              <a:p>
                <a:r>
                  <a:rPr lang="es-MX" dirty="0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2 Rectángulo"/>
              <p:cNvSpPr/>
              <p:nvPr/>
            </p:nvSpPr>
            <p:spPr>
              <a:xfrm>
                <a:off x="2458358" y="3894744"/>
                <a:ext cx="157075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s-MX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s-MX" i="1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es-MX" i="1">
                          <a:latin typeface="Cambria Math"/>
                        </a:rPr>
                        <m:t>=22 </m:t>
                      </m:r>
                      <m:f>
                        <m:fPr>
                          <m:type m:val="lin"/>
                          <m:ctrlPr>
                            <a:rPr lang="es-MX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i="1"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es-MX" i="1"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>
          <p:sp>
            <p:nvSpPr>
              <p:cNvPr id="3" name="2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8358" y="3894744"/>
                <a:ext cx="1570750" cy="369332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t="-115000" r="-31008" b="-183333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7 Rectángulo"/>
              <p:cNvSpPr/>
              <p:nvPr/>
            </p:nvSpPr>
            <p:spPr>
              <a:xfrm>
                <a:off x="4139952" y="3897114"/>
                <a:ext cx="174708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s-MX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s-MX" i="1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es-MX" i="1">
                          <a:latin typeface="Cambria Math"/>
                        </a:rPr>
                        <m:t>=20.3 </m:t>
                      </m:r>
                      <m:f>
                        <m:fPr>
                          <m:type m:val="lin"/>
                          <m:ctrlPr>
                            <a:rPr lang="es-MX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i="1"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es-MX" i="1"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>
          <p:sp>
            <p:nvSpPr>
              <p:cNvPr id="8" name="7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3897114"/>
                <a:ext cx="1747081" cy="369332"/>
              </a:xfrm>
              <a:prstGeom prst="rect">
                <a:avLst/>
              </a:prstGeom>
              <a:blipFill rotWithShape="1">
                <a:blip r:embed="rId4" cstate="print"/>
                <a:stretch>
                  <a:fillRect t="-113115" r="-27875" b="-178689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8 Rectángulo"/>
              <p:cNvSpPr/>
              <p:nvPr/>
            </p:nvSpPr>
            <p:spPr>
              <a:xfrm>
                <a:off x="6300192" y="3876149"/>
                <a:ext cx="174708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s-MX" i="1">
                              <a:latin typeface="Cambria Math"/>
                            </a:rPr>
                            <m:t>𝑣</m:t>
                          </m:r>
                        </m:e>
                        <m:sub>
                          <m:r>
                            <a:rPr lang="es-MX" i="1"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es-MX" i="1">
                          <a:latin typeface="Cambria Math"/>
                        </a:rPr>
                        <m:t>=21.5 </m:t>
                      </m:r>
                      <m:f>
                        <m:fPr>
                          <m:type m:val="lin"/>
                          <m:ctrlPr>
                            <a:rPr lang="es-MX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s-MX" i="1">
                              <a:latin typeface="Cambria Math"/>
                            </a:rPr>
                            <m:t>𝑚</m:t>
                          </m:r>
                        </m:num>
                        <m:den>
                          <m:r>
                            <a:rPr lang="es-MX" i="1">
                              <a:latin typeface="Cambria Math"/>
                            </a:rPr>
                            <m:t>𝑠</m:t>
                          </m:r>
                        </m:den>
                      </m:f>
                    </m:oMath>
                  </m:oMathPara>
                </a14:m>
                <a:endParaRPr lang="es-MX" dirty="0"/>
              </a:p>
            </p:txBody>
          </p:sp>
        </mc:Choice>
        <mc:Fallback>
          <p:sp>
            <p:nvSpPr>
              <p:cNvPr id="9" name="8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0192" y="3876149"/>
                <a:ext cx="1747081" cy="369332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t="-115000" r="-27875" b="-183333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http://podemosmejorarlascosas.files.wordpress.com/2011/02/velocidadmedi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4725144"/>
            <a:ext cx="2402632" cy="11994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34589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683568" y="908720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accent6">
                    <a:lumMod val="50000"/>
                  </a:schemeClr>
                </a:solidFill>
              </a:rPr>
              <a:t>2.2 Movimiento en una sola dimensión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683568" y="1988840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>
                <a:solidFill>
                  <a:schemeClr val="accent6">
                    <a:lumMod val="50000"/>
                  </a:schemeClr>
                </a:solidFill>
              </a:rPr>
              <a:t>Velocidad instantánea</a:t>
            </a:r>
          </a:p>
          <a:p>
            <a:pPr algn="just"/>
            <a:r>
              <a:rPr lang="es-MX" b="1" dirty="0">
                <a:solidFill>
                  <a:schemeClr val="accent6">
                    <a:lumMod val="50000"/>
                  </a:schemeClr>
                </a:solidFill>
              </a:rPr>
              <a:t>La  velocidad instantánea es la que tiene el cuerpo en un instante específico, en un punto determinado de su </a:t>
            </a:r>
            <a:r>
              <a:rPr lang="es-MX" b="1" dirty="0" smtClean="0">
                <a:solidFill>
                  <a:schemeClr val="accent6">
                    <a:lumMod val="50000"/>
                  </a:schemeClr>
                </a:solidFill>
              </a:rPr>
              <a:t>trayectoria.</a:t>
            </a:r>
          </a:p>
          <a:p>
            <a:endParaRPr lang="es-MX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3" name="2 Rectángulo"/>
              <p:cNvSpPr/>
              <p:nvPr/>
            </p:nvSpPr>
            <p:spPr>
              <a:xfrm>
                <a:off x="3176972" y="2798619"/>
                <a:ext cx="2862064" cy="1267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i="1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s-MX" i="1">
                                  <a:latin typeface="Cambria Math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es-MX" i="1">
                                  <a:latin typeface="Cambria Math"/>
                                </a:rPr>
                                <m:t>𝑖𝑛𝑠𝑡</m:t>
                              </m:r>
                            </m:sub>
                          </m:sSub>
                        </m:e>
                      </m:acc>
                      <m:r>
                        <a:rPr lang="es-MX" i="1">
                          <a:latin typeface="Cambria Math"/>
                        </a:rPr>
                        <m:t>=</m:t>
                      </m:r>
                      <m:func>
                        <m:funcPr>
                          <m:ctrlPr>
                            <a:rPr lang="es-MX" i="1">
                              <a:latin typeface="Cambria Math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s-MX">
                                  <a:latin typeface="Cambria Math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r>
                                <a:rPr lang="es-MX" i="1">
                                  <a:latin typeface="Cambria Math"/>
                                </a:rPr>
                                <m:t>𝑡</m:t>
                              </m:r>
                              <m:r>
                                <a:rPr lang="es-MX" i="1">
                                  <a:latin typeface="Cambria Math"/>
                                </a:rPr>
                                <m:t>→0</m:t>
                              </m:r>
                            </m:lim>
                          </m:limLow>
                        </m:fName>
                        <m:e>
                          <m:f>
                            <m:fPr>
                              <m:ctrlPr>
                                <a:rPr lang="es-MX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MX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s-MX" i="1">
                                      <a:latin typeface="Cambria Math"/>
                                    </a:rPr>
                                    <m:t>𝑑</m:t>
                                  </m:r>
                                </m:e>
                              </m:acc>
                            </m:num>
                            <m:den>
                              <m:r>
                                <a:rPr lang="es-MX" i="1">
                                  <a:latin typeface="Cambria Math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MX" i="1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s-MX" i="1">
                                      <a:latin typeface="Cambria Math"/>
                                    </a:rPr>
                                    <m:t>𝑡</m:t>
                                  </m:r>
                                </m:e>
                              </m:acc>
                            </m:den>
                          </m:f>
                        </m:e>
                      </m:func>
                    </m:oMath>
                  </m:oMathPara>
                </a14:m>
                <a:endParaRPr lang="es-MX" dirty="0"/>
              </a:p>
              <a:p>
                <a:r>
                  <a:rPr lang="es-MX" dirty="0"/>
                  <a:t> </a:t>
                </a:r>
              </a:p>
              <a:p>
                <a:r>
                  <a:rPr lang="es-MX" dirty="0"/>
                  <a:t> </a:t>
                </a:r>
              </a:p>
            </p:txBody>
          </p:sp>
        </mc:Choice>
        <mc:Fallback>
          <p:sp>
            <p:nvSpPr>
              <p:cNvPr id="3" name="2 Rectángulo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6972" y="2798619"/>
                <a:ext cx="2862064" cy="1267719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http://www.figueraspacheco.com/CEED/DEPARTAMENTOS/MATEMATICAS/Matematicas1/ceed1bcn/pres_11q_archivos/image00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4221088"/>
            <a:ext cx="3048000" cy="14009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5914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403648" y="1628800"/>
            <a:ext cx="6408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solidFill>
                  <a:schemeClr val="accent6">
                    <a:lumMod val="50000"/>
                  </a:schemeClr>
                </a:solidFill>
              </a:rPr>
              <a:t>Bibliografía</a:t>
            </a:r>
          </a:p>
          <a:p>
            <a:endParaRPr lang="es-MX" b="1" dirty="0" smtClean="0"/>
          </a:p>
          <a:p>
            <a:r>
              <a:rPr lang="es-MX" dirty="0" smtClean="0">
                <a:solidFill>
                  <a:schemeClr val="accent6">
                    <a:lumMod val="50000"/>
                  </a:schemeClr>
                </a:solidFill>
              </a:rPr>
              <a:t>Libro de texto Física conceptual, Paul G. Hewitt</a:t>
            </a:r>
            <a:endParaRPr lang="es-MX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5" name="Picture 1" descr="C:\Documents and Settings\pc2\Configuración local\Archivos temporales de Internet\Content.IE5\95WUYTEX\MC90031101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2924944"/>
            <a:ext cx="2880320" cy="26361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949154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323</TotalTime>
  <Words>169</Words>
  <Application>Microsoft Office PowerPoint</Application>
  <PresentationFormat>Presentación en pantalla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Aspecto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LALO</dc:creator>
  <cp:lastModifiedBy>PC</cp:lastModifiedBy>
  <cp:revision>39</cp:revision>
  <dcterms:created xsi:type="dcterms:W3CDTF">2014-09-29T05:00:02Z</dcterms:created>
  <dcterms:modified xsi:type="dcterms:W3CDTF">2015-07-01T22:34:09Z</dcterms:modified>
</cp:coreProperties>
</file>