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56" r:id="rId3"/>
    <p:sldId id="257" r:id="rId4"/>
    <p:sldId id="258" r:id="rId5"/>
    <p:sldId id="259" r:id="rId6"/>
    <p:sldId id="260" r:id="rId7"/>
    <p:sldId id="261" r:id="rId8"/>
    <p:sldId id="262" r:id="rId9"/>
    <p:sldId id="263" r:id="rId10"/>
    <p:sldId id="264" r:id="rId11"/>
    <p:sldId id="265" r:id="rId12"/>
    <p:sldId id="266" r:id="rId13"/>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89" d="100"/>
          <a:sy n="89" d="100"/>
        </p:scale>
        <p:origin x="-1258"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6 Triángulo isósceles"/>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540544" y="776288"/>
            <a:ext cx="8062912" cy="1470025"/>
          </a:xfrm>
        </p:spPr>
        <p:txBody>
          <a:bodyPr anchor="b">
            <a:normAutofit/>
          </a:bodyPr>
          <a:lstStyle>
            <a:lvl1pPr algn="r">
              <a:defRPr sz="440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1371600" y="6012656"/>
            <a:ext cx="5791200" cy="365125"/>
          </a:xfrm>
        </p:spPr>
        <p:txBody>
          <a:bodyPr tIns="0" bIns="0" anchor="t"/>
          <a:lstStyle>
            <a:lvl1pPr algn="r">
              <a:defRPr sz="1000"/>
            </a:lvl1pPr>
          </a:lstStyle>
          <a:p>
            <a:fld id="{92C4AC61-58DD-4E7E-856C-BA959321977A}" type="datetimeFigureOut">
              <a:rPr lang="es-MX" smtClean="0"/>
              <a:pPr/>
              <a:t>25/07/2016</a:t>
            </a:fld>
            <a:endParaRPr lang="es-MX"/>
          </a:p>
        </p:txBody>
      </p:sp>
      <p:sp>
        <p:nvSpPr>
          <p:cNvPr id="17" name="16 Marcador de pie de página"/>
          <p:cNvSpPr>
            <a:spLocks noGrp="1"/>
          </p:cNvSpPr>
          <p:nvPr>
            <p:ph type="ftr" sz="quarter" idx="11"/>
          </p:nvPr>
        </p:nvSpPr>
        <p:spPr>
          <a:xfrm>
            <a:off x="1371600" y="5650704"/>
            <a:ext cx="5791200" cy="365125"/>
          </a:xfrm>
        </p:spPr>
        <p:txBody>
          <a:bodyPr tIns="0" bIns="0" anchor="b"/>
          <a:lstStyle>
            <a:lvl1pPr algn="r">
              <a:defRPr sz="1100"/>
            </a:lvl1pPr>
          </a:lstStyle>
          <a:p>
            <a:endParaRPr lang="es-MX"/>
          </a:p>
        </p:txBody>
      </p:sp>
      <p:sp>
        <p:nvSpPr>
          <p:cNvPr id="29" name="28 Marcador de número de diapositiva"/>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CB1259F6-D6B2-466E-B77C-E8BE272CC747}"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399032"/>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a:xfrm>
            <a:off x="457200" y="1882808"/>
            <a:ext cx="8229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4791456" y="6480048"/>
            <a:ext cx="2133600" cy="301752"/>
          </a:xfrm>
        </p:spPr>
        <p:txBody>
          <a:bodyPr/>
          <a:lstStyle/>
          <a:p>
            <a:fld id="{92C4AC61-58DD-4E7E-856C-BA959321977A}" type="datetimeFigureOut">
              <a:rPr lang="es-MX" smtClean="0"/>
              <a:pPr/>
              <a:t>25/07/2016</a:t>
            </a:fld>
            <a:endParaRPr lang="es-MX"/>
          </a:p>
        </p:txBody>
      </p:sp>
      <p:sp>
        <p:nvSpPr>
          <p:cNvPr id="5" name="4 Marcador de pie de página"/>
          <p:cNvSpPr>
            <a:spLocks noGrp="1"/>
          </p:cNvSpPr>
          <p:nvPr>
            <p:ph type="ftr" sz="quarter" idx="11"/>
          </p:nvPr>
        </p:nvSpPr>
        <p:spPr>
          <a:xfrm>
            <a:off x="457200" y="6480969"/>
            <a:ext cx="4260056" cy="300831"/>
          </a:xfrm>
        </p:spPr>
        <p:txBody>
          <a:bodyPr/>
          <a:lstStyle/>
          <a:p>
            <a:endParaRPr lang="es-MX"/>
          </a:p>
        </p:txBody>
      </p:sp>
      <p:sp>
        <p:nvSpPr>
          <p:cNvPr id="6" name="5 Marcador de número de diapositiva"/>
          <p:cNvSpPr>
            <a:spLocks noGrp="1"/>
          </p:cNvSpPr>
          <p:nvPr>
            <p:ph type="sldNum" sz="quarter" idx="12"/>
          </p:nvPr>
        </p:nvSpPr>
        <p:spPr/>
        <p:txBody>
          <a:bodyPr/>
          <a:lstStyle/>
          <a:p>
            <a:fld id="{CB1259F6-D6B2-466E-B77C-E8BE272CC747}"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1"/>
      </p:bgRef>
    </p:bg>
    <p:spTree>
      <p:nvGrpSpPr>
        <p:cNvPr id="1" name=""/>
        <p:cNvGrpSpPr/>
        <p:nvPr/>
      </p:nvGrpSpPr>
      <p:grpSpPr>
        <a:xfrm>
          <a:off x="0" y="0"/>
          <a:ext cx="0" cy="0"/>
          <a:chOff x="0" y="0"/>
          <a:chExt cx="0" cy="0"/>
        </a:xfrm>
      </p:grpSpPr>
      <p:sp>
        <p:nvSpPr>
          <p:cNvPr id="9" name="8 Triángulo rectángulo"/>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7 Triángulo isósceles"/>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3 Marcador de fecha"/>
          <p:cNvSpPr>
            <a:spLocks noGrp="1"/>
          </p:cNvSpPr>
          <p:nvPr>
            <p:ph type="dt" sz="half" idx="10"/>
          </p:nvPr>
        </p:nvSpPr>
        <p:spPr>
          <a:xfrm>
            <a:off x="6955632" y="6477000"/>
            <a:ext cx="2133600" cy="304800"/>
          </a:xfrm>
        </p:spPr>
        <p:txBody>
          <a:bodyPr/>
          <a:lstStyle/>
          <a:p>
            <a:fld id="{92C4AC61-58DD-4E7E-856C-BA959321977A}" type="datetimeFigureOut">
              <a:rPr lang="es-MX" smtClean="0"/>
              <a:pPr/>
              <a:t>25/07/2016</a:t>
            </a:fld>
            <a:endParaRPr lang="es-MX"/>
          </a:p>
        </p:txBody>
      </p:sp>
      <p:sp>
        <p:nvSpPr>
          <p:cNvPr id="5" name="4 Marcador de pie de página"/>
          <p:cNvSpPr>
            <a:spLocks noGrp="1"/>
          </p:cNvSpPr>
          <p:nvPr>
            <p:ph type="ftr" sz="quarter" idx="11"/>
          </p:nvPr>
        </p:nvSpPr>
        <p:spPr>
          <a:xfrm>
            <a:off x="2619376" y="6480969"/>
            <a:ext cx="4260056" cy="300831"/>
          </a:xfrm>
        </p:spPr>
        <p:txBody>
          <a:bodyPr/>
          <a:lstStyle/>
          <a:p>
            <a:endParaRPr lang="es-MX"/>
          </a:p>
        </p:txBody>
      </p:sp>
      <p:sp>
        <p:nvSpPr>
          <p:cNvPr id="6" name="5 Marcador de número de diapositiva"/>
          <p:cNvSpPr>
            <a:spLocks noGrp="1"/>
          </p:cNvSpPr>
          <p:nvPr>
            <p:ph type="sldNum" sz="quarter" idx="12"/>
          </p:nvPr>
        </p:nvSpPr>
        <p:spPr>
          <a:xfrm>
            <a:off x="8451056" y="809624"/>
            <a:ext cx="502920" cy="300831"/>
          </a:xfrm>
        </p:spPr>
        <p:txBody>
          <a:bodyPr/>
          <a:lstStyle/>
          <a:p>
            <a:fld id="{CB1259F6-D6B2-466E-B77C-E8BE272CC747}" type="slidenum">
              <a:rPr lang="es-MX" smtClean="0"/>
              <a:pPr/>
              <a:t>‹Nº›</a:t>
            </a:fld>
            <a:endParaRPr lang="es-MX"/>
          </a:p>
        </p:txBody>
      </p:sp>
      <p:cxnSp>
        <p:nvCxnSpPr>
          <p:cNvPr id="11" name="10 Conector recto"/>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9 Conector recto"/>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1 Título"/>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marL="0"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4791456" y="6480969"/>
            <a:ext cx="2133600" cy="301752"/>
          </a:xfrm>
        </p:spPr>
        <p:txBody>
          <a:bodyPr/>
          <a:lstStyle/>
          <a:p>
            <a:fld id="{92C4AC61-58DD-4E7E-856C-BA959321977A}" type="datetimeFigureOut">
              <a:rPr lang="es-MX" smtClean="0"/>
              <a:pPr/>
              <a:t>25/07/2016</a:t>
            </a:fld>
            <a:endParaRPr lang="es-MX"/>
          </a:p>
        </p:txBody>
      </p:sp>
      <p:sp>
        <p:nvSpPr>
          <p:cNvPr id="6" name="5 Marcador de pie de página"/>
          <p:cNvSpPr>
            <a:spLocks noGrp="1"/>
          </p:cNvSpPr>
          <p:nvPr>
            <p:ph type="ftr" sz="quarter" idx="11"/>
          </p:nvPr>
        </p:nvSpPr>
        <p:spPr>
          <a:xfrm>
            <a:off x="457200" y="6480969"/>
            <a:ext cx="4260056" cy="301752"/>
          </a:xfrm>
        </p:spPr>
        <p:txBody>
          <a:bodyPr/>
          <a:lstStyle/>
          <a:p>
            <a:endParaRPr lang="es-MX"/>
          </a:p>
        </p:txBody>
      </p:sp>
      <p:sp>
        <p:nvSpPr>
          <p:cNvPr id="7" name="6 Marcador de número de diapositiva"/>
          <p:cNvSpPr>
            <a:spLocks noGrp="1"/>
          </p:cNvSpPr>
          <p:nvPr>
            <p:ph type="sldNum" sz="quarter" idx="12"/>
          </p:nvPr>
        </p:nvSpPr>
        <p:spPr>
          <a:xfrm>
            <a:off x="7589520" y="6480969"/>
            <a:ext cx="502920" cy="301752"/>
          </a:xfrm>
        </p:spPr>
        <p:txBody>
          <a:bodyPr/>
          <a:lstStyle/>
          <a:p>
            <a:fld id="{CB1259F6-D6B2-466E-B77C-E8BE272CC747}"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a:xfrm>
            <a:off x="4791456" y="6480969"/>
            <a:ext cx="2130552" cy="301752"/>
          </a:xfrm>
        </p:spPr>
        <p:txBody>
          <a:bodyPr/>
          <a:lstStyle/>
          <a:p>
            <a:fld id="{92C4AC61-58DD-4E7E-856C-BA959321977A}" type="datetimeFigureOut">
              <a:rPr lang="es-MX" smtClean="0"/>
              <a:pPr/>
              <a:t>25/07/2016</a:t>
            </a:fld>
            <a:endParaRPr lang="es-MX"/>
          </a:p>
        </p:txBody>
      </p:sp>
      <p:sp>
        <p:nvSpPr>
          <p:cNvPr id="8" name="7 Marcador de pie de página"/>
          <p:cNvSpPr>
            <a:spLocks noGrp="1"/>
          </p:cNvSpPr>
          <p:nvPr>
            <p:ph type="ftr" sz="quarter" idx="11"/>
          </p:nvPr>
        </p:nvSpPr>
        <p:spPr>
          <a:xfrm>
            <a:off x="457200" y="6480969"/>
            <a:ext cx="4261104" cy="301752"/>
          </a:xfrm>
        </p:spPr>
        <p:txBody>
          <a:bodyPr/>
          <a:lstStyle/>
          <a:p>
            <a:endParaRPr lang="es-MX"/>
          </a:p>
        </p:txBody>
      </p:sp>
      <p:sp>
        <p:nvSpPr>
          <p:cNvPr id="9" name="8 Marcador de número de diapositiva"/>
          <p:cNvSpPr>
            <a:spLocks noGrp="1"/>
          </p:cNvSpPr>
          <p:nvPr>
            <p:ph type="sldNum" sz="quarter" idx="12"/>
          </p:nvPr>
        </p:nvSpPr>
        <p:spPr>
          <a:xfrm>
            <a:off x="7589520" y="6483096"/>
            <a:ext cx="502920" cy="301752"/>
          </a:xfrm>
        </p:spPr>
        <p:txBody>
          <a:bodyPr/>
          <a:lstStyle>
            <a:lvl1pPr algn="ctr">
              <a:defRPr/>
            </a:lvl1pPr>
          </a:lstStyle>
          <a:p>
            <a:fld id="{CB1259F6-D6B2-466E-B77C-E8BE272CC747}"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b="0"/>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92C4AC61-58DD-4E7E-856C-BA959321977A}" type="datetimeFigureOut">
              <a:rPr lang="es-MX" smtClean="0"/>
              <a:pPr/>
              <a:t>25/07/2016</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CB1259F6-D6B2-466E-B77C-E8BE272CC747}"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791456" y="6480969"/>
            <a:ext cx="2133600" cy="301752"/>
          </a:xfrm>
        </p:spPr>
        <p:txBody>
          <a:bodyPr/>
          <a:lstStyle/>
          <a:p>
            <a:fld id="{92C4AC61-58DD-4E7E-856C-BA959321977A}" type="datetimeFigureOut">
              <a:rPr lang="es-MX" smtClean="0"/>
              <a:pPr/>
              <a:t>25/07/2016</a:t>
            </a:fld>
            <a:endParaRPr lang="es-MX"/>
          </a:p>
        </p:txBody>
      </p:sp>
      <p:sp>
        <p:nvSpPr>
          <p:cNvPr id="3" name="2 Marcador de pie de página"/>
          <p:cNvSpPr>
            <a:spLocks noGrp="1"/>
          </p:cNvSpPr>
          <p:nvPr>
            <p:ph type="ftr" sz="quarter" idx="11"/>
          </p:nvPr>
        </p:nvSpPr>
        <p:spPr>
          <a:xfrm>
            <a:off x="457200" y="6481890"/>
            <a:ext cx="4260056" cy="300831"/>
          </a:xfrm>
        </p:spPr>
        <p:txBody>
          <a:bodyPr/>
          <a:lstStyle/>
          <a:p>
            <a:endParaRPr lang="es-MX"/>
          </a:p>
        </p:txBody>
      </p:sp>
      <p:sp>
        <p:nvSpPr>
          <p:cNvPr id="4" name="3 Marcador de número de diapositiva"/>
          <p:cNvSpPr>
            <a:spLocks noGrp="1"/>
          </p:cNvSpPr>
          <p:nvPr>
            <p:ph type="sldNum" sz="quarter" idx="12"/>
          </p:nvPr>
        </p:nvSpPr>
        <p:spPr>
          <a:xfrm>
            <a:off x="7589520" y="6480969"/>
            <a:ext cx="502920" cy="301752"/>
          </a:xfrm>
        </p:spPr>
        <p:txBody>
          <a:bodyPr/>
          <a:lstStyle/>
          <a:p>
            <a:fld id="{CB1259F6-D6B2-466E-B77C-E8BE272CC747}"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278976" y="6556248"/>
            <a:ext cx="2133600" cy="301752"/>
          </a:xfrm>
        </p:spPr>
        <p:txBody>
          <a:bodyPr/>
          <a:lstStyle>
            <a:lvl1pPr>
              <a:defRPr sz="900"/>
            </a:lvl1pPr>
          </a:lstStyle>
          <a:p>
            <a:fld id="{92C4AC61-58DD-4E7E-856C-BA959321977A}" type="datetimeFigureOut">
              <a:rPr lang="es-MX" smtClean="0"/>
              <a:pPr/>
              <a:t>25/07/2016</a:t>
            </a:fld>
            <a:endParaRPr lang="es-MX"/>
          </a:p>
        </p:txBody>
      </p:sp>
      <p:sp>
        <p:nvSpPr>
          <p:cNvPr id="6" name="5 Marcador de pie de página"/>
          <p:cNvSpPr>
            <a:spLocks noGrp="1"/>
          </p:cNvSpPr>
          <p:nvPr>
            <p:ph type="ftr" sz="quarter" idx="11"/>
          </p:nvPr>
        </p:nvSpPr>
        <p:spPr>
          <a:xfrm>
            <a:off x="1135856" y="6556248"/>
            <a:ext cx="5143120" cy="301752"/>
          </a:xfrm>
        </p:spPr>
        <p:txBody>
          <a:bodyPr/>
          <a:lstStyle>
            <a:lvl1pPr>
              <a:defRPr sz="900"/>
            </a:lvl1pPr>
          </a:lstStyle>
          <a:p>
            <a:endParaRPr lang="es-MX"/>
          </a:p>
        </p:txBody>
      </p:sp>
      <p:sp>
        <p:nvSpPr>
          <p:cNvPr id="7" name="6 Marcador de número de diapositiva"/>
          <p:cNvSpPr>
            <a:spLocks noGrp="1"/>
          </p:cNvSpPr>
          <p:nvPr>
            <p:ph type="sldNum" sz="quarter" idx="12"/>
          </p:nvPr>
        </p:nvSpPr>
        <p:spPr>
          <a:xfrm>
            <a:off x="8410576" y="6556248"/>
            <a:ext cx="502920" cy="301752"/>
          </a:xfrm>
        </p:spPr>
        <p:txBody>
          <a:bodyPr/>
          <a:lstStyle>
            <a:lvl1pPr>
              <a:defRPr sz="900"/>
            </a:lvl1pPr>
          </a:lstStyle>
          <a:p>
            <a:fld id="{CB1259F6-D6B2-466E-B77C-E8BE272CC747}"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6108192" y="6556248"/>
            <a:ext cx="2103120" cy="301752"/>
          </a:xfrm>
        </p:spPr>
        <p:txBody>
          <a:bodyPr/>
          <a:lstStyle>
            <a:lvl1pPr>
              <a:defRPr sz="900"/>
            </a:lvl1pPr>
          </a:lstStyle>
          <a:p>
            <a:fld id="{92C4AC61-58DD-4E7E-856C-BA959321977A}" type="datetimeFigureOut">
              <a:rPr lang="es-MX" smtClean="0"/>
              <a:pPr/>
              <a:t>25/07/2016</a:t>
            </a:fld>
            <a:endParaRPr lang="es-MX"/>
          </a:p>
        </p:txBody>
      </p:sp>
      <p:sp>
        <p:nvSpPr>
          <p:cNvPr id="6" name="5 Marcador de pie de página"/>
          <p:cNvSpPr>
            <a:spLocks noGrp="1"/>
          </p:cNvSpPr>
          <p:nvPr>
            <p:ph type="ftr" sz="quarter" idx="11"/>
          </p:nvPr>
        </p:nvSpPr>
        <p:spPr>
          <a:xfrm>
            <a:off x="1170432" y="6557169"/>
            <a:ext cx="4948072" cy="301752"/>
          </a:xfrm>
        </p:spPr>
        <p:txBody>
          <a:bodyPr/>
          <a:lstStyle>
            <a:lvl1pPr>
              <a:defRPr sz="900"/>
            </a:lvl1pPr>
          </a:lstStyle>
          <a:p>
            <a:endParaRPr lang="es-MX"/>
          </a:p>
        </p:txBody>
      </p:sp>
      <p:sp>
        <p:nvSpPr>
          <p:cNvPr id="7" name="6 Marcador de número de diapositiva"/>
          <p:cNvSpPr>
            <a:spLocks noGrp="1"/>
          </p:cNvSpPr>
          <p:nvPr>
            <p:ph type="sldNum" sz="quarter" idx="12"/>
          </p:nvPr>
        </p:nvSpPr>
        <p:spPr>
          <a:xfrm>
            <a:off x="8217192" y="6556248"/>
            <a:ext cx="365760" cy="301752"/>
          </a:xfrm>
        </p:spPr>
        <p:txBody>
          <a:bodyPr/>
          <a:lstStyle>
            <a:lvl1pPr algn="ctr">
              <a:defRPr sz="900"/>
            </a:lvl1pPr>
          </a:lstStyle>
          <a:p>
            <a:fld id="{CB1259F6-D6B2-466E-B77C-E8BE272CC747}"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92C4AC61-58DD-4E7E-856C-BA959321977A}" type="datetimeFigureOut">
              <a:rPr lang="es-MX" smtClean="0"/>
              <a:pPr/>
              <a:t>25/07/2016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CB1259F6-D6B2-466E-B77C-E8BE272CC747}"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381000"/>
            <a:ext cx="190500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381000"/>
            <a:ext cx="62484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92C4AC61-58DD-4E7E-856C-BA959321977A}" type="datetimeFigureOut">
              <a:rPr lang="es-MX" smtClean="0"/>
              <a:pPr/>
              <a:t>25/07/2016</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CB1259F6-D6B2-466E-B77C-E8BE272CC747}"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10 Triángulo rectángulo"/>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7 Conector recto"/>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8 Conector recto"/>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21 Marcador de título"/>
          <p:cNvSpPr>
            <a:spLocks noGrp="1"/>
          </p:cNvSpPr>
          <p:nvPr>
            <p:ph type="title"/>
          </p:nvPr>
        </p:nvSpPr>
        <p:spPr>
          <a:xfrm>
            <a:off x="457200" y="267494"/>
            <a:ext cx="8229600" cy="1399032"/>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92C4AC61-58DD-4E7E-856C-BA959321977A}" type="datetimeFigureOut">
              <a:rPr lang="es-MX" smtClean="0"/>
              <a:pPr/>
              <a:t>25/07/2016</a:t>
            </a:fld>
            <a:endParaRPr lang="es-MX"/>
          </a:p>
        </p:txBody>
      </p:sp>
      <p:sp>
        <p:nvSpPr>
          <p:cNvPr id="3" name="2 Marcador de pie de página"/>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s-MX"/>
          </a:p>
        </p:txBody>
      </p:sp>
      <p:sp>
        <p:nvSpPr>
          <p:cNvPr id="23" name="22 Marcador de número de diapositiva"/>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CB1259F6-D6B2-466E-B77C-E8BE272CC747}" type="slidenum">
              <a:rPr lang="es-MX" smtClean="0"/>
              <a:pPr/>
              <a:t>‹Nº›</a:t>
            </a:fld>
            <a:endParaRPr lang="es-MX"/>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345945"/>
            <a:ext cx="3597275"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2564904"/>
            <a:ext cx="8568952" cy="4401205"/>
          </a:xfrm>
          <a:prstGeom prst="rect">
            <a:avLst/>
          </a:prstGeom>
        </p:spPr>
        <p:txBody>
          <a:bodyPr wrap="square">
            <a:spAutoFit/>
          </a:bodyPr>
          <a:lstStyle/>
          <a:p>
            <a:pPr algn="ctr">
              <a:spcBef>
                <a:spcPts val="800"/>
              </a:spcBef>
            </a:pPr>
            <a:r>
              <a:rPr lang="es-ES" sz="2400" b="1" cap="all" spc="400" dirty="0">
                <a:solidFill>
                  <a:srgbClr val="000000"/>
                </a:solidFill>
                <a:cs typeface="Tunga" pitchFamily="2"/>
              </a:rPr>
              <a:t>Unidad  Gómez </a:t>
            </a:r>
            <a:r>
              <a:rPr lang="es-ES" sz="2400" b="1" cap="all" spc="400" dirty="0" smtClean="0">
                <a:solidFill>
                  <a:srgbClr val="000000"/>
                </a:solidFill>
                <a:cs typeface="Tunga" pitchFamily="2"/>
              </a:rPr>
              <a:t>palacio.</a:t>
            </a:r>
            <a:endParaRPr lang="es-ES" sz="2400" b="1" cap="all" spc="400" dirty="0">
              <a:solidFill>
                <a:srgbClr val="000000"/>
              </a:solidFill>
              <a:cs typeface="Tunga" pitchFamily="2"/>
            </a:endParaRPr>
          </a:p>
          <a:p>
            <a:pPr algn="ctr">
              <a:spcBef>
                <a:spcPts val="800"/>
              </a:spcBef>
            </a:pPr>
            <a:endParaRPr lang="es-ES" sz="2400" b="1" cap="all" spc="400" dirty="0">
              <a:solidFill>
                <a:srgbClr val="000000"/>
              </a:solidFill>
              <a:cs typeface="Tunga" pitchFamily="2"/>
            </a:endParaRPr>
          </a:p>
          <a:p>
            <a:pPr algn="ctr">
              <a:spcBef>
                <a:spcPts val="800"/>
              </a:spcBef>
            </a:pPr>
            <a:r>
              <a:rPr lang="es-ES" sz="2400" b="1" cap="all" spc="400" dirty="0">
                <a:solidFill>
                  <a:srgbClr val="002060"/>
                </a:solidFill>
                <a:cs typeface="Tunga" pitchFamily="2"/>
              </a:rPr>
              <a:t>MAESTRA: </a:t>
            </a:r>
            <a:r>
              <a:rPr lang="es-ES" sz="2400" b="1" cap="all" spc="400" dirty="0">
                <a:solidFill>
                  <a:srgbClr val="000000"/>
                </a:solidFill>
                <a:cs typeface="Tunga" pitchFamily="2"/>
              </a:rPr>
              <a:t>ALMA JANET CASTRO GUILLEN.</a:t>
            </a:r>
            <a:br>
              <a:rPr lang="es-ES" sz="2400" b="1" cap="all" spc="400" dirty="0">
                <a:solidFill>
                  <a:srgbClr val="000000"/>
                </a:solidFill>
                <a:cs typeface="Tunga" pitchFamily="2"/>
              </a:rPr>
            </a:br>
            <a:endParaRPr lang="es-ES" sz="2400" b="1" cap="all" spc="400" dirty="0">
              <a:solidFill>
                <a:srgbClr val="000000"/>
              </a:solidFill>
              <a:cs typeface="Tunga" pitchFamily="2"/>
            </a:endParaRPr>
          </a:p>
          <a:p>
            <a:pPr algn="ctr">
              <a:spcBef>
                <a:spcPts val="800"/>
              </a:spcBef>
            </a:pPr>
            <a:r>
              <a:rPr lang="es-ES" sz="2400" b="1" cap="all" spc="400" dirty="0">
                <a:solidFill>
                  <a:srgbClr val="000000"/>
                </a:solidFill>
                <a:cs typeface="Tunga" pitchFamily="2"/>
              </a:rPr>
              <a:t/>
            </a:r>
            <a:br>
              <a:rPr lang="es-ES" sz="2400" b="1" cap="all" spc="400" dirty="0">
                <a:solidFill>
                  <a:srgbClr val="000000"/>
                </a:solidFill>
                <a:cs typeface="Tunga" pitchFamily="2"/>
              </a:rPr>
            </a:br>
            <a:r>
              <a:rPr lang="es-ES" sz="2400" b="1" cap="all" spc="400" dirty="0">
                <a:solidFill>
                  <a:srgbClr val="002060"/>
                </a:solidFill>
                <a:cs typeface="Tunga" pitchFamily="2"/>
              </a:rPr>
              <a:t>ASIGNATURA: </a:t>
            </a:r>
            <a:r>
              <a:rPr lang="es-ES" sz="2400" b="1" cap="all" spc="400" dirty="0" smtClean="0">
                <a:solidFill>
                  <a:srgbClr val="000000"/>
                </a:solidFill>
                <a:cs typeface="Tunga" pitchFamily="2"/>
              </a:rPr>
              <a:t>riesgos hidro- metereolÓgicos.</a:t>
            </a:r>
            <a:endParaRPr lang="es-ES" sz="2400" b="1" cap="all" spc="400" dirty="0">
              <a:solidFill>
                <a:srgbClr val="000000"/>
              </a:solidFill>
              <a:cs typeface="Tunga" pitchFamily="2"/>
            </a:endParaRPr>
          </a:p>
          <a:p>
            <a:pPr algn="ctr">
              <a:spcBef>
                <a:spcPts val="800"/>
              </a:spcBef>
            </a:pPr>
            <a:endParaRPr lang="es-ES" sz="2400" b="1" cap="all" spc="400" dirty="0">
              <a:solidFill>
                <a:srgbClr val="000000"/>
              </a:solidFill>
              <a:cs typeface="Tunga" pitchFamily="2"/>
            </a:endParaRPr>
          </a:p>
          <a:p>
            <a:pPr algn="ctr">
              <a:spcBef>
                <a:spcPts val="800"/>
              </a:spcBef>
            </a:pPr>
            <a:r>
              <a:rPr lang="es-ES" sz="2400" b="1" cap="all" spc="400" dirty="0">
                <a:solidFill>
                  <a:srgbClr val="002060"/>
                </a:solidFill>
                <a:cs typeface="Tunga" pitchFamily="2"/>
              </a:rPr>
              <a:t>Tema: </a:t>
            </a:r>
            <a:r>
              <a:rPr lang="es-ES" sz="2400" b="1" cap="all" spc="400" dirty="0" smtClean="0">
                <a:solidFill>
                  <a:srgbClr val="000000"/>
                </a:solidFill>
                <a:cs typeface="Tunga" pitchFamily="2"/>
              </a:rPr>
              <a:t>GEOGRAFÍA. </a:t>
            </a:r>
          </a:p>
          <a:p>
            <a:pPr algn="r">
              <a:spcBef>
                <a:spcPts val="800"/>
              </a:spcBef>
            </a:pPr>
            <a:r>
              <a:rPr lang="es-ES" sz="2400" b="1" cap="all" spc="400" dirty="0" smtClean="0">
                <a:solidFill>
                  <a:srgbClr val="000000"/>
                </a:solidFill>
                <a:cs typeface="Tunga" pitchFamily="2"/>
              </a:rPr>
              <a:t>SEPTIEMBRE 2015</a:t>
            </a:r>
            <a:endParaRPr lang="es-ES" sz="2400" b="1" cap="all" spc="400" dirty="0">
              <a:solidFill>
                <a:srgbClr val="000000"/>
              </a:solidFill>
              <a:cs typeface="Tunga" pitchFamily="2"/>
            </a:endParaRPr>
          </a:p>
        </p:txBody>
      </p:sp>
    </p:spTree>
    <p:extLst>
      <p:ext uri="{BB962C8B-B14F-4D97-AF65-F5344CB8AC3E}">
        <p14:creationId xmlns:p14="http://schemas.microsoft.com/office/powerpoint/2010/main" val="39517622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pPr algn="ctr"/>
            <a:r>
              <a:rPr lang="es-MX" dirty="0" smtClean="0"/>
              <a:t>RIESGOS HIDROMETEORO LÓGICOS.</a:t>
            </a:r>
            <a:endParaRPr lang="es-MX" dirty="0"/>
          </a:p>
        </p:txBody>
      </p:sp>
      <p:sp>
        <p:nvSpPr>
          <p:cNvPr id="3" name="2 Subtítulo"/>
          <p:cNvSpPr>
            <a:spLocks noGrp="1"/>
          </p:cNvSpPr>
          <p:nvPr>
            <p:ph type="subTitle" idx="1"/>
          </p:nvPr>
        </p:nvSpPr>
        <p:spPr/>
        <p:txBody>
          <a:bodyPr/>
          <a:lstStyle/>
          <a:p>
            <a:endParaRPr lang="es-MX"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9952" y="2276872"/>
            <a:ext cx="4487564" cy="3747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1452" y="2275593"/>
            <a:ext cx="3238500" cy="185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767451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¿Qué </a:t>
            </a:r>
            <a:r>
              <a:rPr lang="es-MX" dirty="0"/>
              <a:t>son los riesgos </a:t>
            </a:r>
            <a:r>
              <a:rPr lang="es-MX" dirty="0" smtClean="0"/>
              <a:t>hidrometeoro lógicos?</a:t>
            </a:r>
            <a:endParaRPr lang="es-MX" dirty="0"/>
          </a:p>
        </p:txBody>
      </p:sp>
      <p:sp>
        <p:nvSpPr>
          <p:cNvPr id="3" name="2 Marcador de contenido"/>
          <p:cNvSpPr>
            <a:spLocks noGrp="1"/>
          </p:cNvSpPr>
          <p:nvPr>
            <p:ph idx="1"/>
          </p:nvPr>
        </p:nvSpPr>
        <p:spPr/>
        <p:txBody>
          <a:bodyPr>
            <a:normAutofit fontScale="77500" lnSpcReduction="20000"/>
          </a:bodyPr>
          <a:lstStyle/>
          <a:p>
            <a:pPr algn="just"/>
            <a:r>
              <a:rPr lang="es-MX" dirty="0"/>
              <a:t>Los Riesgos </a:t>
            </a:r>
            <a:r>
              <a:rPr lang="es-MX" dirty="0" err="1"/>
              <a:t>Hidrometeorológicos</a:t>
            </a:r>
            <a:r>
              <a:rPr lang="es-MX" dirty="0"/>
              <a:t> son aquellos procesos naturales que se generan por el transporte de materiales (rocas, tierra, lodo, agua) y son capaces de modificar el paisaje, que tienen al agua como principal elemento </a:t>
            </a:r>
            <a:r>
              <a:rPr lang="es-MX" dirty="0" err="1"/>
              <a:t>gatillador</a:t>
            </a:r>
            <a:r>
              <a:rPr lang="es-MX" dirty="0"/>
              <a:t>, (en cualquiera de sus estados), pudiendo convertirse en una amenaza, de acuerdo a las características de tales proceso y su ocurrencia en áreas ocupadas por el hombre. Estos fenómenos se pueden dividir en inundaciones, crecidas, aluviones, avalanchas, deslizamientos, nevazones y marejadas, y son responsables, en el ámbito de las emergencias y desastres, de al menos el 80% del daño a las personas en el mundo, como también de más del 85% de las pérdidas económicas. </a:t>
            </a:r>
          </a:p>
        </p:txBody>
      </p:sp>
    </p:spTree>
    <p:extLst>
      <p:ext uri="{BB962C8B-B14F-4D97-AF65-F5344CB8AC3E}">
        <p14:creationId xmlns:p14="http://schemas.microsoft.com/office/powerpoint/2010/main" val="32376878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Estos fenómenos se pueden dividir en:</a:t>
            </a:r>
            <a:endParaRPr lang="es-MX" dirty="0"/>
          </a:p>
        </p:txBody>
      </p:sp>
      <p:sp>
        <p:nvSpPr>
          <p:cNvPr id="3" name="2 Marcador de contenido"/>
          <p:cNvSpPr>
            <a:spLocks noGrp="1"/>
          </p:cNvSpPr>
          <p:nvPr>
            <p:ph idx="1"/>
          </p:nvPr>
        </p:nvSpPr>
        <p:spPr/>
        <p:txBody>
          <a:bodyPr/>
          <a:lstStyle/>
          <a:p>
            <a:r>
              <a:rPr lang="es-MX" dirty="0" smtClean="0"/>
              <a:t>Ciclones tropicales(huracanes)</a:t>
            </a:r>
          </a:p>
          <a:p>
            <a:r>
              <a:rPr lang="es-MX" dirty="0" smtClean="0"/>
              <a:t>Inundaciones</a:t>
            </a:r>
          </a:p>
          <a:p>
            <a:r>
              <a:rPr lang="es-MX" dirty="0" smtClean="0"/>
              <a:t>Heladas y nevadas</a:t>
            </a:r>
          </a:p>
          <a:p>
            <a:r>
              <a:rPr lang="es-MX" dirty="0" smtClean="0"/>
              <a:t>Tornados</a:t>
            </a:r>
          </a:p>
          <a:p>
            <a:r>
              <a:rPr lang="es-MX" dirty="0" smtClean="0"/>
              <a:t>Sequías</a:t>
            </a:r>
          </a:p>
          <a:p>
            <a:r>
              <a:rPr lang="es-MX" dirty="0" smtClean="0"/>
              <a:t>Frente frio</a:t>
            </a:r>
          </a:p>
          <a:p>
            <a:r>
              <a:rPr lang="es-MX" dirty="0" smtClean="0"/>
              <a:t>Alivio o deslizamiento</a:t>
            </a:r>
            <a:endParaRPr lang="es-MX"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2704728"/>
            <a:ext cx="3744416" cy="3244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310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1124744"/>
          </a:xfrm>
        </p:spPr>
        <p:txBody>
          <a:bodyPr/>
          <a:lstStyle/>
          <a:p>
            <a:r>
              <a:rPr lang="es-MX" dirty="0" smtClean="0"/>
              <a:t>Ciclón tropical</a:t>
            </a:r>
            <a:endParaRPr lang="es-MX" dirty="0"/>
          </a:p>
        </p:txBody>
      </p:sp>
      <p:sp>
        <p:nvSpPr>
          <p:cNvPr id="3" name="2 Marcador de contenido"/>
          <p:cNvSpPr>
            <a:spLocks noGrp="1"/>
          </p:cNvSpPr>
          <p:nvPr>
            <p:ph idx="1"/>
          </p:nvPr>
        </p:nvSpPr>
        <p:spPr>
          <a:xfrm>
            <a:off x="457200" y="908720"/>
            <a:ext cx="8229600" cy="3960440"/>
          </a:xfrm>
        </p:spPr>
        <p:txBody>
          <a:bodyPr>
            <a:normAutofit fontScale="77500" lnSpcReduction="20000"/>
          </a:bodyPr>
          <a:lstStyle/>
          <a:p>
            <a:pPr algn="just"/>
            <a:r>
              <a:rPr lang="es-MX" dirty="0"/>
              <a:t>Ciclón tropical es un término meteorológico usado para referirse a un sistema tormentoso caracterizado por una circulación cerrada alrededor de un centro de baja presión y que produce fuertes vientos y abundante lluvia. Los ciclones tropicales extraen su energía de la condensación de aire húmedo, produciendo fuertes vientos. Se distinguen de otras tormentas ciclónicas, como las bajas polares, por el mecanismo de calor que las alimenta, que las convierte en sistemas tormentosos de "núcleo cálido". Dependiendo de su fuerza y localización, un ciclón tropical puede llamarse depresión tropical, tormenta tropical, huracán, tifón</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653136"/>
            <a:ext cx="9144000" cy="2390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1506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MX"/>
          </a:p>
        </p:txBody>
      </p:sp>
      <p:sp>
        <p:nvSpPr>
          <p:cNvPr id="3" name="2 Marcador de contenido"/>
          <p:cNvSpPr>
            <a:spLocks noGrp="1"/>
          </p:cNvSpPr>
          <p:nvPr>
            <p:ph idx="1"/>
          </p:nvPr>
        </p:nvSpPr>
        <p:spPr/>
        <p:txBody>
          <a:bodyPr/>
          <a:lstStyle/>
          <a:p>
            <a:endParaRPr lang="es-MX"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717138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929258"/>
          </a:xfrm>
        </p:spPr>
        <p:txBody>
          <a:bodyPr/>
          <a:lstStyle/>
          <a:p>
            <a:r>
              <a:rPr lang="es-MX" dirty="0" smtClean="0"/>
              <a:t>INUNDACIÓN</a:t>
            </a:r>
            <a:endParaRPr lang="es-MX" dirty="0"/>
          </a:p>
        </p:txBody>
      </p:sp>
      <p:sp>
        <p:nvSpPr>
          <p:cNvPr id="3" name="2 Marcador de contenido"/>
          <p:cNvSpPr>
            <a:spLocks noGrp="1"/>
          </p:cNvSpPr>
          <p:nvPr>
            <p:ph idx="1"/>
          </p:nvPr>
        </p:nvSpPr>
        <p:spPr>
          <a:xfrm>
            <a:off x="457200" y="1052736"/>
            <a:ext cx="8229600" cy="4752528"/>
          </a:xfrm>
        </p:spPr>
        <p:txBody>
          <a:bodyPr>
            <a:normAutofit fontScale="62500" lnSpcReduction="20000"/>
          </a:bodyPr>
          <a:lstStyle/>
          <a:p>
            <a:pPr algn="just"/>
            <a:r>
              <a:rPr lang="es-MX" dirty="0"/>
              <a:t>Una inundación es la ocupación por parte del agua de zonas que habitualmente están libres de esta, bien por desbordamiento de ríos, ramblas por lluvias torrenciales, deshielo, por subida de las mareas por encima del nivel habitual, por avalanchas causadas por maremotos.</a:t>
            </a:r>
          </a:p>
          <a:p>
            <a:pPr algn="just"/>
            <a:r>
              <a:rPr lang="es-MX" dirty="0"/>
              <a:t>Las inundaciones fluviales son procesos naturales que se han producido periódicamente y que han sido la causa de la formación de las llanuras en los valles de los ríos, tierras fértiles donde tradicionalmente se ha desarrollado la agricultura en vegas y riberas.</a:t>
            </a:r>
          </a:p>
          <a:p>
            <a:pPr algn="just"/>
            <a:r>
              <a:rPr lang="es-MX" dirty="0"/>
              <a:t>En las zonas costeras los embates del mar han servido para modelar las costas y crear zonas pantanosas como albuferas y lagunas que, tras su ocupación atópica, se han convertido en zonas vulnerables</a:t>
            </a:r>
            <a:r>
              <a:rPr lang="es-MX" dirty="0" smtClean="0"/>
              <a:t>.</a:t>
            </a:r>
          </a:p>
          <a:p>
            <a:pPr algn="just"/>
            <a:r>
              <a:rPr lang="es-MX" dirty="0"/>
              <a:t>La principal causa de las inundaciones fluviales suelen ser las lluvias intensas, que la gravedad depende de la región, que se producirá en función de diversos factores meteorológicos.</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5301491"/>
            <a:ext cx="4824536" cy="1556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64741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145282"/>
          </a:xfrm>
        </p:spPr>
        <p:txBody>
          <a:bodyPr/>
          <a:lstStyle/>
          <a:p>
            <a:r>
              <a:rPr lang="es-MX" dirty="0" smtClean="0"/>
              <a:t>HELADAS</a:t>
            </a:r>
            <a:endParaRPr lang="es-MX" dirty="0"/>
          </a:p>
        </p:txBody>
      </p:sp>
      <p:sp>
        <p:nvSpPr>
          <p:cNvPr id="3" name="2 Marcador de contenido"/>
          <p:cNvSpPr>
            <a:spLocks noGrp="1"/>
          </p:cNvSpPr>
          <p:nvPr>
            <p:ph idx="1"/>
          </p:nvPr>
        </p:nvSpPr>
        <p:spPr>
          <a:xfrm>
            <a:off x="457200" y="1268760"/>
            <a:ext cx="8229600" cy="4392488"/>
          </a:xfrm>
        </p:spPr>
        <p:txBody>
          <a:bodyPr>
            <a:normAutofit fontScale="55000" lnSpcReduction="20000"/>
          </a:bodyPr>
          <a:lstStyle/>
          <a:p>
            <a:pPr algn="just"/>
            <a:r>
              <a:rPr lang="es-MX" dirty="0"/>
              <a:t>Helada por </a:t>
            </a:r>
            <a:r>
              <a:rPr lang="es-MX" dirty="0" smtClean="0"/>
              <a:t>radiación</a:t>
            </a:r>
            <a:endParaRPr lang="es-MX" dirty="0"/>
          </a:p>
          <a:p>
            <a:pPr marL="64008" indent="0" algn="just">
              <a:buNone/>
            </a:pPr>
            <a:r>
              <a:rPr lang="es-MX" dirty="0" smtClean="0"/>
              <a:t>La </a:t>
            </a:r>
            <a:r>
              <a:rPr lang="es-MX" dirty="0"/>
              <a:t>helada por radiación se debe a un enfriamiento progresivo e intenso del suelo, por radiación de su calor, produciéndose mayormente en las noches de cielo despejado. La humedad atmosférica, que puede ser relativamente cálida y seca, se condensa sobre las superficies sólidas en forma de rocío o congelándose, si aquéllas se hallan a menos de 0 °C</a:t>
            </a:r>
            <a:r>
              <a:rPr lang="es-MX" dirty="0" smtClean="0"/>
              <a:t>.</a:t>
            </a:r>
          </a:p>
          <a:p>
            <a:pPr marL="64008" indent="0" algn="just">
              <a:buNone/>
            </a:pPr>
            <a:endParaRPr lang="es-MX" dirty="0" smtClean="0"/>
          </a:p>
          <a:p>
            <a:pPr marL="64008" indent="0" algn="just">
              <a:buNone/>
            </a:pPr>
            <a:r>
              <a:rPr lang="es-MX" dirty="0" smtClean="0"/>
              <a:t>Helada </a:t>
            </a:r>
            <a:r>
              <a:rPr lang="es-MX" dirty="0"/>
              <a:t>por </a:t>
            </a:r>
            <a:r>
              <a:rPr lang="es-MX" dirty="0" err="1" smtClean="0"/>
              <a:t>advección</a:t>
            </a:r>
            <a:endParaRPr lang="es-MX" dirty="0"/>
          </a:p>
          <a:p>
            <a:pPr marL="64008" indent="0" algn="just">
              <a:buNone/>
            </a:pPr>
            <a:r>
              <a:rPr lang="es-MX" dirty="0"/>
              <a:t>La helada por </a:t>
            </a:r>
            <a:r>
              <a:rPr lang="es-MX" dirty="0" err="1"/>
              <a:t>advección</a:t>
            </a:r>
            <a:r>
              <a:rPr lang="es-MX" dirty="0"/>
              <a:t> es ocasionada por la invasión de una corriente o masa de aire frío con temperatura inferior a 0 °C. La acción del aire frío, generalmente procedente de las regiones polares, puede ser continua y durar por varios días</a:t>
            </a:r>
            <a:r>
              <a:rPr lang="es-MX" dirty="0" smtClean="0"/>
              <a:t>.</a:t>
            </a:r>
          </a:p>
          <a:p>
            <a:pPr marL="64008" indent="0" algn="just">
              <a:buNone/>
            </a:pPr>
            <a:endParaRPr lang="es-MX" dirty="0" smtClean="0"/>
          </a:p>
          <a:p>
            <a:pPr marL="64008" indent="0" algn="just">
              <a:buNone/>
            </a:pPr>
            <a:r>
              <a:rPr lang="es-MX" dirty="0" smtClean="0"/>
              <a:t>Helada </a:t>
            </a:r>
            <a:r>
              <a:rPr lang="es-MX" dirty="0"/>
              <a:t>por </a:t>
            </a:r>
            <a:r>
              <a:rPr lang="es-MX" dirty="0" smtClean="0"/>
              <a:t>evaporación</a:t>
            </a:r>
            <a:endParaRPr lang="es-MX" dirty="0"/>
          </a:p>
          <a:p>
            <a:pPr marL="64008" indent="0" algn="just">
              <a:buNone/>
            </a:pPr>
            <a:r>
              <a:rPr lang="es-MX" dirty="0" smtClean="0"/>
              <a:t>Una </a:t>
            </a:r>
            <a:r>
              <a:rPr lang="es-MX" dirty="0"/>
              <a:t>rosa helada durante el transcurso de la helada.</a:t>
            </a:r>
          </a:p>
          <a:p>
            <a:pPr marL="64008" indent="0" algn="just">
              <a:buNone/>
            </a:pPr>
            <a:r>
              <a:rPr lang="es-MX" dirty="0"/>
              <a:t>La helada por evaporación es debida al transporte de aire húmedo sobre una superficie cuya temperatura está a 0 °C o menos. Es un tipo bastante raro de helada.1</a:t>
            </a: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5856" y="5373216"/>
            <a:ext cx="5544616" cy="151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67831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929258"/>
          </a:xfrm>
        </p:spPr>
        <p:txBody>
          <a:bodyPr/>
          <a:lstStyle/>
          <a:p>
            <a:r>
              <a:rPr lang="es-MX" dirty="0" smtClean="0"/>
              <a:t>TORNADO</a:t>
            </a:r>
            <a:endParaRPr lang="es-MX" dirty="0"/>
          </a:p>
        </p:txBody>
      </p:sp>
      <p:sp>
        <p:nvSpPr>
          <p:cNvPr id="3" name="2 Marcador de contenido"/>
          <p:cNvSpPr>
            <a:spLocks noGrp="1"/>
          </p:cNvSpPr>
          <p:nvPr>
            <p:ph idx="1"/>
          </p:nvPr>
        </p:nvSpPr>
        <p:spPr>
          <a:xfrm>
            <a:off x="457200" y="1052736"/>
            <a:ext cx="8229600" cy="4464496"/>
          </a:xfrm>
        </p:spPr>
        <p:txBody>
          <a:bodyPr>
            <a:normAutofit fontScale="62500" lnSpcReduction="20000"/>
          </a:bodyPr>
          <a:lstStyle/>
          <a:p>
            <a:pPr algn="just"/>
            <a:r>
              <a:rPr lang="es-MX" dirty="0"/>
              <a:t>Un tornado es una masa de aire con alta velocidad angular; su extremo inferior está en contacto con la superficie de la Tierra y el superior con una nube </a:t>
            </a:r>
            <a:r>
              <a:rPr lang="es-MX" dirty="0" err="1"/>
              <a:t>cumulonimbus</a:t>
            </a:r>
            <a:r>
              <a:rPr lang="es-MX" dirty="0"/>
              <a:t> o, excepcionalmente, con la base de una nube </a:t>
            </a:r>
            <a:r>
              <a:rPr lang="es-MX" dirty="0" err="1"/>
              <a:t>cúmulus</a:t>
            </a:r>
            <a:r>
              <a:rPr lang="es-MX" dirty="0"/>
              <a:t>. Se trata del fenómeno atmosférico ciclónico de mayor densidad energética de la Tierra, aunque de poca extensión y de corta duración (desde segundos hasta más de una hora).</a:t>
            </a:r>
          </a:p>
          <a:p>
            <a:pPr algn="just"/>
            <a:r>
              <a:rPr lang="es-MX" dirty="0"/>
              <a:t>Los tornados se presentan en diferentes tamaños y formas pero generalmente tienen la forma de una nube embudo, cuyo extremo más angosto toca el suelo y suele estar rodeado por una nube de desechos y polvo, al menos, en sus primeros instantes. La mayoría de los tornados cuentan con vientos que llegan a velocidades de entre 65 y 180 km/h, miden aproximadamente 75 metros de ancho y se trasladan varios kilómetros antes de desaparecer. Los más extremos pueden tener vientos con velocidades que pueden girar a 450 km/h o más, medir hasta 2 km de ancho y permanecer tocando el suelo a lo largo de más de 100 km de recorrido.</a:t>
            </a:r>
          </a:p>
        </p:txBody>
      </p:sp>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5085184"/>
            <a:ext cx="2239516" cy="1700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298408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001266"/>
          </a:xfrm>
        </p:spPr>
        <p:txBody>
          <a:bodyPr/>
          <a:lstStyle/>
          <a:p>
            <a:r>
              <a:rPr lang="es-MX" dirty="0" smtClean="0"/>
              <a:t>SEQUIA</a:t>
            </a:r>
            <a:endParaRPr lang="es-MX" dirty="0"/>
          </a:p>
        </p:txBody>
      </p:sp>
      <p:sp>
        <p:nvSpPr>
          <p:cNvPr id="3" name="2 Marcador de contenido"/>
          <p:cNvSpPr>
            <a:spLocks noGrp="1"/>
          </p:cNvSpPr>
          <p:nvPr>
            <p:ph idx="1"/>
          </p:nvPr>
        </p:nvSpPr>
        <p:spPr>
          <a:xfrm>
            <a:off x="457200" y="1124744"/>
            <a:ext cx="8229600" cy="4320480"/>
          </a:xfrm>
        </p:spPr>
        <p:txBody>
          <a:bodyPr>
            <a:normAutofit fontScale="70000" lnSpcReduction="20000"/>
          </a:bodyPr>
          <a:lstStyle/>
          <a:p>
            <a:pPr algn="just"/>
            <a:r>
              <a:rPr lang="es-MX" dirty="0"/>
              <a:t>La sequía se puede definir como una anomalía transitoria en la que la disponibilidad de agua se sitúa por debajo de los requerimientos estadísticos de un área geográfica dada. El agua no es suficiente para abastecer las necesidades de las plantas, los animales y los humanos.</a:t>
            </a:r>
          </a:p>
          <a:p>
            <a:pPr algn="just"/>
            <a:r>
              <a:rPr lang="es-MX" dirty="0"/>
              <a:t>La causa principal de toda sequía es la falta de lluvias o precipitaciones, este fenómeno se denomina sequía meteorológica y si perdura, deriva en una sequía hidrológica caracterizada por la desigualdad entre la disponibilidad natural de agua y las demandas naturales de agua. En casos extremos se puede llegar a la aridez.</a:t>
            </a:r>
          </a:p>
          <a:p>
            <a:pPr algn="just"/>
            <a:r>
              <a:rPr lang="es-MX" dirty="0"/>
              <a:t>Si el fenómeno está ligado al nivel de demanda de agua existente en la zona para uso humano e industrial hablamos de escasez de agua.</a:t>
            </a: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4725144"/>
            <a:ext cx="3528392"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315135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073274"/>
          </a:xfrm>
        </p:spPr>
        <p:txBody>
          <a:bodyPr/>
          <a:lstStyle/>
          <a:p>
            <a:r>
              <a:rPr lang="es-MX" dirty="0" smtClean="0"/>
              <a:t>FRENTE FRIO</a:t>
            </a:r>
            <a:endParaRPr lang="es-MX" dirty="0"/>
          </a:p>
        </p:txBody>
      </p:sp>
      <p:sp>
        <p:nvSpPr>
          <p:cNvPr id="3" name="2 Marcador de contenido"/>
          <p:cNvSpPr>
            <a:spLocks noGrp="1"/>
          </p:cNvSpPr>
          <p:nvPr>
            <p:ph idx="1"/>
          </p:nvPr>
        </p:nvSpPr>
        <p:spPr>
          <a:xfrm>
            <a:off x="457200" y="1268760"/>
            <a:ext cx="8229600" cy="4248472"/>
          </a:xfrm>
        </p:spPr>
        <p:txBody>
          <a:bodyPr/>
          <a:lstStyle/>
          <a:p>
            <a:pPr algn="just"/>
            <a:r>
              <a:rPr lang="es-MX" dirty="0" smtClean="0"/>
              <a:t>Se produce cuando una masa de aire frio avanza hacia latitudes menores y su borde delantero se introduce como una cuña entre el suelo y el aire caliente. Estas pueden generar chubascos o nevadas si la temperatura es muy baja.</a:t>
            </a:r>
            <a:endParaRPr lang="es-MX"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4149080"/>
            <a:ext cx="5832648"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80764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67494"/>
            <a:ext cx="8229600" cy="1073274"/>
          </a:xfrm>
        </p:spPr>
        <p:txBody>
          <a:bodyPr>
            <a:normAutofit fontScale="90000"/>
          </a:bodyPr>
          <a:lstStyle/>
          <a:p>
            <a:r>
              <a:rPr lang="es-MX" dirty="0" smtClean="0"/>
              <a:t>ALUVIÓN</a:t>
            </a:r>
            <a:br>
              <a:rPr lang="es-MX" dirty="0" smtClean="0"/>
            </a:br>
            <a:endParaRPr lang="es-MX" dirty="0"/>
          </a:p>
        </p:txBody>
      </p:sp>
      <p:sp>
        <p:nvSpPr>
          <p:cNvPr id="3" name="2 Marcador de contenido"/>
          <p:cNvSpPr>
            <a:spLocks noGrp="1"/>
          </p:cNvSpPr>
          <p:nvPr>
            <p:ph idx="1"/>
          </p:nvPr>
        </p:nvSpPr>
        <p:spPr>
          <a:xfrm>
            <a:off x="457200" y="908720"/>
            <a:ext cx="8229600" cy="4968552"/>
          </a:xfrm>
        </p:spPr>
        <p:txBody>
          <a:bodyPr>
            <a:normAutofit fontScale="77500" lnSpcReduction="20000"/>
          </a:bodyPr>
          <a:lstStyle/>
          <a:p>
            <a:pPr algn="just"/>
            <a:r>
              <a:rPr lang="es-MX" dirty="0"/>
              <a:t>El aluvión es material detrítico transportado y depositado transitoria o permanentemente por una corriente de agua, que puede ser repentina y provocar inundaciones.</a:t>
            </a:r>
          </a:p>
          <a:p>
            <a:pPr algn="just"/>
            <a:r>
              <a:rPr lang="es-MX" dirty="0"/>
              <a:t>Puede estar compuesto por arena, grava, arcilla o limo.</a:t>
            </a:r>
          </a:p>
          <a:p>
            <a:pPr algn="just"/>
            <a:r>
              <a:rPr lang="es-MX" dirty="0"/>
              <a:t>Se acumula en abanicos aluviales, cauces de corrientes fluviales, llanuras de inundación y deltas.</a:t>
            </a:r>
          </a:p>
          <a:p>
            <a:pPr algn="just"/>
            <a:r>
              <a:rPr lang="es-MX" dirty="0"/>
              <a:t>Algunos autores también incluyen bajo este término los materiales que se sedimentan en lagos o estuarios.</a:t>
            </a:r>
          </a:p>
          <a:p>
            <a:pPr algn="just"/>
            <a:r>
              <a:rPr lang="es-MX" dirty="0"/>
              <a:t>A menos que se especifique otra cosa, el término aluvión se refiere a material no consolidado.</a:t>
            </a:r>
          </a:p>
          <a:p>
            <a:pPr algn="just"/>
            <a:r>
              <a:rPr lang="es-MX" dirty="0"/>
              <a:t>En algunos lugares también se le llama aluvión a los aludes o avalanchas.</a:t>
            </a:r>
          </a:p>
        </p:txBody>
      </p:sp>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3968" y="5307157"/>
            <a:ext cx="3467197" cy="157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975123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ío">
  <a:themeElements>
    <a:clrScheme name="Brío">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río">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184</TotalTime>
  <Words>1080</Words>
  <Application>Microsoft Office PowerPoint</Application>
  <PresentationFormat>Presentación en pantalla (4:3)</PresentationFormat>
  <Paragraphs>51</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Brío</vt:lpstr>
      <vt:lpstr>Presentación de PowerPoint</vt:lpstr>
      <vt:lpstr>RIESGOS HIDROMETEORO LÓGICOS.</vt:lpstr>
      <vt:lpstr>¿Qué son los riesgos hidrometeoro lógicos?</vt:lpstr>
      <vt:lpstr>Estos fenómenos se pueden dividir en:</vt:lpstr>
      <vt:lpstr>Ciclón tropical</vt:lpstr>
      <vt:lpstr>Presentación de PowerPoint</vt:lpstr>
      <vt:lpstr>INUNDACIÓN</vt:lpstr>
      <vt:lpstr>HELADAS</vt:lpstr>
      <vt:lpstr>TORNADO</vt:lpstr>
      <vt:lpstr>SEQUIA</vt:lpstr>
      <vt:lpstr>FRENTE FRIO</vt:lpstr>
      <vt:lpstr>ALUVIÓN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riesgos hidrometeorológicos</dc:title>
  <dc:creator>Kike</dc:creator>
  <cp:lastModifiedBy>PC</cp:lastModifiedBy>
  <cp:revision>13</cp:revision>
  <dcterms:created xsi:type="dcterms:W3CDTF">2014-12-11T04:25:22Z</dcterms:created>
  <dcterms:modified xsi:type="dcterms:W3CDTF">2016-07-25T21:24:16Z</dcterms:modified>
</cp:coreProperties>
</file>