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7" r:id="rId11"/>
    <p:sldId id="268" r:id="rId12"/>
    <p:sldId id="266" r:id="rId13"/>
    <p:sldId id="269" r:id="rId14"/>
    <p:sldId id="273" r:id="rId15"/>
    <p:sldId id="274" r:id="rId16"/>
    <p:sldId id="272" r:id="rId17"/>
    <p:sldId id="275" r:id="rId18"/>
    <p:sldId id="276" r:id="rId19"/>
    <p:sldId id="277" r:id="rId20"/>
    <p:sldId id="278" r:id="rId21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CA91B3-C303-4D93-9242-7913212D878D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9721847C-9774-4C81-AB11-FB94906C55EC}">
      <dgm:prSet phldrT="[Texto]" custT="1"/>
      <dgm:spPr/>
      <dgm:t>
        <a:bodyPr/>
        <a:lstStyle/>
        <a:p>
          <a:pPr algn="just"/>
          <a:r>
            <a:rPr lang="es-MX" sz="1800" b="1" dirty="0" smtClean="0"/>
            <a:t>Es una figura de construcción  que consiste en emplear en la oración uno o más vocablos innecesarios para el sentido completo de la misma, pero con los cuales se añade expresividad a lo dicho.</a:t>
          </a:r>
          <a:endParaRPr lang="es-MX" sz="1800" b="1" dirty="0"/>
        </a:p>
      </dgm:t>
    </dgm:pt>
    <dgm:pt modelId="{32776E62-E08D-4D05-8118-E00E44D5B471}" type="parTrans" cxnId="{7BBFC258-7E36-4FE7-B02B-85178D3F157D}">
      <dgm:prSet/>
      <dgm:spPr/>
      <dgm:t>
        <a:bodyPr/>
        <a:lstStyle/>
        <a:p>
          <a:endParaRPr lang="es-MX"/>
        </a:p>
      </dgm:t>
    </dgm:pt>
    <dgm:pt modelId="{16A6CBD1-F88D-44BC-B09A-079EC01F8617}" type="sibTrans" cxnId="{7BBFC258-7E36-4FE7-B02B-85178D3F157D}">
      <dgm:prSet/>
      <dgm:spPr/>
      <dgm:t>
        <a:bodyPr/>
        <a:lstStyle/>
        <a:p>
          <a:endParaRPr lang="es-MX"/>
        </a:p>
      </dgm:t>
    </dgm:pt>
    <dgm:pt modelId="{A3F51B32-6435-41F5-9CEC-FCED8585A36E}">
      <dgm:prSet phldrT="[Texto]"/>
      <dgm:spPr/>
      <dgm:t>
        <a:bodyPr/>
        <a:lstStyle/>
        <a:p>
          <a:pPr algn="just"/>
          <a:r>
            <a:rPr lang="es-MX" b="1" dirty="0" smtClean="0"/>
            <a:t>Se convierte en un vicio de dicción al que llamamos redundancia, el cual consiste en usar palabras innecesarias para el sentido de la idea que se quiere comunicar.</a:t>
          </a:r>
          <a:endParaRPr lang="es-MX" b="1" dirty="0"/>
        </a:p>
      </dgm:t>
    </dgm:pt>
    <dgm:pt modelId="{4E40582D-A9FC-4186-B2EE-C24AAEFA1A36}" type="parTrans" cxnId="{AE5CB902-0D36-41B7-A6FA-14E8D526E305}">
      <dgm:prSet/>
      <dgm:spPr/>
      <dgm:t>
        <a:bodyPr/>
        <a:lstStyle/>
        <a:p>
          <a:endParaRPr lang="es-MX"/>
        </a:p>
      </dgm:t>
    </dgm:pt>
    <dgm:pt modelId="{4CA38B36-564A-453A-9F63-71A0044EE607}" type="sibTrans" cxnId="{AE5CB902-0D36-41B7-A6FA-14E8D526E305}">
      <dgm:prSet/>
      <dgm:spPr/>
      <dgm:t>
        <a:bodyPr/>
        <a:lstStyle/>
        <a:p>
          <a:endParaRPr lang="es-MX"/>
        </a:p>
      </dgm:t>
    </dgm:pt>
    <dgm:pt modelId="{F51AD240-11A4-4817-A3DC-267E96ED03B3}" type="pres">
      <dgm:prSet presAssocID="{E2CA91B3-C303-4D93-9242-7913212D878D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s-MX"/>
        </a:p>
      </dgm:t>
    </dgm:pt>
    <dgm:pt modelId="{6FC735C8-F937-4ECD-825F-E72440678B27}" type="pres">
      <dgm:prSet presAssocID="{E2CA91B3-C303-4D93-9242-7913212D878D}" presName="dummyMaxCanvas" presStyleCnt="0">
        <dgm:presLayoutVars/>
      </dgm:prSet>
      <dgm:spPr/>
    </dgm:pt>
    <dgm:pt modelId="{0EBDE944-E38C-4FB1-8A48-6AC75BA15A44}" type="pres">
      <dgm:prSet presAssocID="{E2CA91B3-C303-4D93-9242-7913212D878D}" presName="TwoNodes_1" presStyleLbl="node1" presStyleIdx="0" presStyleCnt="2" custScaleX="95417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5722F932-F6C6-42CB-A984-B6E187106B8C}" type="pres">
      <dgm:prSet presAssocID="{E2CA91B3-C303-4D93-9242-7913212D878D}" presName="TwoNodes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271047B3-5AB7-4438-8D86-816B7C9C1145}" type="pres">
      <dgm:prSet presAssocID="{E2CA91B3-C303-4D93-9242-7913212D878D}" presName="TwoConn_1-2" presStyleLbl="f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AC15508C-DE29-4D25-BB6C-F222749B1216}" type="pres">
      <dgm:prSet presAssocID="{E2CA91B3-C303-4D93-9242-7913212D878D}" presName="TwoNodes_1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EBD255B0-16C2-4535-9EA4-A6169468C7BA}" type="pres">
      <dgm:prSet presAssocID="{E2CA91B3-C303-4D93-9242-7913212D878D}" presName="TwoNodes_2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</dgm:ptLst>
  <dgm:cxnLst>
    <dgm:cxn modelId="{108BB351-F6C2-41DE-B164-66E732580BE9}" type="presOf" srcId="{A3F51B32-6435-41F5-9CEC-FCED8585A36E}" destId="{5722F932-F6C6-42CB-A984-B6E187106B8C}" srcOrd="0" destOrd="0" presId="urn:microsoft.com/office/officeart/2005/8/layout/vProcess5"/>
    <dgm:cxn modelId="{18A06282-3188-4563-8955-1854F7459656}" type="presOf" srcId="{16A6CBD1-F88D-44BC-B09A-079EC01F8617}" destId="{271047B3-5AB7-4438-8D86-816B7C9C1145}" srcOrd="0" destOrd="0" presId="urn:microsoft.com/office/officeart/2005/8/layout/vProcess5"/>
    <dgm:cxn modelId="{7BBFC258-7E36-4FE7-B02B-85178D3F157D}" srcId="{E2CA91B3-C303-4D93-9242-7913212D878D}" destId="{9721847C-9774-4C81-AB11-FB94906C55EC}" srcOrd="0" destOrd="0" parTransId="{32776E62-E08D-4D05-8118-E00E44D5B471}" sibTransId="{16A6CBD1-F88D-44BC-B09A-079EC01F8617}"/>
    <dgm:cxn modelId="{56207B9C-E80B-4DE2-958E-ED3326CEC8D1}" type="presOf" srcId="{E2CA91B3-C303-4D93-9242-7913212D878D}" destId="{F51AD240-11A4-4817-A3DC-267E96ED03B3}" srcOrd="0" destOrd="0" presId="urn:microsoft.com/office/officeart/2005/8/layout/vProcess5"/>
    <dgm:cxn modelId="{B48B26CA-EAF3-4777-8AEC-9C2BA255915F}" type="presOf" srcId="{9721847C-9774-4C81-AB11-FB94906C55EC}" destId="{0EBDE944-E38C-4FB1-8A48-6AC75BA15A44}" srcOrd="0" destOrd="0" presId="urn:microsoft.com/office/officeart/2005/8/layout/vProcess5"/>
    <dgm:cxn modelId="{AE5CB902-0D36-41B7-A6FA-14E8D526E305}" srcId="{E2CA91B3-C303-4D93-9242-7913212D878D}" destId="{A3F51B32-6435-41F5-9CEC-FCED8585A36E}" srcOrd="1" destOrd="0" parTransId="{4E40582D-A9FC-4186-B2EE-C24AAEFA1A36}" sibTransId="{4CA38B36-564A-453A-9F63-71A0044EE607}"/>
    <dgm:cxn modelId="{AC9F256E-7EFB-4D1D-81A9-8043468B82EB}" type="presOf" srcId="{9721847C-9774-4C81-AB11-FB94906C55EC}" destId="{AC15508C-DE29-4D25-BB6C-F222749B1216}" srcOrd="1" destOrd="0" presId="urn:microsoft.com/office/officeart/2005/8/layout/vProcess5"/>
    <dgm:cxn modelId="{18E84AEE-B183-4035-BD9A-EC112A346293}" type="presOf" srcId="{A3F51B32-6435-41F5-9CEC-FCED8585A36E}" destId="{EBD255B0-16C2-4535-9EA4-A6169468C7BA}" srcOrd="1" destOrd="0" presId="urn:microsoft.com/office/officeart/2005/8/layout/vProcess5"/>
    <dgm:cxn modelId="{7171F6E6-E814-49DD-9ACD-05AD4C03AF02}" type="presParOf" srcId="{F51AD240-11A4-4817-A3DC-267E96ED03B3}" destId="{6FC735C8-F937-4ECD-825F-E72440678B27}" srcOrd="0" destOrd="0" presId="urn:microsoft.com/office/officeart/2005/8/layout/vProcess5"/>
    <dgm:cxn modelId="{DBDD3A69-B019-4503-B993-11348D39C616}" type="presParOf" srcId="{F51AD240-11A4-4817-A3DC-267E96ED03B3}" destId="{0EBDE944-E38C-4FB1-8A48-6AC75BA15A44}" srcOrd="1" destOrd="0" presId="urn:microsoft.com/office/officeart/2005/8/layout/vProcess5"/>
    <dgm:cxn modelId="{39CA2BAC-F914-4A57-9885-4B1FA141511B}" type="presParOf" srcId="{F51AD240-11A4-4817-A3DC-267E96ED03B3}" destId="{5722F932-F6C6-42CB-A984-B6E187106B8C}" srcOrd="2" destOrd="0" presId="urn:microsoft.com/office/officeart/2005/8/layout/vProcess5"/>
    <dgm:cxn modelId="{D745D9F5-DB5A-4972-AA21-B510FD9A9E37}" type="presParOf" srcId="{F51AD240-11A4-4817-A3DC-267E96ED03B3}" destId="{271047B3-5AB7-4438-8D86-816B7C9C1145}" srcOrd="3" destOrd="0" presId="urn:microsoft.com/office/officeart/2005/8/layout/vProcess5"/>
    <dgm:cxn modelId="{B38997CD-3AB8-42EF-A243-56DC2A7EADE1}" type="presParOf" srcId="{F51AD240-11A4-4817-A3DC-267E96ED03B3}" destId="{AC15508C-DE29-4D25-BB6C-F222749B1216}" srcOrd="4" destOrd="0" presId="urn:microsoft.com/office/officeart/2005/8/layout/vProcess5"/>
    <dgm:cxn modelId="{B0ECB16D-5D25-4AE5-9947-9F527252C1DB}" type="presParOf" srcId="{F51AD240-11A4-4817-A3DC-267E96ED03B3}" destId="{EBD255B0-16C2-4535-9EA4-A6169468C7BA}" srcOrd="5" destOrd="0" presId="urn:microsoft.com/office/officeart/2005/8/layout/vProcess5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77CC06-505D-4621-9374-22BB942E53ED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91221713-C560-4B10-8C3F-3252DE25ED92}">
      <dgm:prSet phldrT="[Texto]"/>
      <dgm:spPr/>
      <dgm:t>
        <a:bodyPr/>
        <a:lstStyle/>
        <a:p>
          <a:r>
            <a:rPr lang="es-MX" b="1" dirty="0" smtClean="0"/>
            <a:t>SOLECISMO</a:t>
          </a:r>
          <a:endParaRPr lang="es-MX" b="1" dirty="0"/>
        </a:p>
      </dgm:t>
    </dgm:pt>
    <dgm:pt modelId="{8BEB7174-E726-471F-BFFB-B10A44FE6FF6}" type="parTrans" cxnId="{311E86BE-441A-4C90-845B-A393C284BDFD}">
      <dgm:prSet/>
      <dgm:spPr/>
      <dgm:t>
        <a:bodyPr/>
        <a:lstStyle/>
        <a:p>
          <a:endParaRPr lang="es-MX"/>
        </a:p>
      </dgm:t>
    </dgm:pt>
    <dgm:pt modelId="{443B0231-8A6D-4D1B-AD1F-2F397952E1B3}" type="sibTrans" cxnId="{311E86BE-441A-4C90-845B-A393C284BDFD}">
      <dgm:prSet/>
      <dgm:spPr/>
      <dgm:t>
        <a:bodyPr/>
        <a:lstStyle/>
        <a:p>
          <a:endParaRPr lang="es-MX"/>
        </a:p>
      </dgm:t>
    </dgm:pt>
    <dgm:pt modelId="{4830D7EE-BD36-479B-838B-A16B54650FDE}">
      <dgm:prSet phldrT="[Texto]"/>
      <dgm:spPr/>
      <dgm:t>
        <a:bodyPr/>
        <a:lstStyle/>
        <a:p>
          <a:pPr algn="just"/>
          <a:r>
            <a:rPr lang="es-MX" b="1" dirty="0" smtClean="0">
              <a:solidFill>
                <a:schemeClr val="bg1"/>
              </a:solidFill>
            </a:rPr>
            <a:t>Cualquier error cometido en a sintaxis, es decir, en la manera de construir las oraciones.</a:t>
          </a:r>
          <a:endParaRPr lang="es-MX" b="1" dirty="0">
            <a:solidFill>
              <a:schemeClr val="bg1"/>
            </a:solidFill>
          </a:endParaRPr>
        </a:p>
      </dgm:t>
    </dgm:pt>
    <dgm:pt modelId="{0E039F8F-4AF2-457E-A6F3-A109225730DA}" type="parTrans" cxnId="{9F0C7310-E09E-4150-9011-7E4D85646355}">
      <dgm:prSet/>
      <dgm:spPr/>
      <dgm:t>
        <a:bodyPr/>
        <a:lstStyle/>
        <a:p>
          <a:endParaRPr lang="es-MX"/>
        </a:p>
      </dgm:t>
    </dgm:pt>
    <dgm:pt modelId="{2EB8CA4A-0805-4FD8-AB27-81B56797C9D7}" type="sibTrans" cxnId="{9F0C7310-E09E-4150-9011-7E4D85646355}">
      <dgm:prSet/>
      <dgm:spPr/>
      <dgm:t>
        <a:bodyPr/>
        <a:lstStyle/>
        <a:p>
          <a:endParaRPr lang="es-MX"/>
        </a:p>
      </dgm:t>
    </dgm:pt>
    <dgm:pt modelId="{81133EE4-C533-4915-8F0F-B61CF7BB9EF5}">
      <dgm:prSet phldrT="[Texto]"/>
      <dgm:spPr/>
      <dgm:t>
        <a:bodyPr/>
        <a:lstStyle/>
        <a:p>
          <a:pPr algn="just"/>
          <a:r>
            <a:rPr lang="es-MX" b="1" dirty="0" smtClean="0">
              <a:solidFill>
                <a:schemeClr val="bg1"/>
              </a:solidFill>
            </a:rPr>
            <a:t>Cualquier construcción gramatical que vaya en contra de las normas de la sintaxis.</a:t>
          </a:r>
          <a:endParaRPr lang="es-MX" b="1" dirty="0">
            <a:solidFill>
              <a:schemeClr val="bg1"/>
            </a:solidFill>
          </a:endParaRPr>
        </a:p>
      </dgm:t>
    </dgm:pt>
    <dgm:pt modelId="{52923412-8A19-40F7-AA97-62762F81161C}" type="parTrans" cxnId="{91995EA7-E261-476E-9E24-5CCC7218FC3E}">
      <dgm:prSet/>
      <dgm:spPr/>
      <dgm:t>
        <a:bodyPr/>
        <a:lstStyle/>
        <a:p>
          <a:endParaRPr lang="es-MX"/>
        </a:p>
      </dgm:t>
    </dgm:pt>
    <dgm:pt modelId="{A699CBF7-63B9-46FA-A29B-E5D6CFAF3B09}" type="sibTrans" cxnId="{91995EA7-E261-476E-9E24-5CCC7218FC3E}">
      <dgm:prSet/>
      <dgm:spPr/>
      <dgm:t>
        <a:bodyPr/>
        <a:lstStyle/>
        <a:p>
          <a:endParaRPr lang="es-MX"/>
        </a:p>
      </dgm:t>
    </dgm:pt>
    <dgm:pt modelId="{7ECACD93-845D-437C-B856-81D89CBF81DE}" type="pres">
      <dgm:prSet presAssocID="{AC77CC06-505D-4621-9374-22BB942E53ED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15AB0076-43CE-409D-BE38-C6112270F19E}" type="pres">
      <dgm:prSet presAssocID="{91221713-C560-4B10-8C3F-3252DE25ED92}" presName="roof" presStyleLbl="dkBgShp" presStyleIdx="0" presStyleCnt="2"/>
      <dgm:spPr/>
      <dgm:t>
        <a:bodyPr/>
        <a:lstStyle/>
        <a:p>
          <a:endParaRPr lang="es-MX"/>
        </a:p>
      </dgm:t>
    </dgm:pt>
    <dgm:pt modelId="{13424A31-C6C3-4DCA-B43D-7C362A52E396}" type="pres">
      <dgm:prSet presAssocID="{91221713-C560-4B10-8C3F-3252DE25ED92}" presName="pillars" presStyleCnt="0"/>
      <dgm:spPr/>
    </dgm:pt>
    <dgm:pt modelId="{2246A028-91AB-4AC1-AE07-0ACAA2F0FE68}" type="pres">
      <dgm:prSet presAssocID="{91221713-C560-4B10-8C3F-3252DE25ED92}" presName="pillar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A1BC6D34-BAD8-477F-98F9-892E2A08497A}" type="pres">
      <dgm:prSet presAssocID="{81133EE4-C533-4915-8F0F-B61CF7BB9EF5}" presName="pillar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7A9CA656-6CDA-43D5-BEAE-044269548C04}" type="pres">
      <dgm:prSet presAssocID="{91221713-C560-4B10-8C3F-3252DE25ED92}" presName="base" presStyleLbl="dkBgShp" presStyleIdx="1" presStyleCnt="2"/>
      <dgm:spPr/>
    </dgm:pt>
  </dgm:ptLst>
  <dgm:cxnLst>
    <dgm:cxn modelId="{5CD60245-FC03-4C30-A7C1-819AA6F29958}" type="presOf" srcId="{AC77CC06-505D-4621-9374-22BB942E53ED}" destId="{7ECACD93-845D-437C-B856-81D89CBF81DE}" srcOrd="0" destOrd="0" presId="urn:microsoft.com/office/officeart/2005/8/layout/hList3"/>
    <dgm:cxn modelId="{311E86BE-441A-4C90-845B-A393C284BDFD}" srcId="{AC77CC06-505D-4621-9374-22BB942E53ED}" destId="{91221713-C560-4B10-8C3F-3252DE25ED92}" srcOrd="0" destOrd="0" parTransId="{8BEB7174-E726-471F-BFFB-B10A44FE6FF6}" sibTransId="{443B0231-8A6D-4D1B-AD1F-2F397952E1B3}"/>
    <dgm:cxn modelId="{9F0C7310-E09E-4150-9011-7E4D85646355}" srcId="{91221713-C560-4B10-8C3F-3252DE25ED92}" destId="{4830D7EE-BD36-479B-838B-A16B54650FDE}" srcOrd="0" destOrd="0" parTransId="{0E039F8F-4AF2-457E-A6F3-A109225730DA}" sibTransId="{2EB8CA4A-0805-4FD8-AB27-81B56797C9D7}"/>
    <dgm:cxn modelId="{A1FB5545-63C8-44FE-AA49-39CE035BBAE1}" type="presOf" srcId="{81133EE4-C533-4915-8F0F-B61CF7BB9EF5}" destId="{A1BC6D34-BAD8-477F-98F9-892E2A08497A}" srcOrd="0" destOrd="0" presId="urn:microsoft.com/office/officeart/2005/8/layout/hList3"/>
    <dgm:cxn modelId="{4F93143E-71FC-42F8-ABCB-BD115132E2F8}" type="presOf" srcId="{91221713-C560-4B10-8C3F-3252DE25ED92}" destId="{15AB0076-43CE-409D-BE38-C6112270F19E}" srcOrd="0" destOrd="0" presId="urn:microsoft.com/office/officeart/2005/8/layout/hList3"/>
    <dgm:cxn modelId="{91995EA7-E261-476E-9E24-5CCC7218FC3E}" srcId="{91221713-C560-4B10-8C3F-3252DE25ED92}" destId="{81133EE4-C533-4915-8F0F-B61CF7BB9EF5}" srcOrd="1" destOrd="0" parTransId="{52923412-8A19-40F7-AA97-62762F81161C}" sibTransId="{A699CBF7-63B9-46FA-A29B-E5D6CFAF3B09}"/>
    <dgm:cxn modelId="{E48CD5DB-BC1F-4947-AEE2-0E501E8A630F}" type="presOf" srcId="{4830D7EE-BD36-479B-838B-A16B54650FDE}" destId="{2246A028-91AB-4AC1-AE07-0ACAA2F0FE68}" srcOrd="0" destOrd="0" presId="urn:microsoft.com/office/officeart/2005/8/layout/hList3"/>
    <dgm:cxn modelId="{1936C780-60E3-464E-AFC0-0991885E04F9}" type="presParOf" srcId="{7ECACD93-845D-437C-B856-81D89CBF81DE}" destId="{15AB0076-43CE-409D-BE38-C6112270F19E}" srcOrd="0" destOrd="0" presId="urn:microsoft.com/office/officeart/2005/8/layout/hList3"/>
    <dgm:cxn modelId="{80C5FEAE-8584-45CE-8348-60208B126134}" type="presParOf" srcId="{7ECACD93-845D-437C-B856-81D89CBF81DE}" destId="{13424A31-C6C3-4DCA-B43D-7C362A52E396}" srcOrd="1" destOrd="0" presId="urn:microsoft.com/office/officeart/2005/8/layout/hList3"/>
    <dgm:cxn modelId="{556CF0AB-3CDE-4689-A735-554C7E79405D}" type="presParOf" srcId="{13424A31-C6C3-4DCA-B43D-7C362A52E396}" destId="{2246A028-91AB-4AC1-AE07-0ACAA2F0FE68}" srcOrd="0" destOrd="0" presId="urn:microsoft.com/office/officeart/2005/8/layout/hList3"/>
    <dgm:cxn modelId="{7C339625-E86B-4F5C-B657-65B27C4784FC}" type="presParOf" srcId="{13424A31-C6C3-4DCA-B43D-7C362A52E396}" destId="{A1BC6D34-BAD8-477F-98F9-892E2A08497A}" srcOrd="1" destOrd="0" presId="urn:microsoft.com/office/officeart/2005/8/layout/hList3"/>
    <dgm:cxn modelId="{79B8AD78-80FC-4E30-9990-7CF5ADE4391E}" type="presParOf" srcId="{7ECACD93-845D-437C-B856-81D89CBF81DE}" destId="{7A9CA656-6CDA-43D5-BEAE-044269548C04}" srcOrd="2" destOrd="0" presId="urn:microsoft.com/office/officeart/2005/8/layout/hList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EBDE944-E38C-4FB1-8A48-6AC75BA15A44}">
      <dsp:nvSpPr>
        <dsp:cNvPr id="0" name=""/>
        <dsp:cNvSpPr/>
      </dsp:nvSpPr>
      <dsp:spPr>
        <a:xfrm>
          <a:off x="138852" y="0"/>
          <a:ext cx="5781767" cy="18288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800" b="1" kern="1200" dirty="0" smtClean="0"/>
            <a:t>Es una figura de construcción </a:t>
          </a:r>
          <a:r>
            <a:rPr lang="es-MX" sz="1800" b="1" kern="1200" dirty="0" smtClean="0"/>
            <a:t> que </a:t>
          </a:r>
          <a:r>
            <a:rPr lang="es-MX" sz="1800" b="1" kern="1200" dirty="0" smtClean="0"/>
            <a:t>consiste en emplear en la oración uno o más vocablos innecesarios para el sentido completo de la misma, pero con los cuales se añade expresividad a lo dicho.</a:t>
          </a:r>
          <a:endParaRPr lang="es-MX" sz="1800" b="1" kern="1200" dirty="0"/>
        </a:p>
      </dsp:txBody>
      <dsp:txXfrm>
        <a:off x="138852" y="0"/>
        <a:ext cx="4080406" cy="1828800"/>
      </dsp:txXfrm>
    </dsp:sp>
    <dsp:sp modelId="{5722F932-F6C6-42CB-A984-B6E187106B8C}">
      <dsp:nvSpPr>
        <dsp:cNvPr id="0" name=""/>
        <dsp:cNvSpPr/>
      </dsp:nvSpPr>
      <dsp:spPr>
        <a:xfrm>
          <a:off x="1069318" y="2235200"/>
          <a:ext cx="6059473" cy="18288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800" b="1" kern="1200" dirty="0" smtClean="0"/>
            <a:t>Se convierte en un vicio de dicción al que llamamos redundancia, el cual consiste en usar palabras innecesarias para el sentido de la idea que se quiere comunicar.</a:t>
          </a:r>
          <a:endParaRPr lang="es-MX" sz="1800" b="1" kern="1200" dirty="0"/>
        </a:p>
      </dsp:txBody>
      <dsp:txXfrm>
        <a:off x="1069318" y="2235200"/>
        <a:ext cx="3801434" cy="1828800"/>
      </dsp:txXfrm>
    </dsp:sp>
    <dsp:sp modelId="{271047B3-5AB7-4438-8D86-816B7C9C1145}">
      <dsp:nvSpPr>
        <dsp:cNvPr id="0" name=""/>
        <dsp:cNvSpPr/>
      </dsp:nvSpPr>
      <dsp:spPr>
        <a:xfrm>
          <a:off x="4870753" y="1437639"/>
          <a:ext cx="1188720" cy="118872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3600" kern="1200"/>
        </a:p>
      </dsp:txBody>
      <dsp:txXfrm>
        <a:off x="4870753" y="1437639"/>
        <a:ext cx="1188720" cy="118872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5AB0076-43CE-409D-BE38-C6112270F19E}">
      <dsp:nvSpPr>
        <dsp:cNvPr id="0" name=""/>
        <dsp:cNvSpPr/>
      </dsp:nvSpPr>
      <dsp:spPr>
        <a:xfrm>
          <a:off x="0" y="0"/>
          <a:ext cx="8229600" cy="1815033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6500" b="1" kern="1200" dirty="0" smtClean="0"/>
            <a:t>SOLECISMO</a:t>
          </a:r>
          <a:endParaRPr lang="es-MX" sz="6500" b="1" kern="1200" dirty="0"/>
        </a:p>
      </dsp:txBody>
      <dsp:txXfrm>
        <a:off x="0" y="0"/>
        <a:ext cx="8229600" cy="1815033"/>
      </dsp:txXfrm>
    </dsp:sp>
    <dsp:sp modelId="{2246A028-91AB-4AC1-AE07-0ACAA2F0FE68}">
      <dsp:nvSpPr>
        <dsp:cNvPr id="0" name=""/>
        <dsp:cNvSpPr/>
      </dsp:nvSpPr>
      <dsp:spPr>
        <a:xfrm>
          <a:off x="0" y="1815033"/>
          <a:ext cx="4114799" cy="381156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just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3600" b="1" kern="1200" dirty="0" smtClean="0">
              <a:solidFill>
                <a:schemeClr val="bg1"/>
              </a:solidFill>
            </a:rPr>
            <a:t>Cualquier error cometido en a sintaxis, es decir, en la manera de construir las oraciones.</a:t>
          </a:r>
          <a:endParaRPr lang="es-MX" sz="3600" b="1" kern="1200" dirty="0">
            <a:solidFill>
              <a:schemeClr val="bg1"/>
            </a:solidFill>
          </a:endParaRPr>
        </a:p>
      </dsp:txBody>
      <dsp:txXfrm>
        <a:off x="0" y="1815033"/>
        <a:ext cx="4114799" cy="3811569"/>
      </dsp:txXfrm>
    </dsp:sp>
    <dsp:sp modelId="{A1BC6D34-BAD8-477F-98F9-892E2A08497A}">
      <dsp:nvSpPr>
        <dsp:cNvPr id="0" name=""/>
        <dsp:cNvSpPr/>
      </dsp:nvSpPr>
      <dsp:spPr>
        <a:xfrm>
          <a:off x="4114800" y="1815033"/>
          <a:ext cx="4114799" cy="381156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just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3600" b="1" kern="1200" dirty="0" smtClean="0">
              <a:solidFill>
                <a:schemeClr val="bg1"/>
              </a:solidFill>
            </a:rPr>
            <a:t>Cualquier construcción gramatical que vaya en contra de las normas de la sintaxis.</a:t>
          </a:r>
          <a:endParaRPr lang="es-MX" sz="3600" b="1" kern="1200" dirty="0">
            <a:solidFill>
              <a:schemeClr val="bg1"/>
            </a:solidFill>
          </a:endParaRPr>
        </a:p>
      </dsp:txBody>
      <dsp:txXfrm>
        <a:off x="4114800" y="1815033"/>
        <a:ext cx="4114799" cy="3811569"/>
      </dsp:txXfrm>
    </dsp:sp>
    <dsp:sp modelId="{7A9CA656-6CDA-43D5-BEAE-044269548C04}">
      <dsp:nvSpPr>
        <dsp:cNvPr id="0" name=""/>
        <dsp:cNvSpPr/>
      </dsp:nvSpPr>
      <dsp:spPr>
        <a:xfrm>
          <a:off x="0" y="5626603"/>
          <a:ext cx="8229600" cy="423507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riángulo isósceles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C4324EE8-4FCA-403F-9DC9-EC807F1A0A03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s-MX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B9FC42E0-7910-4F0F-BABC-8A41ECB1E0D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C4324EE8-4FCA-403F-9DC9-EC807F1A0A03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C42E0-7910-4F0F-BABC-8A41ECB1E0D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riángulo rectángulo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C4324EE8-4FCA-403F-9DC9-EC807F1A0A03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B9FC42E0-7910-4F0F-BABC-8A41ECB1E0D0}" type="slidenum">
              <a:rPr lang="es-MX" smtClean="0"/>
              <a:pPr/>
              <a:t>‹Nº›</a:t>
            </a:fld>
            <a:endParaRPr lang="es-MX"/>
          </a:p>
        </p:txBody>
      </p:sp>
      <p:cxnSp>
        <p:nvCxnSpPr>
          <p:cNvPr id="11" name="10 Conector recto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C4324EE8-4FCA-403F-9DC9-EC807F1A0A03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9FC42E0-7910-4F0F-BABC-8A41ECB1E0D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C4324EE8-4FCA-403F-9DC9-EC807F1A0A03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B9FC42E0-7910-4F0F-BABC-8A41ECB1E0D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24EE8-4FCA-403F-9DC9-EC807F1A0A03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C42E0-7910-4F0F-BABC-8A41ECB1E0D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C4324EE8-4FCA-403F-9DC9-EC807F1A0A03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9FC42E0-7910-4F0F-BABC-8A41ECB1E0D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C4324EE8-4FCA-403F-9DC9-EC807F1A0A03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B9FC42E0-7910-4F0F-BABC-8A41ECB1E0D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C4324EE8-4FCA-403F-9DC9-EC807F1A0A03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B9FC42E0-7910-4F0F-BABC-8A41ECB1E0D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24EE8-4FCA-403F-9DC9-EC807F1A0A03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C42E0-7910-4F0F-BABC-8A41ECB1E0D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24EE8-4FCA-403F-9DC9-EC807F1A0A03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C42E0-7910-4F0F-BABC-8A41ECB1E0D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Triángulo rectángulo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C4324EE8-4FCA-403F-9DC9-EC807F1A0A03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s-MX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B9FC42E0-7910-4F0F-BABC-8A41ECB1E0D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44624"/>
            <a:ext cx="8892480" cy="1470025"/>
          </a:xfrm>
        </p:spPr>
        <p:txBody>
          <a:bodyPr>
            <a:noAutofit/>
          </a:bodyPr>
          <a:lstStyle/>
          <a:p>
            <a:pPr algn="ctr"/>
            <a:r>
              <a:rPr lang="es-MX" sz="3600" b="1" dirty="0" smtClean="0">
                <a:solidFill>
                  <a:schemeClr val="tx1"/>
                </a:solidFill>
              </a:rPr>
              <a:t>MULTIVERSIDAD LATINOAMERICANA</a:t>
            </a:r>
            <a:br>
              <a:rPr lang="es-MX" sz="3600" b="1" dirty="0" smtClean="0">
                <a:solidFill>
                  <a:schemeClr val="tx1"/>
                </a:solidFill>
              </a:rPr>
            </a:br>
            <a:r>
              <a:rPr lang="es-MX" sz="3600" b="1" dirty="0" smtClean="0">
                <a:solidFill>
                  <a:schemeClr val="tx1"/>
                </a:solidFill>
              </a:rPr>
              <a:t>OAXACA URBANA</a:t>
            </a:r>
            <a:endParaRPr lang="es-MX" sz="3600" b="1" dirty="0">
              <a:solidFill>
                <a:schemeClr val="tx1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43608" y="2132856"/>
            <a:ext cx="7376864" cy="648072"/>
          </a:xfrm>
        </p:spPr>
        <p:txBody>
          <a:bodyPr/>
          <a:lstStyle/>
          <a:p>
            <a:pPr algn="ctr"/>
            <a:r>
              <a:rPr lang="es-MX" b="1" dirty="0" smtClean="0"/>
              <a:t>TALLER DE LECTURA Y REDACCIÓN II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555776" y="6093296"/>
            <a:ext cx="55801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b="1" dirty="0" smtClean="0"/>
              <a:t>DOCENTE: ANA LIBIA HERNÁNDEZ POZO Y LÓPEZ.</a:t>
            </a:r>
            <a:endParaRPr lang="es-MX" b="1" dirty="0"/>
          </a:p>
        </p:txBody>
      </p:sp>
      <p:pic>
        <p:nvPicPr>
          <p:cNvPr id="5" name="Imagen 1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357826"/>
            <a:ext cx="2071688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1 Título"/>
          <p:cNvSpPr txBox="1">
            <a:spLocks/>
          </p:cNvSpPr>
          <p:nvPr/>
        </p:nvSpPr>
        <p:spPr>
          <a:xfrm>
            <a:off x="0" y="3071810"/>
            <a:ext cx="9144000" cy="1399032"/>
          </a:xfrm>
          <a:prstGeom prst="rect">
            <a:avLst/>
          </a:prstGeom>
        </p:spPr>
        <p:txBody>
          <a:bodyPr vert="horz" anchor="b">
            <a:normAutofit fontScale="97500"/>
          </a:bodyPr>
          <a:lstStyle/>
          <a:p>
            <a:pPr marL="484632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1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IDENTIFICA EN DIFERENTES TIPOS DE TEXTOS EL USO DE LOS VICIOS DE DICCIÓN</a:t>
            </a:r>
            <a:endParaRPr kumimoji="0" lang="es-MX" sz="4400" b="1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es-MX" sz="3100" b="1" dirty="0" smtClean="0"/>
              <a:t>IDENTIFICA EN DIFERENTES TIPOS DE TEXTOS EL USO DE LOS VICIOS DE DICCIÓN COMO CACOFONÍA, BARBARISMO Y SOLECISMO</a:t>
            </a:r>
            <a:r>
              <a:rPr lang="es-MX" b="1" dirty="0" smtClean="0"/>
              <a:t>.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b="1" dirty="0" smtClean="0"/>
              <a:t>PLEONASMO Y REDUNDANCIA</a:t>
            </a:r>
            <a:endParaRPr lang="es-MX" b="1" dirty="0"/>
          </a:p>
        </p:txBody>
      </p:sp>
      <p:graphicFrame>
        <p:nvGraphicFramePr>
          <p:cNvPr id="4" name="3 Diagrama"/>
          <p:cNvGraphicFramePr/>
          <p:nvPr/>
        </p:nvGraphicFramePr>
        <p:xfrm>
          <a:off x="1259632" y="2420888"/>
          <a:ext cx="712879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88640"/>
            <a:ext cx="8229600" cy="5328592"/>
          </a:xfrm>
        </p:spPr>
        <p:txBody>
          <a:bodyPr/>
          <a:lstStyle/>
          <a:p>
            <a:pPr algn="just">
              <a:buNone/>
            </a:pPr>
            <a:r>
              <a:rPr lang="es-MX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Existen algunos casos en que la redundancia es evidente</a:t>
            </a:r>
          </a:p>
          <a:p>
            <a:pPr algn="just">
              <a:buNone/>
            </a:pPr>
            <a:endParaRPr lang="es-MX" b="1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algn="just"/>
            <a:r>
              <a:rPr lang="es-MX" dirty="0" smtClean="0"/>
              <a:t>Salir hacia afuera</a:t>
            </a:r>
          </a:p>
          <a:p>
            <a:pPr algn="just"/>
            <a:r>
              <a:rPr lang="es-MX" dirty="0" smtClean="0"/>
              <a:t>Entrar hacia adentro</a:t>
            </a:r>
          </a:p>
          <a:p>
            <a:pPr algn="just"/>
            <a:r>
              <a:rPr lang="es-MX" dirty="0" smtClean="0"/>
              <a:t>Beber líquidos</a:t>
            </a:r>
          </a:p>
          <a:p>
            <a:pPr algn="just"/>
            <a:r>
              <a:rPr lang="es-MX" dirty="0" smtClean="0"/>
              <a:t>Auto suicidio</a:t>
            </a:r>
          </a:p>
          <a:p>
            <a:pPr algn="just"/>
            <a:r>
              <a:rPr lang="es-MX" dirty="0" smtClean="0"/>
              <a:t>Un par de gemelos</a:t>
            </a:r>
          </a:p>
          <a:p>
            <a:pPr algn="just"/>
            <a:r>
              <a:rPr lang="es-MX" dirty="0" smtClean="0"/>
              <a:t>Volar por el aire</a:t>
            </a:r>
            <a:endParaRPr lang="es-MX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data:image/jpeg;base64,/9j/4AAQSkZJRgABAQAAAQABAAD/2wCEAAkGBhQREBUUExMVFBUUFx8ZGRgYGCAcHRsgHxoaHRweIBwgHyYfHhsjJBwYIC8gJCgpLywsHh4xNTAqNSYsLCkBCQoKDgwNFA8PFCkYFBgpKSkpKSkpKSkpKSkpKSkpKSkpKSkpKSkpKSkpKSkpKSkpKSkpKSkpKSkpKSkpKSkpKf/AABEIAKQAsAMBIgACEQEDEQH/xAAcAAACAwEBAQEAAAAAAAAAAAAABwUGCAQDAQL/xABPEAACAQMCBAIDCggKCAcAAAABAgMABBEFEgYHITETQSJRYQgUMlRxgZGSodEVFxhCUlOTsSMzNWJzgrLB0tM0Q2RydIPh4hYlJkSzw/D/xAAVAQEBAAAAAAAAAAAAAAAAAAAAAf/EABYRAQEBAAAAAAAAAAAAAAAAAAARAf/aAAwDAQACEQMRAD8ARtSltwteSIHjtLh0IyGWFypHrBC4IqLp4ct9WCaTZma4uYx+ERHH4RzuypxGwP8Aqj1yB54oE5p2iXFxu8CCWbZjd4cbPtznGdoOM4OM+o17R8L3bM6raXDNHgOBC5KZGRuG30cjr18qc2i3J06/1W4uJo7ZXuoY8gMY2LEyuMDrv8M/CI6F2PbIrjtkntbviBDNJ0gMisWbOCcoQSc5VTsz7KKU0XC148YkW0uGjI3BxC5Uj17guMe2vtvwneSIHSzuXRhkMsLlSPWCFwR7adnC5P4Ki0/3yRPLYSSKnpbxvIKYPkFAKhfbRy+vVOl6SJbqeEtdOqbG6PtZ9sb5/wBWQMAfJjHSgz9RU3xvOz6jdM8XgsZnJj/ROevXzJ75885qEogorq0vTXuJ44Yxl5XCL6sscdfZ5k+qtYcI8ubPT4VRIkeTA3yuoLMfX17DvgDtQZForWvGnLS01GBlMSRygHZKqgFT5ZxjcPWDWUb6zaGV4nGHjcow9RUkEfSKDwooooCiiigKKKKAooooCiiigKtGmczdRtoVhhumSNBhVCp0Hylc1V6dfL/RYrnS4HTS7e5k98iGVj0IjxlpSSfhDI6CgW8XMO/WIRC6fYJPFwQpO/f4m7JBJO7r1NT8HNJns7sXbTXF3cRGBGIRYkjOD+aA2/JY9j+b1HWmToPBViEnSOxiuFSeVYZGXfuCoHwzg9QHLRDz9HzNVnllosVzpBcWFpcTx3PhZmO3epCt1br1G/AwD2HSiqOebGqGQSe+23hSoOxOxIJHwcd1H0VzahzG1CeEwy3TtGWDYwo6ht4OQoIIbr0NMPSOHrJda1BIrVLu3giLGPaXKOCMog8znIx5dvKqTza09INUlijgjgRAoURjAYYzux6+uD8lBX9d4hnvZfFuZDLJtC7iAOgzgYAA8zUdRRRE7wLrS2eo207/AAI5Bu9gOVJ+YHPzVsSOQMAQQQRkEdiPI1h6nXwRFxFaW6LDCskDKCiyspKg9Rg7sgdQcfuoHpPOqKXYhVUEknsAO5rGnFGpi5vbidfgyzO69MdCxI+fGKZvMRtfntXa6iEVsgy6xEdR626kkD6KT1AUUUUBRRRQFFFFAUUUUBRRRQFW2bjSFtIXT/eZDK/i+N45+Hggts2diCRjdjzqpVe+XvLWPVYZXN2YHicLs8AvuDKSpDb1yTtcbRkjA9YoOzTOa0Fv7z8PT2X3mrBQLpgGLj0iR4eOpyeua85uaEAtJoINPMBkn98K4uSfDlypVgvhjIUqPRyBXPofL+zuLWe5bUjHFBN4bE2rHoz7Y2/jARuGDj83PU9K6LPlMDqc9jNeCIwx+KJBFuDL0zkb12Yz5k0V+tX5qQTxXW3TzFPeKokmS5YeknwWCCMYGepUHr5k1C8f8aRam8MiWpt3jTw2JmMpdRjZ3VcFfS69Sd3XtU1Z8qYZNUmsPfzBoY95c2x6kdWXb4nQAFTuyc5riseXsBtmu7m/FvbNK0cD+AzvMFYjd4YYFR0zjriiKPRVh414NfTZ1QusscqB4pV6B1PnjJwfZk148JcIz6lciCBevdmPwUX9In+7zoPnCXCU+pXIggXr3Zj8FF82J/u861rNfRWNqnjSALGqxg46scBQFUZJYnsoyagtM0yy4e08kkKijMkhHpyt5fKT5L5V68PaS91Il/eAeIVzbwg7lt1Yd8/nTMMZbHTsPMkPbmSf/J73/h3/AHUmeLeQVxAvi2be+UxnYcCQdB/Vfz7Y+SnNzL/ke9/oH/dSv4K90IV2xahH6IGPGjHUercnn8oPzeoErLEVYqwKspIIIwQR0II8iPVX4p5c9df0+ezhaERTTzNlJUIyiL8LJHfPRdp9p8qRtAUUUUBRRRQFFFFAUUUUBTk4E1i3sLSyC3dmWlufGuBJktEDHgbcfBYKGXJ83+WlBaKDIgb4JYZz6s9a0d/4Q4c9dt+2/wC6ggtEntbJL9bXVbONri4WSEnqI1DFipB79Dt6erPSufUuJLDxNTu7ee2aSSJYlimBImKgNIwXOSr5CAZ7qfLGbL/4Q4c9dv8Atv8Aurp0/l7oM77IUhkbGdqyknHrxmioiwlt5teFzBcQzGWykEoiOdroqAsT6mz0/wB2qHZT2mqaXbW093HZ3FizBTKPQkR8dv5w2r9B9fQ5j3D6Rf3FrYMbeGeJPEVeu7o47nJHwm7Ed6W1EXbmfxBBO9tb2rGSKyh8ISdt5z1IHq6DHU1C8H8Xz6ZcieA+x0PwXX9E/wBx8qg6KC0cfcwJ9WnDyDZGnSOIHIXPc5wMscd8DyrVmgf6JB/Qp/YFY00zTnuJo4Yxl5WCKPaTj6PbWw72+XT7AySHcttD1PbdtXHt749tBx8xoy2k3gHcwP8AurH9bK4b4gg1KzWaPDJKuGQ9dpx6SN7RnFZy5sctzpdwHjybWYnwz+ge5Qn2eR8x8hNBQqKKKD9rCxUsFJVcAnHQZzjJ8s4P0V+K0fyj4cFtpillG65/hHBHkRhQQfIDy9pr24g5T2F3k+F4Dn8+L0fpX4J+j6KDNVfuaFkO1lKnp0IweoyOh9YINNSfkHMk8e2dJYS43nBRguRuwOuTjPnVy5o8ulv4RLAoW4hXCgD+MUdk+UeR+UedBnaivrKQSCMEdCD5V8oCiiigKKKKApp+53/lOT+gb960rKsfAvG0mlXJnjjSQlChVsgdSD5fJQMXm/y8v7zU2mt7ZpIzGo3BlHUZz3YGqT+J7VviT/Xj/wAdW4+6TuvikH1m++j8pK6+KwfS330FR/E7q3xJ/rx/46qVzbNG7I4wyMVYeog4I+mtR8qeYMurxTPLEkfhOqgISc5BPXNZ8uLeCTWZUuZDHA13IJHXuB4jf9Bny70F49zzwv4t3JeOvoW42oSOhdh1x7VX+0PXVg90XxOUhhskP8afEk6/mqRsGPacn+qPXTFvNTs9IsQ2Uit41wgX87pkBf0mPf7ay3xvxY2pXr3LLs3YCpndtUDoM4GfM9h3oLt7nvXGi1F4N3oTxk48ty9QcevBamlzu0zxtGmIGTEVkH9U+l9hNZ44C1b3rqdrN5LMoPsVjtY/QxrWXEenC4s54SM+JEy4+VTigxdRRRQOThzn0oCx3VttUALvhPbGB1Q+XyH5qZeh8W2l4M286Of0c4b6p61lCvoOOooNjUVB8PgWdlAlzON6xje0r9ckZPwjnp2rkv8AmXp0Od13G2PJMsfoGaCk84+XW8NfWyjcBmdAO4/WD2jz+mkrT61Hn3ZpkRQzTe04RT9OT9lJPWr2Kad5IYfARzkRhtwX1gHA6ezHSg4aKKKAopl8rOVkOrW8sss0sZjk2AIFwRtBz1Htq6/k42nxq4+hPuosZ/orQH5ONp8auPoT7qPycbT41cfQn3UIz/RWgR7nG0+NXH0J91IO1tWldY0Us7sFVR3JJwBRD29zdOq213lgP4VO5A/NNTV9yS0uWV5Gll3SOznEq4yxJPl261XuGvc7JsDXs7lyP4uLAC+wuQS3zAfPXnxZ7npFiaSxlcuoJ8KTB3+xWGNp+XOfWKLFou+TenypGkl1cOsK7Y1acEIPUox0/wCg9QqA4y5J2Frp9xcRNMXijLrlwRkf1eork4m5DW1rZzzrcTsYY2cAhcHA7HpVpZC3CIABJNiMADJPoiiM0VqC1536asETSTneyAsoRmIOBkHAwOvrrNX4Im/Uy/Ub7qPwRN+pl+o33UHzVZUaeVogRG0jFAfJSxKj6MVy17T2bx43oyZ7blIz9PzV40BX0GvlFB9ZiSSTknqSa+UUUBRRRQFFFFBa+EOZV3pkbx2/hbZG3nem45xj1j1VqfS5zJBE7fCeNWPylQTWLa2dof8AosH9Cn9gUXC65wcx7vS54Et/D2yRlm3pu6hsdOopf/j/ANT/ANn/AGX/AHU1eY/Kv8LyxSe+vA8JCuPC35yc5zvXHyUsuOOSX4NsZLr354vhlRs8DZncwX4XiNjGc9qDRFsxKqT3IB+ys5cgNOWTVC7AHwomK5HYnAyPUcZHz1RRxLdfGp/2r/fUty34tGm6hHOwzGQUk9YVsZI9oIB9uCPOhWk+Ptcms9OnuIEDyRqCAewGQCx9YUZOPZSY4K54XaXSLeyCWCRgrEhVMeTjcCAPRGcnPlT/ALC/iuIlkidZI3HRgcgj/wDeVL/jDkdaXmXgPvSU/ojMbfKnTHn1Ujv1BqKtPMFf/Krz+gf91LDhTn3bWljb27W0zNDGqEqVwcDGRk5pacYcB3WmSBbhPQY+hIvVG+fyPsNV2qmtB/lJ2vxSf6yffXVpPugra4uIoVtplM0ixgkrgFmCgnr261nKprgn+U7L/iof/lWiGv7pr/2H/P8A/opHVqjmhyzOse98XAg8DxO6b92/w/5wxjZ9tUT8md/j6/sD/mUCSop2/kzv8fX9gf8AMpXcacMHTr2S2Mni+Hj0wu3OQD2yfX66CDooooCiiigKKKKArZ2h/wCiwf0Kf2BWV+FeXd3qUbyWyqyo207mx1xmtWaVAUgiRujJGqn5QoBouF9zX5mz6VNCkMcbiWMsd+cghseRpW8Wc5LnULR7aSKJUcqSVzn0WDDz9lMbnLy+u9Snge2VWWOMq25sdS2aXf4i9T/Vx/tB91BSPwXN+qk+ofur00bQ5ruTwreNpXwW2rjOB3PX5RWy7YEKoPcAD7Kzh7n/APlf/kP+9KERVjcaroDCTY8CynGx8FHIHmue4yOowacfL7nJBqLiCVPAuD8Fc5R/909wf5p+YnriW5ncEnVLLwkYLLG3iRk9iQCMH1Agnr5dKUfBHJzUF1CCSeIQxwSrIWLK27YwbChTnJwB1xjOfZQPniDQo722kt5gCki4+Q+TD2g4NY7vbRoZXjcYaNijD2qSD9orabyBQWY4AGST5AdzWM9c1D3xdTzAYE0ryY9W5i2Ptoa4a9IJ2RldGKspDKwOCCDkEHyINedFEWL8Yeo/Hrn9o3318/GHqPx65/aN99V6igePITia6urydbi4lmVYcgO5YA7h1wfOqRzs/lq4+RP7AqS5E8R29neTNcyrErxYDMcDIYHGaaOpanw7cytLNJZySN3ZiCTgYFBmKitJ/wDpj/YfsqVteDNGubZ5re2tpEwwDquRkA+fsoMr0UUUBRRRQM/lRzRttKt5op45naSTeDGFIxtA67nXr0q8/lF2H6i7+rH/AJlJThjgq61HxPesfieFt3+kBjdu29/91qmZuTOqqpPvUnHkHXP76KaX5Rdh+ou/qx/5lH5Rdh+ou/qx/wCZSd0HlxfXqO8EBIjkMb7iFKsACVIOCCMiuPibg+509kW6j8MyAleoOQDg9qFO4e6LsP1F39WP/MpS8sOL4tMvvfEyyOnhMmIwCckrjuQMdPXX50bldqF3As8MO6N/gncozg47E12NyX1QAk24AHX4a/fQXnW/dEJ4kLWsEpVS3ipLtUOCBt2srMQwIPXHnU/b+6A05k3MJ0b9AoCfmIJX7RWf9E0Ce8l8K2iaV++FHYesk9FHtJFWm+5L6pEm/wB7h8dSEYFvo8/kGTQqY5g87ZL6Jre2jMMDjDMxBdx6sDoo7jAJz66V1THDvCVzfytFbx7nQZYEgYGcedduscu761kgjmhKtcP4cfUEFiQAMg4B9Id/7qIrVFXDU+U+o28LzSwbY41LMd6nAHfzr7p/KTUp4kljgDJIoZTvUZB7edBTqKmeJeEbnT3RLmPw2kG5eoOQDjyqbh5Pao0aOLY4fsCwDD1EjPQfbQUuirRpHLW+ujMIYdxglMUnpAYde46nrXDxNwddacyC6j8MyAleoOcYz29WR9IoIWtLcj0J0LA6ktKB9JpL6Tyq1G6hSaKDMcgypLKMj14Jq06Dx5qGhKNONokkm7cq5ZmO/qAAvc/JQVv8TurfEn+vH/jo/E7q3xJ/rx/46c8PE2vMm78HW6/zTKd378fbVQ1Xn3qFrK0U9jFFIvdW3fT36j2jpQLjW+XV/Zwma4tmjjBALFkPUnA6BiardaZ52TF9BLnoWMTH52U1magYvIidhqyqGYKyMSoJwcDpkdjjJ+k04INAuotamvJLkJZsmBG0pwTtA+CfRXGCc/L66TPJ/XLGyuZLi8meN0AEQVSytu3b92FJ6YTHUdz38vPm3qthd3S3NlK8jy58YMpVV2hAm3Kg9Ruz1PYdqKYXBnEEd1xPdNbuTA0ZPQnY7AIpfb2PbGcdQKX3H+n3F7rtxbxB5n8QhELdhtBONxwB51IcneINOsGe4up5UuMtGqBCyFCEO7opO7IYd+3lVmtuJNBTUzqIvLjxmJO0xts6rt7eHu+2g6Pc8iVG1CCUtmB4k2FshCDOGA6kDqOuO+Kqs/EsmiODBqCamLiNlbJYiPBX+e3U5+yrNwRx/pNlJeTm5l8S8uHdgY2KhRLKY9uE6ZV8nJPzVH8Manw9p5laO5mmMke3E0JYDzBGIhg0E1y/UWHDM13AAJmSSQueuWUlV+ZR5evPrNL7lpx1eJqkCtPNMs0gjdHdnBDHG70ieq98+oV08s+aKWUL2d5GZbWTOMdSm74Q2nuh79OoOe+andH1zh3TZmurdrieUZ8NCrehkY9Esqj52JPeg6uY1kLbiOwkhYxm5ki8UKdu7EwU5x3yO+auGq3EerSahpj/AMHNbMjwuO4JRWRxg5DKxIPsI9ZpS2HGdtf6uL3UpHgWIo8KxgsAUYMqn0SSPWcDPsrp4u42tYtXi1LTppJXYkzo4KLgKihRlQcMAe+7BANB2c2Z7iHTNJikeRXMUqzKXPpFfBBDdfSwc9896unLm2u7bR7MxI87XFwryZf+LhY4LDcewVV9EeZqpcyuM9M1W408GeVYI/G8dlRg6blj2YypBOVx0Br8cweIdHv1s1S5mC25WMqsZAWI43t1Tq/or91Bx87LVrXWY5zl0YJKqsxIyrDcoHkpwPpNMJbhNWmjv9Lv/DuIo9rW8uShBz0eMMCvX84ZBwPlqvcY8aaLepbMbmZpbNg0Z8Nhu6puD5TBB2A9MfbXtJxzoR1H3+JZ1miXaoVGCSej3xt79SOpA+w1BFcpnuU4iuY7jKOwleSME7N7MpyB2x16H1GpW60w8Q6Bash3XNu6xljgnPopJk9wCu2THnhaieEOYGnfhO61K5klglkbZHGFLr4e1Bltqn0/R9ePl71z8C8fWOk3F5HDNLJauivCXU5Mig9CAoxuzgnH5oqhocJ6qraldWsR/gbKGCJR5bsuWPqz8EfNS99zzb++Lm7uJmMksSxqrOSxAcybjknP5gHz15cqeONOsY5Z7m5l993TEzAozLkO5BBVO7bsnqfmqt6Lxnb6PqbSWDSXFo6hXEnos3n09EYKnt09fy0EdxFzEvpL+SYXMsRSQ7EVyFUBui7exHQZyOvnTJ55Wi3Gk2l4y7ZgU6+yRMsvftkAjvjr6zUVe6jw1c3HvuRp0dzveHY+1mPU7goIznvtbByc5qs80OZ34VMccUZitoTlVbG5jjGSB0GBkAAnoT6+gM7m7qsL6BsSWNm/gfRVwT3XyBzWdKKKIKKKKAooooCiiigKKKKAooooCiiigKKKKAooooCiiigKKKKAooooP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028" name="Picture 4" descr="http://pi.b5z.net/i/u/213580/i/bajar_para_abajo_es_pleonasmo2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52124"/>
            <a:ext cx="2808312" cy="2616836"/>
          </a:xfrm>
          <a:prstGeom prst="rect">
            <a:avLst/>
          </a:prstGeom>
          <a:noFill/>
        </p:spPr>
      </p:pic>
      <p:pic>
        <p:nvPicPr>
          <p:cNvPr id="1030" name="Picture 6" descr="http://25.media.tumblr.com/tumblr_lmw9ju3Z3j1qk105to1_5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610585"/>
            <a:ext cx="3816424" cy="2986767"/>
          </a:xfrm>
          <a:prstGeom prst="rect">
            <a:avLst/>
          </a:prstGeom>
          <a:noFill/>
        </p:spPr>
      </p:pic>
      <p:pic>
        <p:nvPicPr>
          <p:cNvPr id="1032" name="Picture 8" descr="http://2.bp.blogspot.com/_ogZj6SgI1HY/TL20_L46CKI/AAAAAAAAAoo/r6Er7EnJvaY/s1600/Pleonasmo+bibliografic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404664"/>
            <a:ext cx="3096344" cy="2088232"/>
          </a:xfrm>
          <a:prstGeom prst="rect">
            <a:avLst/>
          </a:prstGeom>
          <a:noFill/>
        </p:spPr>
      </p:pic>
      <p:pic>
        <p:nvPicPr>
          <p:cNvPr id="1036" name="Picture 12" descr="http://3.bp.blogspot.com/-nSBwYVTfQB8/UMtjDLet5vI/AAAAAAAAI4Y/m_5q2HSIxOA/s1600/4b_subir_pa_abaj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2996952"/>
            <a:ext cx="3116467" cy="3600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encrypted-tbn1.gstatic.com/images?q=tbn:ANd9GcR4ttntXV4gIsUPdEbsh8I0DXltfzBf93qQv0gQUhd0ERkcMQ0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4664"/>
            <a:ext cx="3672408" cy="2750763"/>
          </a:xfrm>
          <a:prstGeom prst="rect">
            <a:avLst/>
          </a:prstGeom>
          <a:noFill/>
        </p:spPr>
      </p:pic>
      <p:pic>
        <p:nvPicPr>
          <p:cNvPr id="17412" name="Picture 4" descr="https://encrypted-tbn2.gstatic.com/images?q=tbn:ANd9GcSQKsdtXy756DHyZVyMA7ER4jTvEUoIvdZTupTPhUc3sE_kNps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573016"/>
            <a:ext cx="3024336" cy="3024336"/>
          </a:xfrm>
          <a:prstGeom prst="rect">
            <a:avLst/>
          </a:prstGeom>
          <a:noFill/>
        </p:spPr>
      </p:pic>
      <p:sp>
        <p:nvSpPr>
          <p:cNvPr id="17414" name="AutoShape 6" descr="data:image/jpeg;base64,/9j/4AAQSkZJRgABAQAAAQABAAD/2wCEAAkGBxQTEhQUExQVFhUXFxcXFRgYFRcYFxcWGhcXGBcXGBcYHCggGBwlHBQUITEhJSkrLi4uFx8zODMsNygtLisBCgoKDg0OGxAQGywkHyUsLDQsLCwsLCwsLCwsLCwsLCwsLCwsLCwsLCwsLCwsLCwsLCwsLCwsLCwsLCwsLCwsLP/AABEIANAA8gMBIgACEQEDEQH/xAAbAAACAgMBAAAAAAAAAAAAAAAEBQMGAAIHAf/EAEQQAAIBAgMFBQUECAQFBQAAAAECAwARBBIhBQYxQVETImFxgTJSkaGxQpLB0QcUIzNicoLhFRZz8DRDorLxJFNjwvL/xAAaAQADAQEBAQAAAAAAAAAAAAABAgMABAUG/8QALhEAAgIBBAEDAgUEAwAAAAAAAAECESEDEjFBBBMiUWFxFCOh0fAFMoGxUpHh/9oADAMBAAIRAxEAPwClTreNgST6W+FR7OcFbd3qL1Kssg42PpavRs8sGe3Ph9a5VnB0MJxUxC6DS3G9BbNiYWFuNz86mweFLEILm/HoBTvEYMqysg9ldR11qkYNxbFcqdAMcduN6jxEehten2HKSC448xzFbYiFVUk24aedLTGtFQwK2drD8KaG/T51scEFkUnQHnTZdnUZ4YE0xE9WvYuGUxJdQdOYFLsVAuiD2m+Qqw4KMKoHIC1V0Flti6jKZvrsnNbKALnpaq62w3XgdOhrqG2MEJEI58qrAkynLILEc+tbVTTwCFdlNl2fIhuEVhzuNa6Hs7BoYFJRb5B9kcbUulKnurqTpViwkVkA8LVtK3yaddHMNrRntSFjBtz8OlQDZ8h4IPWrniIArsG5m4NasEHSkk2ngdJUVzZGw27YZ7EZWOg0vaw+tdBwm601iLx92RoeLayKQoA7v2idCbDQ3tQOyMKdXPE/IVZMXvHOhzKCR2wl9trgZg3ZfyaWt40yi6ti3mkJDuzI4DLJCAyggkyD3yRbJf2YZT/R4i8Eu6koaxeEEguBna/ZrnJltl1W0bGwu3Du60U+8w0yw2NlWxYn2YZYRbTTSZj5jxorEbyyWRzGLqpTR3GVCrKcoBsrnOe+NdB0pa7C3kSru65P72HIQX7TOcgHadkNQp4tblpztY2mTdOeS4Qxkr2R9o69ooZbELY2B1/GvTvOpXIcMrLYgrmcAjtO1AJve+a1zfXXrTTY+80qXLICLRBVLNlQRoE7o5ZrXPjRjG8IDdIVDdqUiOzwkyFex75HahsneTMo4doujWPGwNq9l3WkIFmiJYExgMwMgChmK5kFrAn2svA+rKDeGSIQhEU9iqqt2YAqDGWDKNDfslseWvWgP80TBYwyK8kSsqyu7se8MrMw+0cumprOFA3AmK3Tly3Dw2Jyoc5Ake7AopZQA142HeygmwBNxQk25mJ0ytEwJbUM1u6Jib5kBHew8icONuRvR20N5pCiKsYRElWXKHY5iHaQq1/aBdifDTpeoH31nKsALswtmZmY6Yh5x7XIBzHa/s0KoN4FeJ3HmClxJAwGfLlaTvlBIXCkxgAjsZB3souuhNxdfFug7lS02GU9msjI0jXjjcKY2dQhNm7RPZzWLAG1Wn/M7lQojVI7uTGJHIcSLNnVyfaGadmA4DKvS9KcdvNGjAnDRNeJYpD2kgZo48nZIGB7luzjJIHey8qaqQLyCy7jzwo7sYQVzkx52Ml0SSQqLJlv2cMrDvWsvI2FVmXFXPDyqzbQ3+llDFoku2YkhiBd8NiMOSByFsSWtf7IFU7DnNegx08hnbD3ayvQ69DWUlIpuZcZcJNJqI1Tze/0oiHZ89svaIo/hW/1psJBUgNdK0kc28Ux7EP2ppP6e79Klw+7MLSANnPdY6ub3BUcfU6UyBqTCSWlXoUf6pTbI0LuYMd2EU3jZl8L6V4d3Q3tsxHnarAGqOaW1H04s29iOTdSHiucEcDmNers2UaBzap22izE5Be3Ek2W/wCNejaLpq4BXmVvceNjxFTa07odORCu7iMbuWJ/mqb/AC3B0b71Ey4wAXvpa9/ChE2i51VCR1JAv5CmcIR5ApSfBIN24OjfeqOXdaE+996jMJtAMcpure6efiOtFSSgcTWUIPoG6S7Eq7rxD3vvVJ/l2Ho33jRp2ivj8K2bErlzA3FDZAO6Qsk3YhPDOP6jUf8AlePmXP8AUaPG1P4TU8GLD8PUc6ChpsO6SFo3dh6N941q278PRvvGnEj2FT4fZU8gBVNDqL9OthrRcdOPNA3SZXG2BD0P3jUZ2DD7p+83506xcTRtkcWbjbw661HBCZHWNbXY2ueA6k+AoqOm1aqjNyXIkOwofdP3m/OtG2HD7p+8351YsRs3O8keGftJIwCVJALa65RSPD4wNcahlNmB4g0kZaUnSGe9K2DHYcPun7zfnUZ2JD7p+83500LUPNiFHOqbI/Am5i6TYsPun7zfnQ52LF0+Z/OmnbA8KHnxIXjQcYmtgDbGi93/AKj+dRrsuNRoo8+J+dHLiVPA0j2ltV1LBAth1vc9aV7UjK2CbVw2RiBoD8LUrdrEdB0pi+0O24iwtb1pfb7NuFRfJeGUFdmp1vxrKWlmrK1Gsc7G2u6uASSDT2PeZ75RA7a2uTYed7Gqq+AZO8bi2uoIqwbLu+utj8qpuaRFK+R3JiGsx8DbwPKvNgbQdlzTAF7m2UaAepOpqLEKpWxU3A5j8aGwC9wWAPP2iv0pdz4H2osU2PIU5WKm2hsDr5HQ0oXGYl2XPMpRjawUA9OmlZM12FiD1s509BoaW5rSAagcaylWDbS4JIqgAcBUcmNW2vClUcxtx/GtZ725/CldDAbTS5xeS8XAJYXty1terJFjVI0BA5VTsTLZh0vTjCjTi3xoyd0BDzEEMuhsw1U8waW7JlkbMZJC+ulwBbw0AvUM8hHX1/tW2yG9rzpU6wGh6nZ5TmLBtbaXB00HXrSjEs2dCGIW5uOTXAsfSiMSwykGhmisgNtbrfXXTTh5UrtGig6LGmO9rAmwva5Hl8aGlkuLq1iRow461pKcwy3GvX41s0oN7HhoeHGtxKzKK5DtiYB+3UyYguotZWsFLE2BOvAan0FN949sM07iKUiHDZdVP72a4LsSOIAuLDpVWgluzH3RoLka6AfjTrD7vySIrB1AIJNyfiCBrpzt8aXVavLDH7Em+e8cGLTDmMuJlDI5KkaMB7LcyGUHyJ60r2EjxNIxcuFFyzngNLgcTzvwpYr5VnLLnRv2atyVwysGU+lvJqIw2NssgvrlJ9PLnWi/a6+hqyiP9aaISSK37V5A4IPdyAE2v4lm+VQY/ELO4dbo7jLLlNrniGBHM6g0z2jgCuHhmC3jdb5hYqW4FWI0BvfQ0mlCBAUVhmceQI4gdePpSJxvAzTNVwlmv2kjW6ubfCiL1FG2hvXjObaV0Sdk0iDEwB2sWYfym1QuAq2udNNTc/GjMPs+WRxlV2/lUkfGhttYB4GyyLlYi9iRw5cKG5VXY3py5rAveUUIuH439K9LWN69xS2s3H8fGtYKBY8KV0HA61DMO90Jo5BnS409edLyb+0awVgjK17WVlEexpDvIzKUlUG/2gPqPyo/ZuKEbgMotawPMf2oLbGxkFpIT3SfZ6X6flTGbB6j0BoSfwRj9QzaWLIVgbcNCOY8uVD7EkLRjny+BsaC2pwsD/sUx3YhIiW/Mm3kTWd1YwQ8TgaH5aUqxElmQ2t3rEedXNYARVZ3lw2VSR1U/OlUWG0GYdv9/lUkpHHWhdkHOPQVacPuwzrdmC35WuaWWooLJTT0paj9qKFj3OdQATcjX1509hAtwvVpG5MRy3d9DfSwv8qY4fdeFfePmfyFTfkwpF14c+6KHKR5fSvdlTjO69LGr5/l3CFsp1b3c+vwvepDujhr5lQqeZDNqOhuaVeTC8mfiSrlFMd7nzvrcd0a2Yg8RcUJiHcuttRoGOnhxA629K6hhtg4dbfsUva1ytyRe9iTx1o6PZ0Q4RoP6R+VLLyot8AXj0ss5DgmLKND7I+zoSSdQ/UAWIomTZ7e0qknpa9+eo9K67HhkHBVHkBUwUDU2AFD8WvgD0V8nLt2NkGaVopVkEZikbUG2YgAG9rXGYgeVO8BNOsLQSQM1ldUkVCC2hCh163+0NOvWmuL34wcbZc5a3Eqtx8efpTbZW3cPiP3Uik+7wb7p1qc9STy0N6VdFI2zsGb9WhwkUJYp3pHFspdrswBvr3mPwAofYu6GKEuaZFylSpykcCLcz1t1510rHYxIULyMFUc6V4LevCysFWSxPDMCt/U1lrSp0gLTvKRXdibs4vDPIqGJ8NJpJDIzZWB5iw7reI/Ktp91IGjw+H7dVaJSXtlLPIxzM2p0HIDparrjIi8bKCVJBAYcRfmKpW726+Hmw5LqRMGdWcM2YMrEA8fI0vqt8lYQg1uYXhdwsMurF3PiwH/AGgUyw2w8JGcqxx5vGxb560NsfGSqs8EhzSwjut7ykEoT46WPlSzZ+wx2C4sljiSO1L5j5lLcMttLUrnJ8srHSp/BbQgHAAVyf8ASZHfF3/gX8a6xG91B6gGuXfpGW+J/pWq+MrmS1XUHZRJobg1Ds0lyVPIm1HRm0ljwOlR4tQjkqLW19a9Hg4CKbAtEWIN0PyNCYeJXkCn7V+HkaaYjGrJGpXnxHQ9KR4ecpMGtfLcW8bH86y5Fd0OP8AX3m+X5VlCHaU3U/dH5VlG0HJ5sNnkmVSe6O8w8tR87VaXXvetJ91kUvK6jKtgFF7+evpTeSQH2SKzpCITY0ZpQOpsKsuEjC5VHAWFVvEA9r3dSliw8Kf4PFKWHHrwpRh4hqu7xNcW8foKYTbQyuEK2BF8xPgeVvDrSzFIJiRoV+tOgGu5sg7VRx73411gCuUbChEcosABcW+OtdXU6VweYqaPV8B+1/4EOKcrtGHU2eGQWvpcEHhVgnlyozH7Kk/AXqu7a0xuCbr2q/8ATem233thZz/8bfSuR9Hayt7B2AuKgfES37aVmZHDEFLEhbW8RVh3M2m0+H/afvI2Mb+JXn6gik+7+8mGgwsEbyd7ILqoLEc9bcK03V2jGMXi1iYGNx2yWuNbd4WPA94fCqSTd2R5Qzxm255sQ2HweQZB+0kcXAPQUn2ztHGyTxYJysTMdXjJAcG/eHMaA6daYfozS8U0h9p5Tr4AA/VjRu+eyZHeDEQjM8LAlR7TLmB0+B+JrKoyr+WI+aQLtDBz7OjE8c8kqAgSpJqMp0uDy1+tWHa0BxmDIhfL2ihlPI8DY+B4Udi8KJYnjYaOpU+oqt/o4xZ7OTDv7UDkehJ/ENSXavtE27V9oH/RphYTHIDEvbRuVdiLkjlx4cxbwqybS3bgl7wUJINVdO6wPI6car27FoNoY2NiAD3xc20vf/70w21vrDGCsR7R+VvZB8W5+lNJNywCW5S9vAp21jGxGAYN+8glCyW4Gxtm9b1aINiYeSBAYksVHAAHhyI1pBuxst/1TEtMCO2zGxGvA625amhN3NnYnFIGOIeONO4gQ6m3lb50Wur4HlXTr+f+ll2UzwS/q8jF1IzQseJUGxUnmRcUu2PtGOB8YJWCgTXF/wCJQbfI0NtIzwTYUSsJF7WyycGs3dKsOfHjU67OSXG4qKRbo6xPbhqLjlSV8jVFpt9r/RvusWmkxGJIsshCJ4otxf1JNKBtHFkPh8NEtoSyyO/AjiFXxsRVi2QewkOFJ7oGaG/HJzXxyn5EUVhMOVkm07rsGB8coB+lC0mHdV/4aM2VJmhjPVF+lcz35cnFya6AKB4aX/GupwxBFCjgK5DvbPfFTfzW+QFdHir3nP5D9ra+SrzC7UOzkjU3PCpiGDFs4K66fShozofMmvQfB5/ZHgBZfU0NHMFbMRm71yOuvCporlAF4k2oNxYkHlpRSuwdB77WkJJva5vaw0rKVk17W9KPwCkOdmTlYyBprp40x2WjM976AUa+x5esf3f7VLh9mTrwdB/T/aiou+DWqoDEJE8rkd0oBfkTWYSRe1UEkA8wbW9aMl2XMeLof6f7UPPsqVEZsyWAJNl1I+FBwYVJDn9Qu4uGIXUszBgwynS3EWNuX9p4sMutgAPChIdjzAAGfTwT+9FxbJk/99/QAfjRjFp8AbT7Bp8KVYMNbG9uRroODkzIp6gH5VSG2Kx4zSn1q4bKTLEi3JsALnifOuTzouk6PR/pzVyQt3i/4nA/6rf9tMd6P+Dn/wBNqX70YWZjBLAgkaJy2Qm17i3Gt4psViIJ45cOImMZCftA2YkHTw5fGuHpM9F8kP6NsAq4YOY7SMTdiNWX7Nj0t+NC4rDiLbCWFhMhv5lWB+airJuth3jwsKOMrKoBBtp8KC2/suRsXhJkW6o2V7cQCePlqabdc3fdkUqpfYg/Rs+VMRCeMcp+BFvqpq7LVM2Lh2i2niAVISVM6m2hsRz82armtT1X7rJahItUv/htr9ExC+mb/wDS/wDVV1WkO9OwXxBheNgrxNcX5i4PHkRlrabSeScWrpiLfLZKPj4M5KrMMpK2BDLcD6qKtOyt18NBYqgLe83ePpfh6UBvvs53ijkjBZ4nDBQLk8Bp62NWWA3UE6XAPypnJ7UrBJ+1NG5HKqxuqDFPicOdLPnT+Vunyq00OcGnadpbv5ct/wCG97UqYkZJJp9gO8WzjPGAtsyujrfTVWBPyvXo2YP1jt769nkYddbg/wC+tMzWhoWGOo0qBJ8GjOjsLsl8p6X0NSNUhqNqwybZE5rim3sPI80pzKO+1tDe1zXaMQ1gT4GuR4prsx6k/WvQ8CG5tsl5UqgvuVt9lP74+7Qr7Ic3u/yqytURHGvS9NI87eyrfqZRlBKkamxNhp40qml6U223rMQeQFqWM1mBHEEWqdUU6JFwQIHfX41laNqaygajq9qxSDwqsRbSmlXKVA4agn8aybFPAFIs5Jta9r+tV3q6JbWWoVBtNbwyfyN9DSI7YZwL2Q8wDfXzsK2m2swQrkLhgRobEacfGtvi8B2suMeoFSgVW/8AHJgFvh8t+bSC/nYLW52jKeajwtemc4rkyg2WK1MtnvdRVK/xLEMcqdiDa92Dfgafbo4h2RxIVLBvsggWt4muPzWpaVr5PQ/pya1q+jLKhqdKGQ0QleMexNGYnHRxAGSREB4ZmA+tE4adXAZGDKeBBBB9RVD2tsQqRisT+0bt1BQ6oIWbKFA62IPnTnF4BcERiIBliuBPGPZykgdoo5MPmKZxVYISiWoVFDtKJpOzWRC9r5QwLW8qr++kYeGK7FUM0Ycg27jXU6+oo/YWwMLFZ4VUkXs98x6HvcvShSq2TcUlbGm0cb2Kq5F1zqrH3QxyhvK5FGl7Ak8ALmku94/9FiP9Nv7UdC5bDA8zFf1KUKwScU4p/UMwuIWRFdTdWAZT1B1FQPjwUlMYzNHmBX+JRe30+NBbnf8ABYf/AE1r3AuFxmIQfaSOQ+eqk/BVoi7EnL6fuVmfenHIBI8ISMkCxQi/hqb/ACq/RNcA9QDVb21F2+MghPsIDK/S97LVlBHCnk1jANWqWDDWhrYmtWpBEaNUTVI1ROaxSIq3gnKQSstrhTa/C/KuE7T2nJcoSo65b/U11/f3GiPDH+I2/H8K4kHJUsVuCbk8xXpeJiDa7YnkK2k/v/P+jWLaEinRj660wwmIlfUSL4grSeQDiDeitjyftLda64Sd0zk1IqrRm343GVmy34XF/nSdWuatO2480dra8fhVUAppKmSTN7msrCaylNZdtnRHLwvoNCdDUe1Boi2A14DgBQmxNo3a0gF+CsBb0Ne4rG/tCzfZNgBrf8qF4D2McOo4WQt0J5fWvNpA2uCLAdPxrNn4pZNQf6SBceRHKodoSJkYqAOulj60DDBcTma/GwAHhWzuObWpbs2W6gg8enFqLNl5gDwFzfzot27CsGv6zZ1Ivxt8asu5M93mX+U/WqfiphxBJ16cadbi42+JYFSoZefM8fzqOvnRkjq8R1rxOjoaKioNDRcVeQe1qA23cCZoHjHtEArf3gQw+YpfvpjQMKYf+bLlVUGp1Iv+VMdq7N7ZVAkeMqbhkNjwsQeopZsrZUEOLyktJMY84eQ3IF8pA6caeNcsg+DXftSMCqkHLmjDkcQB09QKH3M2zgo37GFpgZCLdpa1xwtbgTV0aMMLMAQeIOorzC4KNPYRF56KBr6Vt627WScl2Ld+Sf1Ge3QA+WYXqLY+9OHdosPGWYkZb5SFuF4a+Rp3ilR1ZHtlYEEE8QaG2XsLDQ2MUagj7XFvvHWgmttMna20xNDt5cCHw8yt3CTCQNHQklR4EXsfKpNzhLNLLi5BlDgKg/hHTw4fOrFjMBHKAJEVgNRcXtWNjYoxYuqgeIFG1WOQOW66WWIt5IMSs4fDLftECM1h3bE8zw9r5Uw3b2XJCrdrJndzmPE20ta5417LvNhl/wCap8tfpQE2+0A9nM58FNHLVUatRrbRZTUU0gUXJAHU1rhMR2iK4FswBseIvSHbErdo0aI0jOUPRIwLak8+F7UlA09PdKmPmNQyGpBwF6glNEaKOa/pZxn7mJdWOZrelvxNcrSVl4HzHKrpv9i8+NY8QgCj8fmaqpwykE3PGvU0I1pojrv8z7IDZw3DQ1vhXYMuW2bx4VrLh6l2bGc4vyq8Fk5dR4G5mksQ0d+XdNViYWJq5sbCqdiAbnSqTRBGwrK1UHofga9pQ2WSHDgVIMKCNePOpYjoK9hNzUwkceEyi40NQbSkLWHM2BpnJwpTMbyjz/CjFGsPhUR2HAZRw/CpP1s/ZUAfOvZ00Q/74VuI6M008Gi8A80zEgEA+lMd2I2/WVIBsD3jyFCyLYjypvuzibTZOuv4fhU23taLaVKcX9S9rRsJ0paWoiN68nafRyjuQu3n2zIhTD4cZp5OH8C+8f8AfKq5sjdySXFzLJiHzwhD2i++2tteQsasWw0Uyz4g+0WKgnki9On9qk3Ojss0rcZpWb+kaAfWqZgnRyNWWbDKQqhjmYAXNrXPM25Ul3uTFsIkwptmJDte1hYWJPIceFPIzeplqCdOyLdOymYfcV2H7bFSE/w6D53vW/8AkqeE5sNi3BHJuB87afKroKE2rtSPDoXkPAaDmT0FOtSTF3ybwQbubRkkV451yzRkK9uBBFww8CKTSbswjFojZ3WRHazMdGVl4W5WY0TuYZJWnxMgsJSuQfwre3pr8qzezaZgmw7quZrSADrfKB87UUmpUjLEml8frQ3g3ewy8IU9Rf60dHhkX2UUeQAqqRw7RmGYusQPAc69z4/Dd98s8Y1YD2gOZGn51tt9iuL43FuqM1rh5w6K66qwBHkda9JpCaWTRzS7amICRsx4AE0dI1Uj9Je0cmEZRxchfTifpTxi5Ojo012zle1caGkZidWJPU6mlj4yxIsa9hj7wvUWKT9qw8B9K9iMaR585vcetiQeteRSHMCtjUZSjsHFovrTaayT1XSDxjiB342HiO8PlWgxIYqARy+tHKKXY2GzBvHWqzTRBDPs6yhv8Vj6/KsoWhckME5ygkWJ5dBXv6xYgWOptR0XYshXONfQ/OoRgQALMDbhY1JooaPjW7TJplC3PnQq4YSPZr21Oho2SIknun/fCiNl4MhiSPKjFZozdIij2YsahrsTra7Ej4UfHIoF3vbw61vOt7LyA1qCRQY2BJFhrYXOhB0HpRnjIEzMRILA/wC9aL2RLlnjPW4+RtS7KcgU8b2HHrpx8KPhjsVPQg0ijaKRlTTLzFIaNjal2ENxejo68aX9x9VDMEyvbSxc0CvEsZyEsc/gx4eetqJweyMXGimOZdBfIQcvW1F7e7wiT35VB8hqaeqaq9T2nI9P3tm+7uO7VTmXK69116MPqDcEedMJDqarm68+bE4ph7BKAeYFm+gqwO2pqUlRGS97oldjl0461zfNNJPnxMMj5SbLlOX/AMV0l/ZWtUFGEtoi4FmC3ijuiFTGTooItzsBRj7LEuJjlbgikAfxE8fheoN6o4+wZnAuFup5huVvG9ONlXMaE8SBfzsKdJck5SqO5B/6p40NiUCqSToBTEtVc3jxWYdintPobcl5k07hFHJouU5UzNhr/wCmXlYaeV9K9eQ1undXKOFQvUnR3pXJv6kMz1zD9JWMzOkfu3Y+v/iuk4htK5NvJhzJi3JJyHTysK6fHg5Sx0NrzUNLPZVToaGmzdpmZSuYaelO59ikAMpJF9RzFTy4QMtiK9KEG00eRqTVporTGi4Ek0K5bcgaMOyxRkcNrAU+nBp5E1NRNYIFxltHUr48V+IqLaMoKd0g3NtPnTNlpXtLDquUgWueXkaad0yceQQRr0FZXulZXKXLy2DQ8UU+goeTZER+wB5XH0qeDHxtoHW/S4v8KneQDjXZtTOW2hWdir9lnXyas/wuQexMR5gGmiyg1o+I0pXCKCpNiaPD4h8w7RBlJW+UX01/GpU2c4N2YE+AI/GjdkSX7Xr2n1RT+dHlaGxMO5oRvswtxZh5afOthsCPiczebGnBAFeO/jW9NfAd7HGyX7ijpp8KalCUOU2PI9DypJsQ6a9TT/Dtby514mtFLVaPqfGnehF/Qr+0NpSI8XaxHusSCuobQjT41ptDb80v7PDxsGPEkEWHnyp7tLAl2idfsOD6c6PRaDaVYFcZW8kW6Wy+wiCk3c6sfE00drE361vs7maD2jg1mUq1wL3BBsQfOpyd5ZFVua6GEriy68qExO1Iohd3A9daV4zdski08oFhpcflWYPdSFTmfNIf4jf5UPbfItRo0aR8c6GxECEHX7ZH1FXWEWQWHlQSoFAAAAA4CjoW1A8KdPJy6rtAj4ud+6Ey9Sa0TBCPU6seJp02mtA44a2qkuCWnO3SVAL0PIdKImWhMQbVJHbDIFj5LKT0Fcnwu0e0ldSLFSfLjar7vBtEZGI9lQSfGwvXPt18CSzzPaz3sPW5r1PFg4r7nH5urGeF1/scIoGnWqdtPHSQysp1ANxccVOoq7uve9Krm+Gzs4SQcQch8j7Pzv8AGuuV1g89U8C/C7QeW+RV043apWE9we55a0j2e/ZyjXjoasxk4U8PchJqmCvjrXzKVbpyPkaAxmMJADDmCLVri52aRu93VNrXoTFy3sKlKWaKRSqyfPWUHmrKntHsvR2AXcMEFuY5+lPsDuqqrmYacQDVxaOOFRkUZjwPTxodpyeNtfDjTWJRXtoYECIFRa3TSkUqkVdsdD3LDhVQnw0mfRSR4CmTZmkDhbajjUE+0ZhwjXoLtf5UxXASckb4Vh2NOTcJrY2uRxqtMk6sU4jFW0kYs3MLoB4VrhsQrd1boeRo1d0Z+eUf1CpYd1JFIPaRjpzqH5zd1gr+XXJvu7tDJ3ZGJNzYm3LrarphZQwuCDVAxmG7IkFgxGtx1OtSYTGkEakeVc/keMpu0d3i+c9KNNWjoyVMNap8G2ZB9oEeNNMNt42sVB8q4/w00d/47SkWfCyAA+Naq1KoNpX1yGp02kvQ1vQfaB62k8pjXEya6dKyFjS0bQUnganhx63Fr8aK0PoL6mmlVjPNrRkLd4eVJ5MYA1rU02fPnNgOVCOhM5tXUhQc8lA42YBrkim4wp8KrG39mAksWPHgOF6s9Bvk5oasUyDGbWQcNfKq9tDHs/HuipcauVbjSq3jJTfjVtPQjHIZ68mq4R5tKe6ugF+6R56cKT7vYjNCPhRQl1qfZm2ISuTsszLxOliDwrrjS5OZ2ehtRXmQPdTwYEHy61O+IQsGyZQBw60RFKjcFp7QqRyGaBklKnirFfOxpjLNKBclfIA10eWTBxvfErfP7Pcv3l43PkR8Kx8Xsk6EDw7h/Olikk8hll8HKCrMSTx51opF7cxXVXl2OOQ+61aQDYrN3cubwzXpFFX/AHL9f2Db+DmHZmsrqRw2x/eX4v8AnWVti/5L9f2Df0Zd9ppa2Y6cAbfKohDf2DfSp8fOk0T5bm1uRBB9fCodjQ5bnUXrm0dVyhb5OjyNJacsGP7JB0NVPa07xnusQL610IRhwQ3TTreqdt/AmzCqqT6JxS7K0+0pPfPxqNtoye+3xoW9jflXj08ZWiepDZKiDF46UH22seGpofDzuzqC7G511NEzC4tQ2EYLIL8r/SpOD3oZSW02Ryc1+Ttb+XlRcRqB152Ivb1qWLlVpKmIncQtGsaMhxhB5GgLa1vzpAHQd18K0qkrpbiKhY9/Lzv6U2/RsO5J5Ckkn7/+r8aTsckxsLBil9RaiIo7fCpdtR/t2PgPnatEvemjlZDdEmEU2Fzc3q0bCHf9Kq8bfWrXsUd8eVJ2GXA/pJt6PRqd0p26vdPlVJcEo8lG2p+69aqGKq57TT9kfOqZjOdaI7FUzcarWw8cwmCgnKb6XNr9bcL0/nPGqZhTaVfBvxpjfKOgSPpTHCSiwUUieamuypM3nTNmgsNnu82ELYYlQMykMPofkflVEijctZreFq6nJYgqeBFj61zzHw9m5Huk1RK0TkJMScuYXvYmotjjvsfCsxTZrnrrXmAcq5sL6a9beFRg8hlwTudT51lMTswHXrrWU/psG8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7416" name="AutoShape 8" descr="data:image/jpeg;base64,/9j/4AAQSkZJRgABAQAAAQABAAD/2wCEAAkGBxQTEhQUExQVFhUXFxcXFRgYFRcYFxcWGhcXGBcXGBcYHCggGBwlHBQUITEhJSkrLi4uFx8zODMsNygtLisBCgoKDg0OGxAQGywkHyUsLDQsLCwsLCwsLCwsLCwsLCwsLCwsLCwsLCwsLCwsLCwsLCwsLCwsLCwsLCwsLCwsLP/AABEIANAA8gMBIgACEQEDEQH/xAAbAAACAgMBAAAAAAAAAAAAAAAEBQMGAAIHAf/EAEQQAAIBAgMFBQUECAQFBQAAAAECAwARBBIhBQYxQVETImFxgTJSkaGxQpLB0QcUIzNicoLhFRZz8DRDorLxJFNjwvL/xAAaAQADAQEBAQAAAAAAAAAAAAABAgMABAUG/8QALhEAAgIBBAEDAgUEAwAAAAAAAAECESEDEjFBBBMiUWFxFCOh0fAFMoGxUpHh/9oADAMBAAIRAxEAPwClTreNgST6W+FR7OcFbd3qL1Kssg42PpavRs8sGe3Ph9a5VnB0MJxUxC6DS3G9BbNiYWFuNz86mweFLEILm/HoBTvEYMqysg9ldR11qkYNxbFcqdAMcduN6jxEehten2HKSC448xzFbYiFVUk24aedLTGtFQwK2drD8KaG/T51scEFkUnQHnTZdnUZ4YE0xE9WvYuGUxJdQdOYFLsVAuiD2m+Qqw4KMKoHIC1V0Flti6jKZvrsnNbKALnpaq62w3XgdOhrqG2MEJEI58qrAkynLILEc+tbVTTwCFdlNl2fIhuEVhzuNa6Hs7BoYFJRb5B9kcbUulKnurqTpViwkVkA8LVtK3yaddHMNrRntSFjBtz8OlQDZ8h4IPWrniIArsG5m4NasEHSkk2ngdJUVzZGw27YZ7EZWOg0vaw+tdBwm601iLx92RoeLayKQoA7v2idCbDQ3tQOyMKdXPE/IVZMXvHOhzKCR2wl9trgZg3ZfyaWt40yi6ti3mkJDuzI4DLJCAyggkyD3yRbJf2YZT/R4i8Eu6koaxeEEguBna/ZrnJltl1W0bGwu3Du60U+8w0yw2NlWxYn2YZYRbTTSZj5jxorEbyyWRzGLqpTR3GVCrKcoBsrnOe+NdB0pa7C3kSru65P72HIQX7TOcgHadkNQp4tblpztY2mTdOeS4Qxkr2R9o69ooZbELY2B1/GvTvOpXIcMrLYgrmcAjtO1AJve+a1zfXXrTTY+80qXLICLRBVLNlQRoE7o5ZrXPjRjG8IDdIVDdqUiOzwkyFex75HahsneTMo4doujWPGwNq9l3WkIFmiJYExgMwMgChmK5kFrAn2svA+rKDeGSIQhEU9iqqt2YAqDGWDKNDfslseWvWgP80TBYwyK8kSsqyu7se8MrMw+0cumprOFA3AmK3Tly3Dw2Jyoc5Ake7AopZQA142HeygmwBNxQk25mJ0ytEwJbUM1u6Jib5kBHew8icONuRvR20N5pCiKsYRElWXKHY5iHaQq1/aBdifDTpeoH31nKsALswtmZmY6Yh5x7XIBzHa/s0KoN4FeJ3HmClxJAwGfLlaTvlBIXCkxgAjsZB3souuhNxdfFug7lS02GU9msjI0jXjjcKY2dQhNm7RPZzWLAG1Wn/M7lQojVI7uTGJHIcSLNnVyfaGadmA4DKvS9KcdvNGjAnDRNeJYpD2kgZo48nZIGB7luzjJIHey8qaqQLyCy7jzwo7sYQVzkx52Ml0SSQqLJlv2cMrDvWsvI2FVmXFXPDyqzbQ3+llDFoku2YkhiBd8NiMOSByFsSWtf7IFU7DnNegx08hnbD3ayvQ69DWUlIpuZcZcJNJqI1Tze/0oiHZ89svaIo/hW/1psJBUgNdK0kc28Ux7EP2ppP6e79Klw+7MLSANnPdY6ub3BUcfU6UyBqTCSWlXoUf6pTbI0LuYMd2EU3jZl8L6V4d3Q3tsxHnarAGqOaW1H04s29iOTdSHiucEcDmNers2UaBzap22izE5Be3Ek2W/wCNejaLpq4BXmVvceNjxFTa07odORCu7iMbuWJ/mqb/AC3B0b71Ey4wAXvpa9/ChE2i51VCR1JAv5CmcIR5ApSfBIN24OjfeqOXdaE+996jMJtAMcpure6efiOtFSSgcTWUIPoG6S7Eq7rxD3vvVJ/l2Ho33jRp2ivj8K2bErlzA3FDZAO6Qsk3YhPDOP6jUf8AlePmXP8AUaPG1P4TU8GLD8PUc6ChpsO6SFo3dh6N941q278PRvvGnEj2FT4fZU8gBVNDqL9OthrRcdOPNA3SZXG2BD0P3jUZ2DD7p+83506xcTRtkcWbjbw661HBCZHWNbXY2ueA6k+AoqOm1aqjNyXIkOwofdP3m/OtG2HD7p+8351YsRs3O8keGftJIwCVJALa65RSPD4wNcahlNmB4g0kZaUnSGe9K2DHYcPun7zfnUZ2JD7p+83500LUPNiFHOqbI/Am5i6TYsPun7zfnQ52LF0+Z/OmnbA8KHnxIXjQcYmtgDbGi93/AKj+dRrsuNRoo8+J+dHLiVPA0j2ltV1LBAth1vc9aV7UjK2CbVw2RiBoD8LUrdrEdB0pi+0O24iwtb1pfb7NuFRfJeGUFdmp1vxrKWlmrK1Gsc7G2u6uASSDT2PeZ75RA7a2uTYed7Gqq+AZO8bi2uoIqwbLu+utj8qpuaRFK+R3JiGsx8DbwPKvNgbQdlzTAF7m2UaAepOpqLEKpWxU3A5j8aGwC9wWAPP2iv0pdz4H2osU2PIU5WKm2hsDr5HQ0oXGYl2XPMpRjawUA9OmlZM12FiD1s509BoaW5rSAagcaylWDbS4JIqgAcBUcmNW2vClUcxtx/GtZ725/CldDAbTS5xeS8XAJYXty1terJFjVI0BA5VTsTLZh0vTjCjTi3xoyd0BDzEEMuhsw1U8waW7JlkbMZJC+ulwBbw0AvUM8hHX1/tW2yG9rzpU6wGh6nZ5TmLBtbaXB00HXrSjEs2dCGIW5uOTXAsfSiMSwykGhmisgNtbrfXXTTh5UrtGig6LGmO9rAmwva5Hl8aGlkuLq1iRow461pKcwy3GvX41s0oN7HhoeHGtxKzKK5DtiYB+3UyYguotZWsFLE2BOvAan0FN949sM07iKUiHDZdVP72a4LsSOIAuLDpVWgluzH3RoLka6AfjTrD7vySIrB1AIJNyfiCBrpzt8aXVavLDH7Em+e8cGLTDmMuJlDI5KkaMB7LcyGUHyJ60r2EjxNIxcuFFyzngNLgcTzvwpYr5VnLLnRv2atyVwysGU+lvJqIw2NssgvrlJ9PLnWi/a6+hqyiP9aaISSK37V5A4IPdyAE2v4lm+VQY/ELO4dbo7jLLlNrniGBHM6g0z2jgCuHhmC3jdb5hYqW4FWI0BvfQ0mlCBAUVhmceQI4gdePpSJxvAzTNVwlmv2kjW6ubfCiL1FG2hvXjObaV0Sdk0iDEwB2sWYfym1QuAq2udNNTc/GjMPs+WRxlV2/lUkfGhttYB4GyyLlYi9iRw5cKG5VXY3py5rAveUUIuH439K9LWN69xS2s3H8fGtYKBY8KV0HA61DMO90Jo5BnS409edLyb+0awVgjK17WVlEexpDvIzKUlUG/2gPqPyo/ZuKEbgMotawPMf2oLbGxkFpIT3SfZ6X6flTGbB6j0BoSfwRj9QzaWLIVgbcNCOY8uVD7EkLRjny+BsaC2pwsD/sUx3YhIiW/Mm3kTWd1YwQ8TgaH5aUqxElmQ2t3rEedXNYARVZ3lw2VSR1U/OlUWG0GYdv9/lUkpHHWhdkHOPQVacPuwzrdmC35WuaWWooLJTT0paj9qKFj3OdQATcjX1509hAtwvVpG5MRy3d9DfSwv8qY4fdeFfePmfyFTfkwpF14c+6KHKR5fSvdlTjO69LGr5/l3CFsp1b3c+vwvepDujhr5lQqeZDNqOhuaVeTC8mfiSrlFMd7nzvrcd0a2Yg8RcUJiHcuttRoGOnhxA629K6hhtg4dbfsUva1ytyRe9iTx1o6PZ0Q4RoP6R+VLLyot8AXj0ss5DgmLKND7I+zoSSdQ/UAWIomTZ7e0qknpa9+eo9K67HhkHBVHkBUwUDU2AFD8WvgD0V8nLt2NkGaVopVkEZikbUG2YgAG9rXGYgeVO8BNOsLQSQM1ldUkVCC2hCh163+0NOvWmuL34wcbZc5a3Eqtx8efpTbZW3cPiP3Uik+7wb7p1qc9STy0N6VdFI2zsGb9WhwkUJYp3pHFspdrswBvr3mPwAofYu6GKEuaZFylSpykcCLcz1t1510rHYxIULyMFUc6V4LevCysFWSxPDMCt/U1lrSp0gLTvKRXdibs4vDPIqGJ8NJpJDIzZWB5iw7reI/Ktp91IGjw+H7dVaJSXtlLPIxzM2p0HIDparrjIi8bKCVJBAYcRfmKpW726+Hmw5LqRMGdWcM2YMrEA8fI0vqt8lYQg1uYXhdwsMurF3PiwH/AGgUyw2w8JGcqxx5vGxb560NsfGSqs8EhzSwjut7ykEoT46WPlSzZ+wx2C4sljiSO1L5j5lLcMttLUrnJ8srHSp/BbQgHAAVyf8ASZHfF3/gX8a6xG91B6gGuXfpGW+J/pWq+MrmS1XUHZRJobg1Ds0lyVPIm1HRm0ljwOlR4tQjkqLW19a9Hg4CKbAtEWIN0PyNCYeJXkCn7V+HkaaYjGrJGpXnxHQ9KR4ecpMGtfLcW8bH86y5Fd0OP8AX3m+X5VlCHaU3U/dH5VlG0HJ5sNnkmVSe6O8w8tR87VaXXvetJ91kUvK6jKtgFF7+evpTeSQH2SKzpCITY0ZpQOpsKsuEjC5VHAWFVvEA9r3dSliw8Kf4PFKWHHrwpRh4hqu7xNcW8foKYTbQyuEK2BF8xPgeVvDrSzFIJiRoV+tOgGu5sg7VRx73411gCuUbChEcosABcW+OtdXU6VweYqaPV8B+1/4EOKcrtGHU2eGQWvpcEHhVgnlyozH7Kk/AXqu7a0xuCbr2q/8ATem233thZz/8bfSuR9Hayt7B2AuKgfES37aVmZHDEFLEhbW8RVh3M2m0+H/afvI2Mb+JXn6gik+7+8mGgwsEbyd7ILqoLEc9bcK03V2jGMXi1iYGNx2yWuNbd4WPA94fCqSTd2R5Qzxm255sQ2HweQZB+0kcXAPQUn2ztHGyTxYJysTMdXjJAcG/eHMaA6daYfozS8U0h9p5Tr4AA/VjRu+eyZHeDEQjM8LAlR7TLmB0+B+JrKoyr+WI+aQLtDBz7OjE8c8kqAgSpJqMp0uDy1+tWHa0BxmDIhfL2ihlPI8DY+B4Udi8KJYnjYaOpU+oqt/o4xZ7OTDv7UDkehJ/ENSXavtE27V9oH/RphYTHIDEvbRuVdiLkjlx4cxbwqybS3bgl7wUJINVdO6wPI6car27FoNoY2NiAD3xc20vf/70w21vrDGCsR7R+VvZB8W5+lNJNywCW5S9vAp21jGxGAYN+8glCyW4Gxtm9b1aINiYeSBAYksVHAAHhyI1pBuxst/1TEtMCO2zGxGvA625amhN3NnYnFIGOIeONO4gQ6m3lb50Wur4HlXTr+f+ll2UzwS/q8jF1IzQseJUGxUnmRcUu2PtGOB8YJWCgTXF/wCJQbfI0NtIzwTYUSsJF7WyycGs3dKsOfHjU67OSXG4qKRbo6xPbhqLjlSV8jVFpt9r/RvusWmkxGJIsshCJ4otxf1JNKBtHFkPh8NEtoSyyO/AjiFXxsRVi2QewkOFJ7oGaG/HJzXxyn5EUVhMOVkm07rsGB8coB+lC0mHdV/4aM2VJmhjPVF+lcz35cnFya6AKB4aX/GupwxBFCjgK5DvbPfFTfzW+QFdHir3nP5D9ra+SrzC7UOzkjU3PCpiGDFs4K66fShozofMmvQfB5/ZHgBZfU0NHMFbMRm71yOuvCporlAF4k2oNxYkHlpRSuwdB77WkJJva5vaw0rKVk17W9KPwCkOdmTlYyBprp40x2WjM976AUa+x5esf3f7VLh9mTrwdB/T/aiou+DWqoDEJE8rkd0oBfkTWYSRe1UEkA8wbW9aMl2XMeLof6f7UPPsqVEZsyWAJNl1I+FBwYVJDn9Qu4uGIXUszBgwynS3EWNuX9p4sMutgAPChIdjzAAGfTwT+9FxbJk/99/QAfjRjFp8AbT7Bp8KVYMNbG9uRroODkzIp6gH5VSG2Kx4zSn1q4bKTLEi3JsALnifOuTzouk6PR/pzVyQt3i/4nA/6rf9tMd6P+Dn/wBNqX70YWZjBLAgkaJy2Qm17i3Gt4psViIJ45cOImMZCftA2YkHTw5fGuHpM9F8kP6NsAq4YOY7SMTdiNWX7Nj0t+NC4rDiLbCWFhMhv5lWB+airJuth3jwsKOMrKoBBtp8KC2/suRsXhJkW6o2V7cQCePlqabdc3fdkUqpfYg/Rs+VMRCeMcp+BFvqpq7LVM2Lh2i2niAVISVM6m2hsRz82armtT1X7rJahItUv/htr9ExC+mb/wDS/wDVV1WkO9OwXxBheNgrxNcX5i4PHkRlrabSeScWrpiLfLZKPj4M5KrMMpK2BDLcD6qKtOyt18NBYqgLe83ePpfh6UBvvs53ijkjBZ4nDBQLk8Bp62NWWA3UE6XAPypnJ7UrBJ+1NG5HKqxuqDFPicOdLPnT+Vunyq00OcGnadpbv5ct/wCG97UqYkZJJp9gO8WzjPGAtsyujrfTVWBPyvXo2YP1jt769nkYddbg/wC+tMzWhoWGOo0qBJ8GjOjsLsl8p6X0NSNUhqNqwybZE5rim3sPI80pzKO+1tDe1zXaMQ1gT4GuR4prsx6k/WvQ8CG5tsl5UqgvuVt9lP74+7Qr7Ic3u/yqytURHGvS9NI87eyrfqZRlBKkamxNhp40qml6U223rMQeQFqWM1mBHEEWqdUU6JFwQIHfX41laNqaygajq9qxSDwqsRbSmlXKVA4agn8aybFPAFIs5Jta9r+tV3q6JbWWoVBtNbwyfyN9DSI7YZwL2Q8wDfXzsK2m2swQrkLhgRobEacfGtvi8B2suMeoFSgVW/8AHJgFvh8t+bSC/nYLW52jKeajwtemc4rkyg2WK1MtnvdRVK/xLEMcqdiDa92Dfgafbo4h2RxIVLBvsggWt4muPzWpaVr5PQ/pya1q+jLKhqdKGQ0QleMexNGYnHRxAGSREB4ZmA+tE4adXAZGDKeBBBB9RVD2tsQqRisT+0bt1BQ6oIWbKFA62IPnTnF4BcERiIBliuBPGPZykgdoo5MPmKZxVYISiWoVFDtKJpOzWRC9r5QwLW8qr++kYeGK7FUM0Ycg27jXU6+oo/YWwMLFZ4VUkXs98x6HvcvShSq2TcUlbGm0cb2Kq5F1zqrH3QxyhvK5FGl7Ak8ALmku94/9FiP9Nv7UdC5bDA8zFf1KUKwScU4p/UMwuIWRFdTdWAZT1B1FQPjwUlMYzNHmBX+JRe30+NBbnf8ABYf/AE1r3AuFxmIQfaSOQ+eqk/BVoi7EnL6fuVmfenHIBI8ISMkCxQi/hqb/ACq/RNcA9QDVb21F2+MghPsIDK/S97LVlBHCnk1jANWqWDDWhrYmtWpBEaNUTVI1ROaxSIq3gnKQSstrhTa/C/KuE7T2nJcoSo65b/U11/f3GiPDH+I2/H8K4kHJUsVuCbk8xXpeJiDa7YnkK2k/v/P+jWLaEinRj660wwmIlfUSL4grSeQDiDeitjyftLda64Sd0zk1IqrRm343GVmy34XF/nSdWuatO2480dra8fhVUAppKmSTN7msrCaylNZdtnRHLwvoNCdDUe1Boi2A14DgBQmxNo3a0gF+CsBb0Ne4rG/tCzfZNgBrf8qF4D2McOo4WQt0J5fWvNpA2uCLAdPxrNn4pZNQf6SBceRHKodoSJkYqAOulj60DDBcTma/GwAHhWzuObWpbs2W6gg8enFqLNl5gDwFzfzot27CsGv6zZ1Ivxt8asu5M93mX+U/WqfiphxBJ16cadbi42+JYFSoZefM8fzqOvnRkjq8R1rxOjoaKioNDRcVeQe1qA23cCZoHjHtEArf3gQw+YpfvpjQMKYf+bLlVUGp1Iv+VMdq7N7ZVAkeMqbhkNjwsQeopZsrZUEOLyktJMY84eQ3IF8pA6caeNcsg+DXftSMCqkHLmjDkcQB09QKH3M2zgo37GFpgZCLdpa1xwtbgTV0aMMLMAQeIOorzC4KNPYRF56KBr6Vt627WScl2Ld+Sf1Ge3QA+WYXqLY+9OHdosPGWYkZb5SFuF4a+Rp3ilR1ZHtlYEEE8QaG2XsLDQ2MUagj7XFvvHWgmttMna20xNDt5cCHw8yt3CTCQNHQklR4EXsfKpNzhLNLLi5BlDgKg/hHTw4fOrFjMBHKAJEVgNRcXtWNjYoxYuqgeIFG1WOQOW66WWIt5IMSs4fDLftECM1h3bE8zw9r5Uw3b2XJCrdrJndzmPE20ta5417LvNhl/wCap8tfpQE2+0A9nM58FNHLVUatRrbRZTUU0gUXJAHU1rhMR2iK4FswBseIvSHbErdo0aI0jOUPRIwLak8+F7UlA09PdKmPmNQyGpBwF6glNEaKOa/pZxn7mJdWOZrelvxNcrSVl4HzHKrpv9i8+NY8QgCj8fmaqpwykE3PGvU0I1pojrv8z7IDZw3DQ1vhXYMuW2bx4VrLh6l2bGc4vyq8Fk5dR4G5mksQ0d+XdNViYWJq5sbCqdiAbnSqTRBGwrK1UHofga9pQ2WSHDgVIMKCNePOpYjoK9hNzUwkceEyi40NQbSkLWHM2BpnJwpTMbyjz/CjFGsPhUR2HAZRw/CpP1s/ZUAfOvZ00Q/74VuI6M008Gi8A80zEgEA+lMd2I2/WVIBsD3jyFCyLYjypvuzibTZOuv4fhU23taLaVKcX9S9rRsJ0paWoiN68nafRyjuQu3n2zIhTD4cZp5OH8C+8f8AfKq5sjdySXFzLJiHzwhD2i++2tteQsasWw0Uyz4g+0WKgnki9On9qk3Ojss0rcZpWb+kaAfWqZgnRyNWWbDKQqhjmYAXNrXPM25Ul3uTFsIkwptmJDte1hYWJPIceFPIzeplqCdOyLdOymYfcV2H7bFSE/w6D53vW/8AkqeE5sNi3BHJuB87afKroKE2rtSPDoXkPAaDmT0FOtSTF3ybwQbubRkkV451yzRkK9uBBFww8CKTSbswjFojZ3WRHazMdGVl4W5WY0TuYZJWnxMgsJSuQfwre3pr8qzezaZgmw7quZrSADrfKB87UUmpUjLEml8frQ3g3ewy8IU9Rf60dHhkX2UUeQAqqRw7RmGYusQPAc69z4/Dd98s8Y1YD2gOZGn51tt9iuL43FuqM1rh5w6K66qwBHkda9JpCaWTRzS7amICRsx4AE0dI1Uj9Je0cmEZRxchfTifpTxi5Ojo012zle1caGkZidWJPU6mlj4yxIsa9hj7wvUWKT9qw8B9K9iMaR585vcetiQeteRSHMCtjUZSjsHFovrTaayT1XSDxjiB342HiO8PlWgxIYqARy+tHKKXY2GzBvHWqzTRBDPs6yhv8Vj6/KsoWhckME5ygkWJ5dBXv6xYgWOptR0XYshXONfQ/OoRgQALMDbhY1JooaPjW7TJplC3PnQq4YSPZr21Oho2SIknun/fCiNl4MhiSPKjFZozdIij2YsahrsTra7Ej4UfHIoF3vbw61vOt7LyA1qCRQY2BJFhrYXOhB0HpRnjIEzMRILA/wC9aL2RLlnjPW4+RtS7KcgU8b2HHrpx8KPhjsVPQg0ijaKRlTTLzFIaNjal2ENxejo68aX9x9VDMEyvbSxc0CvEsZyEsc/gx4eetqJweyMXGimOZdBfIQcvW1F7e7wiT35VB8hqaeqaq9T2nI9P3tm+7uO7VTmXK69116MPqDcEedMJDqarm68+bE4ph7BKAeYFm+gqwO2pqUlRGS97oldjl0461zfNNJPnxMMj5SbLlOX/AMV0l/ZWtUFGEtoi4FmC3ijuiFTGTooItzsBRj7LEuJjlbgikAfxE8fheoN6o4+wZnAuFup5huVvG9ONlXMaE8SBfzsKdJck5SqO5B/6p40NiUCqSToBTEtVc3jxWYdintPobcl5k07hFHJouU5UzNhr/wCmXlYaeV9K9eQ1undXKOFQvUnR3pXJv6kMz1zD9JWMzOkfu3Y+v/iuk4htK5NvJhzJi3JJyHTysK6fHg5Sx0NrzUNLPZVToaGmzdpmZSuYaelO59ikAMpJF9RzFTy4QMtiK9KEG00eRqTVporTGi4Ek0K5bcgaMOyxRkcNrAU+nBp5E1NRNYIFxltHUr48V+IqLaMoKd0g3NtPnTNlpXtLDquUgWueXkaad0yceQQRr0FZXulZXKXLy2DQ8UU+goeTZER+wB5XH0qeDHxtoHW/S4v8KneQDjXZtTOW2hWdir9lnXyas/wuQexMR5gGmiyg1o+I0pXCKCpNiaPD4h8w7RBlJW+UX01/GpU2c4N2YE+AI/GjdkSX7Xr2n1RT+dHlaGxMO5oRvswtxZh5afOthsCPiczebGnBAFeO/jW9NfAd7HGyX7ijpp8KalCUOU2PI9DypJsQ6a9TT/Dtby514mtFLVaPqfGnehF/Qr+0NpSI8XaxHusSCuobQjT41ptDb80v7PDxsGPEkEWHnyp7tLAl2idfsOD6c6PRaDaVYFcZW8kW6Wy+wiCk3c6sfE00drE361vs7maD2jg1mUq1wL3BBsQfOpyd5ZFVua6GEriy68qExO1Iohd3A9daV4zdski08oFhpcflWYPdSFTmfNIf4jf5UPbfItRo0aR8c6GxECEHX7ZH1FXWEWQWHlQSoFAAAAA4CjoW1A8KdPJy6rtAj4ud+6Ey9Sa0TBCPU6seJp02mtA44a2qkuCWnO3SVAL0PIdKImWhMQbVJHbDIFj5LKT0Fcnwu0e0ldSLFSfLjar7vBtEZGI9lQSfGwvXPt18CSzzPaz3sPW5r1PFg4r7nH5urGeF1/scIoGnWqdtPHSQysp1ANxccVOoq7uve9Krm+Gzs4SQcQch8j7Pzv8AGuuV1g89U8C/C7QeW+RV043apWE9we55a0j2e/ZyjXjoasxk4U8PchJqmCvjrXzKVbpyPkaAxmMJADDmCLVri52aRu93VNrXoTFy3sKlKWaKRSqyfPWUHmrKntHsvR2AXcMEFuY5+lPsDuqqrmYacQDVxaOOFRkUZjwPTxodpyeNtfDjTWJRXtoYECIFRa3TSkUqkVdsdD3LDhVQnw0mfRSR4CmTZmkDhbajjUE+0ZhwjXoLtf5UxXASckb4Vh2NOTcJrY2uRxqtMk6sU4jFW0kYs3MLoB4VrhsQrd1boeRo1d0Z+eUf1CpYd1JFIPaRjpzqH5zd1gr+XXJvu7tDJ3ZGJNzYm3LrarphZQwuCDVAxmG7IkFgxGtx1OtSYTGkEakeVc/keMpu0d3i+c9KNNWjoyVMNap8G2ZB9oEeNNMNt42sVB8q4/w00d/47SkWfCyAA+Naq1KoNpX1yGp02kvQ1vQfaB62k8pjXEya6dKyFjS0bQUnganhx63Fr8aK0PoL6mmlVjPNrRkLd4eVJ5MYA1rU02fPnNgOVCOhM5tXUhQc8lA42YBrkim4wp8KrG39mAksWPHgOF6s9Bvk5oasUyDGbWQcNfKq9tDHs/HuipcauVbjSq3jJTfjVtPQjHIZ68mq4R5tKe6ugF+6R56cKT7vYjNCPhRQl1qfZm2ISuTsszLxOliDwrrjS5OZ2ehtRXmQPdTwYEHy61O+IQsGyZQBw60RFKjcFp7QqRyGaBklKnirFfOxpjLNKBclfIA10eWTBxvfErfP7Pcv3l43PkR8Kx8Xsk6EDw7h/Olikk8hll8HKCrMSTx51opF7cxXVXl2OOQ+61aQDYrN3cubwzXpFFX/AHL9f2Db+DmHZmsrqRw2x/eX4v8AnWVti/5L9f2Df0Zd9ppa2Y6cAbfKohDf2DfSp8fOk0T5bm1uRBB9fCodjQ5bnUXrm0dVyhb5OjyNJacsGP7JB0NVPa07xnusQL610IRhwQ3TTreqdt/AmzCqqT6JxS7K0+0pPfPxqNtoye+3xoW9jflXj08ZWiepDZKiDF46UH22seGpofDzuzqC7G511NEzC4tQ2EYLIL8r/SpOD3oZSW02Ryc1+Ttb+XlRcRqB152Ivb1qWLlVpKmIncQtGsaMhxhB5GgLa1vzpAHQd18K0qkrpbiKhY9/Lzv6U2/RsO5J5Ckkn7/+r8aTsckxsLBil9RaiIo7fCpdtR/t2PgPnatEvemjlZDdEmEU2Fzc3q0bCHf9Kq8bfWrXsUd8eVJ2GXA/pJt6PRqd0p26vdPlVJcEo8lG2p+69aqGKq57TT9kfOqZjOdaI7FUzcarWw8cwmCgnKb6XNr9bcL0/nPGqZhTaVfBvxpjfKOgSPpTHCSiwUUieamuypM3nTNmgsNnu82ELYYlQMykMPofkflVEijctZreFq6nJYgqeBFj61zzHw9m5Huk1RK0TkJMScuYXvYmotjjvsfCsxTZrnrrXmAcq5sL6a9beFRg8hlwTudT51lMTswHXrrWU/psG8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7418" name="AutoShape 10" descr="data:image/jpeg;base64,/9j/4AAQSkZJRgABAQAAAQABAAD/2wCEAAkGBxQTEhQUExQVFhUXFxcXFRgYFRcYFxcWGhcXGBcXGBcYHCggGBwlHBQUITEhJSkrLi4uFx8zODMsNygtLisBCgoKDg0OGxAQGywkHyUsLDQsLCwsLCwsLCwsLCwsLCwsLCwsLCwsLCwsLCwsLCwsLCwsLCwsLCwsLCwsLCwsLP/AABEIANAA8gMBIgACEQEDEQH/xAAbAAACAgMBAAAAAAAAAAAAAAAEBQMGAAIHAf/EAEQQAAIBAgMFBQUECAQFBQAAAAECAwARBBIhBQYxQVETImFxgTJSkaGxQpLB0QcUIzNicoLhFRZz8DRDorLxJFNjwvL/xAAaAQADAQEBAQAAAAAAAAAAAAABAgMABAUG/8QALhEAAgIBBAEDAgUEAwAAAAAAAAECESEDEjFBBBMiUWFxFCOh0fAFMoGxUpHh/9oADAMBAAIRAxEAPwClTreNgST6W+FR7OcFbd3qL1Kssg42PpavRs8sGe3Ph9a5VnB0MJxUxC6DS3G9BbNiYWFuNz86mweFLEILm/HoBTvEYMqysg9ldR11qkYNxbFcqdAMcduN6jxEehten2HKSC448xzFbYiFVUk24aedLTGtFQwK2drD8KaG/T51scEFkUnQHnTZdnUZ4YE0xE9WvYuGUxJdQdOYFLsVAuiD2m+Qqw4KMKoHIC1V0Flti6jKZvrsnNbKALnpaq62w3XgdOhrqG2MEJEI58qrAkynLILEc+tbVTTwCFdlNl2fIhuEVhzuNa6Hs7BoYFJRb5B9kcbUulKnurqTpViwkVkA8LVtK3yaddHMNrRntSFjBtz8OlQDZ8h4IPWrniIArsG5m4NasEHSkk2ngdJUVzZGw27YZ7EZWOg0vaw+tdBwm601iLx92RoeLayKQoA7v2idCbDQ3tQOyMKdXPE/IVZMXvHOhzKCR2wl9trgZg3ZfyaWt40yi6ti3mkJDuzI4DLJCAyggkyD3yRbJf2YZT/R4i8Eu6koaxeEEguBna/ZrnJltl1W0bGwu3Du60U+8w0yw2NlWxYn2YZYRbTTSZj5jxorEbyyWRzGLqpTR3GVCrKcoBsrnOe+NdB0pa7C3kSru65P72HIQX7TOcgHadkNQp4tblpztY2mTdOeS4Qxkr2R9o69ooZbELY2B1/GvTvOpXIcMrLYgrmcAjtO1AJve+a1zfXXrTTY+80qXLICLRBVLNlQRoE7o5ZrXPjRjG8IDdIVDdqUiOzwkyFex75HahsneTMo4doujWPGwNq9l3WkIFmiJYExgMwMgChmK5kFrAn2svA+rKDeGSIQhEU9iqqt2YAqDGWDKNDfslseWvWgP80TBYwyK8kSsqyu7se8MrMw+0cumprOFA3AmK3Tly3Dw2Jyoc5Ake7AopZQA142HeygmwBNxQk25mJ0ytEwJbUM1u6Jib5kBHew8icONuRvR20N5pCiKsYRElWXKHY5iHaQq1/aBdifDTpeoH31nKsALswtmZmY6Yh5x7XIBzHa/s0KoN4FeJ3HmClxJAwGfLlaTvlBIXCkxgAjsZB3souuhNxdfFug7lS02GU9msjI0jXjjcKY2dQhNm7RPZzWLAG1Wn/M7lQojVI7uTGJHIcSLNnVyfaGadmA4DKvS9KcdvNGjAnDRNeJYpD2kgZo48nZIGB7luzjJIHey8qaqQLyCy7jzwo7sYQVzkx52Ml0SSQqLJlv2cMrDvWsvI2FVmXFXPDyqzbQ3+llDFoku2YkhiBd8NiMOSByFsSWtf7IFU7DnNegx08hnbD3ayvQ69DWUlIpuZcZcJNJqI1Tze/0oiHZ89svaIo/hW/1psJBUgNdK0kc28Ux7EP2ppP6e79Klw+7MLSANnPdY6ub3BUcfU6UyBqTCSWlXoUf6pTbI0LuYMd2EU3jZl8L6V4d3Q3tsxHnarAGqOaW1H04s29iOTdSHiucEcDmNers2UaBzap22izE5Be3Ek2W/wCNejaLpq4BXmVvceNjxFTa07odORCu7iMbuWJ/mqb/AC3B0b71Ey4wAXvpa9/ChE2i51VCR1JAv5CmcIR5ApSfBIN24OjfeqOXdaE+996jMJtAMcpure6efiOtFSSgcTWUIPoG6S7Eq7rxD3vvVJ/l2Ho33jRp2ivj8K2bErlzA3FDZAO6Qsk3YhPDOP6jUf8AlePmXP8AUaPG1P4TU8GLD8PUc6ChpsO6SFo3dh6N941q278PRvvGnEj2FT4fZU8gBVNDqL9OthrRcdOPNA3SZXG2BD0P3jUZ2DD7p+83506xcTRtkcWbjbw661HBCZHWNbXY2ueA6k+AoqOm1aqjNyXIkOwofdP3m/OtG2HD7p+8351YsRs3O8keGftJIwCVJALa65RSPD4wNcahlNmB4g0kZaUnSGe9K2DHYcPun7zfnUZ2JD7p+83500LUPNiFHOqbI/Am5i6TYsPun7zfnQ52LF0+Z/OmnbA8KHnxIXjQcYmtgDbGi93/AKj+dRrsuNRoo8+J+dHLiVPA0j2ltV1LBAth1vc9aV7UjK2CbVw2RiBoD8LUrdrEdB0pi+0O24iwtb1pfb7NuFRfJeGUFdmp1vxrKWlmrK1Gsc7G2u6uASSDT2PeZ75RA7a2uTYed7Gqq+AZO8bi2uoIqwbLu+utj8qpuaRFK+R3JiGsx8DbwPKvNgbQdlzTAF7m2UaAepOpqLEKpWxU3A5j8aGwC9wWAPP2iv0pdz4H2osU2PIU5WKm2hsDr5HQ0oXGYl2XPMpRjawUA9OmlZM12FiD1s509BoaW5rSAagcaylWDbS4JIqgAcBUcmNW2vClUcxtx/GtZ725/CldDAbTS5xeS8XAJYXty1terJFjVI0BA5VTsTLZh0vTjCjTi3xoyd0BDzEEMuhsw1U8waW7JlkbMZJC+ulwBbw0AvUM8hHX1/tW2yG9rzpU6wGh6nZ5TmLBtbaXB00HXrSjEs2dCGIW5uOTXAsfSiMSwykGhmisgNtbrfXXTTh5UrtGig6LGmO9rAmwva5Hl8aGlkuLq1iRow461pKcwy3GvX41s0oN7HhoeHGtxKzKK5DtiYB+3UyYguotZWsFLE2BOvAan0FN949sM07iKUiHDZdVP72a4LsSOIAuLDpVWgluzH3RoLka6AfjTrD7vySIrB1AIJNyfiCBrpzt8aXVavLDH7Em+e8cGLTDmMuJlDI5KkaMB7LcyGUHyJ60r2EjxNIxcuFFyzngNLgcTzvwpYr5VnLLnRv2atyVwysGU+lvJqIw2NssgvrlJ9PLnWi/a6+hqyiP9aaISSK37V5A4IPdyAE2v4lm+VQY/ELO4dbo7jLLlNrniGBHM6g0z2jgCuHhmC3jdb5hYqW4FWI0BvfQ0mlCBAUVhmceQI4gdePpSJxvAzTNVwlmv2kjW6ubfCiL1FG2hvXjObaV0Sdk0iDEwB2sWYfym1QuAq2udNNTc/GjMPs+WRxlV2/lUkfGhttYB4GyyLlYi9iRw5cKG5VXY3py5rAveUUIuH439K9LWN69xS2s3H8fGtYKBY8KV0HA61DMO90Jo5BnS409edLyb+0awVgjK17WVlEexpDvIzKUlUG/2gPqPyo/ZuKEbgMotawPMf2oLbGxkFpIT3SfZ6X6flTGbB6j0BoSfwRj9QzaWLIVgbcNCOY8uVD7EkLRjny+BsaC2pwsD/sUx3YhIiW/Mm3kTWd1YwQ8TgaH5aUqxElmQ2t3rEedXNYARVZ3lw2VSR1U/OlUWG0GYdv9/lUkpHHWhdkHOPQVacPuwzrdmC35WuaWWooLJTT0paj9qKFj3OdQATcjX1509hAtwvVpG5MRy3d9DfSwv8qY4fdeFfePmfyFTfkwpF14c+6KHKR5fSvdlTjO69LGr5/l3CFsp1b3c+vwvepDujhr5lQqeZDNqOhuaVeTC8mfiSrlFMd7nzvrcd0a2Yg8RcUJiHcuttRoGOnhxA629K6hhtg4dbfsUva1ytyRe9iTx1o6PZ0Q4RoP6R+VLLyot8AXj0ss5DgmLKND7I+zoSSdQ/UAWIomTZ7e0qknpa9+eo9K67HhkHBVHkBUwUDU2AFD8WvgD0V8nLt2NkGaVopVkEZikbUG2YgAG9rXGYgeVO8BNOsLQSQM1ldUkVCC2hCh163+0NOvWmuL34wcbZc5a3Eqtx8efpTbZW3cPiP3Uik+7wb7p1qc9STy0N6VdFI2zsGb9WhwkUJYp3pHFspdrswBvr3mPwAofYu6GKEuaZFylSpykcCLcz1t1510rHYxIULyMFUc6V4LevCysFWSxPDMCt/U1lrSp0gLTvKRXdibs4vDPIqGJ8NJpJDIzZWB5iw7reI/Ktp91IGjw+H7dVaJSXtlLPIxzM2p0HIDparrjIi8bKCVJBAYcRfmKpW726+Hmw5LqRMGdWcM2YMrEA8fI0vqt8lYQg1uYXhdwsMurF3PiwH/AGgUyw2w8JGcqxx5vGxb560NsfGSqs8EhzSwjut7ykEoT46WPlSzZ+wx2C4sljiSO1L5j5lLcMttLUrnJ8srHSp/BbQgHAAVyf8ASZHfF3/gX8a6xG91B6gGuXfpGW+J/pWq+MrmS1XUHZRJobg1Ds0lyVPIm1HRm0ljwOlR4tQjkqLW19a9Hg4CKbAtEWIN0PyNCYeJXkCn7V+HkaaYjGrJGpXnxHQ9KR4ecpMGtfLcW8bH86y5Fd0OP8AX3m+X5VlCHaU3U/dH5VlG0HJ5sNnkmVSe6O8w8tR87VaXXvetJ91kUvK6jKtgFF7+evpTeSQH2SKzpCITY0ZpQOpsKsuEjC5VHAWFVvEA9r3dSliw8Kf4PFKWHHrwpRh4hqu7xNcW8foKYTbQyuEK2BF8xPgeVvDrSzFIJiRoV+tOgGu5sg7VRx73411gCuUbChEcosABcW+OtdXU6VweYqaPV8B+1/4EOKcrtGHU2eGQWvpcEHhVgnlyozH7Kk/AXqu7a0xuCbr2q/8ATem233thZz/8bfSuR9Hayt7B2AuKgfES37aVmZHDEFLEhbW8RVh3M2m0+H/afvI2Mb+JXn6gik+7+8mGgwsEbyd7ILqoLEc9bcK03V2jGMXi1iYGNx2yWuNbd4WPA94fCqSTd2R5Qzxm255sQ2HweQZB+0kcXAPQUn2ztHGyTxYJysTMdXjJAcG/eHMaA6daYfozS8U0h9p5Tr4AA/VjRu+eyZHeDEQjM8LAlR7TLmB0+B+JrKoyr+WI+aQLtDBz7OjE8c8kqAgSpJqMp0uDy1+tWHa0BxmDIhfL2ihlPI8DY+B4Udi8KJYnjYaOpU+oqt/o4xZ7OTDv7UDkehJ/ENSXavtE27V9oH/RphYTHIDEvbRuVdiLkjlx4cxbwqybS3bgl7wUJINVdO6wPI6car27FoNoY2NiAD3xc20vf/70w21vrDGCsR7R+VvZB8W5+lNJNywCW5S9vAp21jGxGAYN+8glCyW4Gxtm9b1aINiYeSBAYksVHAAHhyI1pBuxst/1TEtMCO2zGxGvA625amhN3NnYnFIGOIeONO4gQ6m3lb50Wur4HlXTr+f+ll2UzwS/q8jF1IzQseJUGxUnmRcUu2PtGOB8YJWCgTXF/wCJQbfI0NtIzwTYUSsJF7WyycGs3dKsOfHjU67OSXG4qKRbo6xPbhqLjlSV8jVFpt9r/RvusWmkxGJIsshCJ4otxf1JNKBtHFkPh8NEtoSyyO/AjiFXxsRVi2QewkOFJ7oGaG/HJzXxyn5EUVhMOVkm07rsGB8coB+lC0mHdV/4aM2VJmhjPVF+lcz35cnFya6AKB4aX/GupwxBFCjgK5DvbPfFTfzW+QFdHir3nP5D9ra+SrzC7UOzkjU3PCpiGDFs4K66fShozofMmvQfB5/ZHgBZfU0NHMFbMRm71yOuvCporlAF4k2oNxYkHlpRSuwdB77WkJJva5vaw0rKVk17W9KPwCkOdmTlYyBprp40x2WjM976AUa+x5esf3f7VLh9mTrwdB/T/aiou+DWqoDEJE8rkd0oBfkTWYSRe1UEkA8wbW9aMl2XMeLof6f7UPPsqVEZsyWAJNl1I+FBwYVJDn9Qu4uGIXUszBgwynS3EWNuX9p4sMutgAPChIdjzAAGfTwT+9FxbJk/99/QAfjRjFp8AbT7Bp8KVYMNbG9uRroODkzIp6gH5VSG2Kx4zSn1q4bKTLEi3JsALnifOuTzouk6PR/pzVyQt3i/4nA/6rf9tMd6P+Dn/wBNqX70YWZjBLAgkaJy2Qm17i3Gt4psViIJ45cOImMZCftA2YkHTw5fGuHpM9F8kP6NsAq4YOY7SMTdiNWX7Nj0t+NC4rDiLbCWFhMhv5lWB+airJuth3jwsKOMrKoBBtp8KC2/suRsXhJkW6o2V7cQCePlqabdc3fdkUqpfYg/Rs+VMRCeMcp+BFvqpq7LVM2Lh2i2niAVISVM6m2hsRz82armtT1X7rJahItUv/htr9ExC+mb/wDS/wDVV1WkO9OwXxBheNgrxNcX5i4PHkRlrabSeScWrpiLfLZKPj4M5KrMMpK2BDLcD6qKtOyt18NBYqgLe83ePpfh6UBvvs53ijkjBZ4nDBQLk8Bp62NWWA3UE6XAPypnJ7UrBJ+1NG5HKqxuqDFPicOdLPnT+Vunyq00OcGnadpbv5ct/wCG97UqYkZJJp9gO8WzjPGAtsyujrfTVWBPyvXo2YP1jt769nkYddbg/wC+tMzWhoWGOo0qBJ8GjOjsLsl8p6X0NSNUhqNqwybZE5rim3sPI80pzKO+1tDe1zXaMQ1gT4GuR4prsx6k/WvQ8CG5tsl5UqgvuVt9lP74+7Qr7Ic3u/yqytURHGvS9NI87eyrfqZRlBKkamxNhp40qml6U223rMQeQFqWM1mBHEEWqdUU6JFwQIHfX41laNqaygajq9qxSDwqsRbSmlXKVA4agn8aybFPAFIs5Jta9r+tV3q6JbWWoVBtNbwyfyN9DSI7YZwL2Q8wDfXzsK2m2swQrkLhgRobEacfGtvi8B2suMeoFSgVW/8AHJgFvh8t+bSC/nYLW52jKeajwtemc4rkyg2WK1MtnvdRVK/xLEMcqdiDa92Dfgafbo4h2RxIVLBvsggWt4muPzWpaVr5PQ/pya1q+jLKhqdKGQ0QleMexNGYnHRxAGSREB4ZmA+tE4adXAZGDKeBBBB9RVD2tsQqRisT+0bt1BQ6oIWbKFA62IPnTnF4BcERiIBliuBPGPZykgdoo5MPmKZxVYISiWoVFDtKJpOzWRC9r5QwLW8qr++kYeGK7FUM0Ycg27jXU6+oo/YWwMLFZ4VUkXs98x6HvcvShSq2TcUlbGm0cb2Kq5F1zqrH3QxyhvK5FGl7Ak8ALmku94/9FiP9Nv7UdC5bDA8zFf1KUKwScU4p/UMwuIWRFdTdWAZT1B1FQPjwUlMYzNHmBX+JRe30+NBbnf8ABYf/AE1r3AuFxmIQfaSOQ+eqk/BVoi7EnL6fuVmfenHIBI8ISMkCxQi/hqb/ACq/RNcA9QDVb21F2+MghPsIDK/S97LVlBHCnk1jANWqWDDWhrYmtWpBEaNUTVI1ROaxSIq3gnKQSstrhTa/C/KuE7T2nJcoSo65b/U11/f3GiPDH+I2/H8K4kHJUsVuCbk8xXpeJiDa7YnkK2k/v/P+jWLaEinRj660wwmIlfUSL4grSeQDiDeitjyftLda64Sd0zk1IqrRm343GVmy34XF/nSdWuatO2480dra8fhVUAppKmSTN7msrCaylNZdtnRHLwvoNCdDUe1Boi2A14DgBQmxNo3a0gF+CsBb0Ne4rG/tCzfZNgBrf8qF4D2McOo4WQt0J5fWvNpA2uCLAdPxrNn4pZNQf6SBceRHKodoSJkYqAOulj60DDBcTma/GwAHhWzuObWpbs2W6gg8enFqLNl5gDwFzfzot27CsGv6zZ1Ivxt8asu5M93mX+U/WqfiphxBJ16cadbi42+JYFSoZefM8fzqOvnRkjq8R1rxOjoaKioNDRcVeQe1qA23cCZoHjHtEArf3gQw+YpfvpjQMKYf+bLlVUGp1Iv+VMdq7N7ZVAkeMqbhkNjwsQeopZsrZUEOLyktJMY84eQ3IF8pA6caeNcsg+DXftSMCqkHLmjDkcQB09QKH3M2zgo37GFpgZCLdpa1xwtbgTV0aMMLMAQeIOorzC4KNPYRF56KBr6Vt627WScl2Ld+Sf1Ge3QA+WYXqLY+9OHdosPGWYkZb5SFuF4a+Rp3ilR1ZHtlYEEE8QaG2XsLDQ2MUagj7XFvvHWgmttMna20xNDt5cCHw8yt3CTCQNHQklR4EXsfKpNzhLNLLi5BlDgKg/hHTw4fOrFjMBHKAJEVgNRcXtWNjYoxYuqgeIFG1WOQOW66WWIt5IMSs4fDLftECM1h3bE8zw9r5Uw3b2XJCrdrJndzmPE20ta5417LvNhl/wCap8tfpQE2+0A9nM58FNHLVUatRrbRZTUU0gUXJAHU1rhMR2iK4FswBseIvSHbErdo0aI0jOUPRIwLak8+F7UlA09PdKmPmNQyGpBwF6glNEaKOa/pZxn7mJdWOZrelvxNcrSVl4HzHKrpv9i8+NY8QgCj8fmaqpwykE3PGvU0I1pojrv8z7IDZw3DQ1vhXYMuW2bx4VrLh6l2bGc4vyq8Fk5dR4G5mksQ0d+XdNViYWJq5sbCqdiAbnSqTRBGwrK1UHofga9pQ2WSHDgVIMKCNePOpYjoK9hNzUwkceEyi40NQbSkLWHM2BpnJwpTMbyjz/CjFGsPhUR2HAZRw/CpP1s/ZUAfOvZ00Q/74VuI6M008Gi8A80zEgEA+lMd2I2/WVIBsD3jyFCyLYjypvuzibTZOuv4fhU23taLaVKcX9S9rRsJ0paWoiN68nafRyjuQu3n2zIhTD4cZp5OH8C+8f8AfKq5sjdySXFzLJiHzwhD2i++2tteQsasWw0Uyz4g+0WKgnki9On9qk3Ojss0rcZpWb+kaAfWqZgnRyNWWbDKQqhjmYAXNrXPM25Ul3uTFsIkwptmJDte1hYWJPIceFPIzeplqCdOyLdOymYfcV2H7bFSE/w6D53vW/8AkqeE5sNi3BHJuB87afKroKE2rtSPDoXkPAaDmT0FOtSTF3ybwQbubRkkV451yzRkK9uBBFww8CKTSbswjFojZ3WRHazMdGVl4W5WY0TuYZJWnxMgsJSuQfwre3pr8qzezaZgmw7quZrSADrfKB87UUmpUjLEml8frQ3g3ewy8IU9Rf60dHhkX2UUeQAqqRw7RmGYusQPAc69z4/Dd98s8Y1YD2gOZGn51tt9iuL43FuqM1rh5w6K66qwBHkda9JpCaWTRzS7amICRsx4AE0dI1Uj9Je0cmEZRxchfTifpTxi5Ojo012zle1caGkZidWJPU6mlj4yxIsa9hj7wvUWKT9qw8B9K9iMaR585vcetiQeteRSHMCtjUZSjsHFovrTaayT1XSDxjiB342HiO8PlWgxIYqARy+tHKKXY2GzBvHWqzTRBDPs6yhv8Vj6/KsoWhckME5ygkWJ5dBXv6xYgWOptR0XYshXONfQ/OoRgQALMDbhY1JooaPjW7TJplC3PnQq4YSPZr21Oho2SIknun/fCiNl4MhiSPKjFZozdIij2YsahrsTra7Ej4UfHIoF3vbw61vOt7LyA1qCRQY2BJFhrYXOhB0HpRnjIEzMRILA/wC9aL2RLlnjPW4+RtS7KcgU8b2HHrpx8KPhjsVPQg0ijaKRlTTLzFIaNjal2ENxejo68aX9x9VDMEyvbSxc0CvEsZyEsc/gx4eetqJweyMXGimOZdBfIQcvW1F7e7wiT35VB8hqaeqaq9T2nI9P3tm+7uO7VTmXK69116MPqDcEedMJDqarm68+bE4ph7BKAeYFm+gqwO2pqUlRGS97oldjl0461zfNNJPnxMMj5SbLlOX/AMV0l/ZWtUFGEtoi4FmC3ijuiFTGTooItzsBRj7LEuJjlbgikAfxE8fheoN6o4+wZnAuFup5huVvG9ONlXMaE8SBfzsKdJck5SqO5B/6p40NiUCqSToBTEtVc3jxWYdintPobcl5k07hFHJouU5UzNhr/wCmXlYaeV9K9eQ1undXKOFQvUnR3pXJv6kMz1zD9JWMzOkfu3Y+v/iuk4htK5NvJhzJi3JJyHTysK6fHg5Sx0NrzUNLPZVToaGmzdpmZSuYaelO59ikAMpJF9RzFTy4QMtiK9KEG00eRqTVporTGi4Ek0K5bcgaMOyxRkcNrAU+nBp5E1NRNYIFxltHUr48V+IqLaMoKd0g3NtPnTNlpXtLDquUgWueXkaad0yceQQRr0FZXulZXKXLy2DQ8UU+goeTZER+wB5XH0qeDHxtoHW/S4v8KneQDjXZtTOW2hWdir9lnXyas/wuQexMR5gGmiyg1o+I0pXCKCpNiaPD4h8w7RBlJW+UX01/GpU2c4N2YE+AI/GjdkSX7Xr2n1RT+dHlaGxMO5oRvswtxZh5afOthsCPiczebGnBAFeO/jW9NfAd7HGyX7ijpp8KalCUOU2PI9DypJsQ6a9TT/Dtby514mtFLVaPqfGnehF/Qr+0NpSI8XaxHusSCuobQjT41ptDb80v7PDxsGPEkEWHnyp7tLAl2idfsOD6c6PRaDaVYFcZW8kW6Wy+wiCk3c6sfE00drE361vs7maD2jg1mUq1wL3BBsQfOpyd5ZFVua6GEriy68qExO1Iohd3A9daV4zdski08oFhpcflWYPdSFTmfNIf4jf5UPbfItRo0aR8c6GxECEHX7ZH1FXWEWQWHlQSoFAAAAA4CjoW1A8KdPJy6rtAj4ud+6Ey9Sa0TBCPU6seJp02mtA44a2qkuCWnO3SVAL0PIdKImWhMQbVJHbDIFj5LKT0Fcnwu0e0ldSLFSfLjar7vBtEZGI9lQSfGwvXPt18CSzzPaz3sPW5r1PFg4r7nH5urGeF1/scIoGnWqdtPHSQysp1ANxccVOoq7uve9Krm+Gzs4SQcQch8j7Pzv8AGuuV1g89U8C/C7QeW+RV043apWE9we55a0j2e/ZyjXjoasxk4U8PchJqmCvjrXzKVbpyPkaAxmMJADDmCLVri52aRu93VNrXoTFy3sKlKWaKRSqyfPWUHmrKntHsvR2AXcMEFuY5+lPsDuqqrmYacQDVxaOOFRkUZjwPTxodpyeNtfDjTWJRXtoYECIFRa3TSkUqkVdsdD3LDhVQnw0mfRSR4CmTZmkDhbajjUE+0ZhwjXoLtf5UxXASckb4Vh2NOTcJrY2uRxqtMk6sU4jFW0kYs3MLoB4VrhsQrd1boeRo1d0Z+eUf1CpYd1JFIPaRjpzqH5zd1gr+XXJvu7tDJ3ZGJNzYm3LrarphZQwuCDVAxmG7IkFgxGtx1OtSYTGkEakeVc/keMpu0d3i+c9KNNWjoyVMNap8G2ZB9oEeNNMNt42sVB8q4/w00d/47SkWfCyAA+Naq1KoNpX1yGp02kvQ1vQfaB62k8pjXEya6dKyFjS0bQUnganhx63Fr8aK0PoL6mmlVjPNrRkLd4eVJ5MYA1rU02fPnNgOVCOhM5tXUhQc8lA42YBrkim4wp8KrG39mAksWPHgOF6s9Bvk5oasUyDGbWQcNfKq9tDHs/HuipcauVbjSq3jJTfjVtPQjHIZ68mq4R5tKe6ugF+6R56cKT7vYjNCPhRQl1qfZm2ISuTsszLxOliDwrrjS5OZ2ehtRXmQPdTwYEHy61O+IQsGyZQBw60RFKjcFp7QqRyGaBklKnirFfOxpjLNKBclfIA10eWTBxvfErfP7Pcv3l43PkR8Kx8Xsk6EDw7h/Olikk8hll8HKCrMSTx51opF7cxXVXl2OOQ+61aQDYrN3cubwzXpFFX/AHL9f2Db+DmHZmsrqRw2x/eX4v8AnWVti/5L9f2Df0Zd9ppa2Y6cAbfKohDf2DfSp8fOk0T5bm1uRBB9fCodjQ5bnUXrm0dVyhb5OjyNJacsGP7JB0NVPa07xnusQL610IRhwQ3TTreqdt/AmzCqqT6JxS7K0+0pPfPxqNtoye+3xoW9jflXj08ZWiepDZKiDF46UH22seGpofDzuzqC7G511NEzC4tQ2EYLIL8r/SpOD3oZSW02Ryc1+Ttb+XlRcRqB152Ivb1qWLlVpKmIncQtGsaMhxhB5GgLa1vzpAHQd18K0qkrpbiKhY9/Lzv6U2/RsO5J5Ckkn7/+r8aTsckxsLBil9RaiIo7fCpdtR/t2PgPnatEvemjlZDdEmEU2Fzc3q0bCHf9Kq8bfWrXsUd8eVJ2GXA/pJt6PRqd0p26vdPlVJcEo8lG2p+69aqGKq57TT9kfOqZjOdaI7FUzcarWw8cwmCgnKb6XNr9bcL0/nPGqZhTaVfBvxpjfKOgSPpTHCSiwUUieamuypM3nTNmgsNnu82ELYYlQMykMPofkflVEijctZreFq6nJYgqeBFj61zzHw9m5Huk1RK0TkJMScuYXvYmotjjvsfCsxTZrnrrXmAcq5sL6a9beFRg8hlwTudT51lMTswHXrrWU/psG8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7420" name="Picture 12" descr="http://2.bp.blogspot.com/-HXSsBRZyuwM/UUNjl600mxI/AAAAAAAAF3M/_J41W4VWmmE/s1600/lamapara-luz%255B1%255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332656"/>
            <a:ext cx="3995663" cy="2880320"/>
          </a:xfrm>
          <a:prstGeom prst="rect">
            <a:avLst/>
          </a:prstGeom>
          <a:noFill/>
        </p:spPr>
      </p:pic>
      <p:pic>
        <p:nvPicPr>
          <p:cNvPr id="17422" name="Picture 14" descr="https://encrypted-tbn1.gstatic.com/images?q=tbn:ANd9GcTcahijQ6Ky2ybFxvszmDrY9EikYtOGuNxCkO_mFhCRT9lxAN98L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3501008"/>
            <a:ext cx="4032448" cy="30439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3898776" cy="1289298"/>
          </a:xfrm>
        </p:spPr>
        <p:txBody>
          <a:bodyPr>
            <a:normAutofit fontScale="90000"/>
          </a:bodyPr>
          <a:lstStyle/>
          <a:p>
            <a:r>
              <a:rPr lang="es-MX" b="1" dirty="0" smtClean="0"/>
              <a:t>ACTIVIDAD</a:t>
            </a:r>
            <a:r>
              <a:rPr lang="es-MX" dirty="0" smtClean="0"/>
              <a:t/>
            </a:r>
            <a:br>
              <a:rPr lang="es-MX" dirty="0" smtClean="0"/>
            </a:b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1186152"/>
          </a:xfrm>
        </p:spPr>
        <p:txBody>
          <a:bodyPr/>
          <a:lstStyle/>
          <a:p>
            <a:pPr algn="just"/>
            <a:r>
              <a:rPr lang="es-MX" dirty="0" smtClean="0"/>
              <a:t>Escribir 5 ejemplos de pleonasmo y 5 de redundancia  que sean de uso común.</a:t>
            </a:r>
            <a:endParaRPr lang="es-MX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 b="1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404664"/>
          <a:ext cx="8229600" cy="60501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/>
              <a:t>Errores de concordancia: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es-MX" dirty="0" smtClean="0"/>
              <a:t>	</a:t>
            </a:r>
            <a:r>
              <a:rPr lang="es-MX" dirty="0" smtClean="0">
                <a:solidFill>
                  <a:schemeClr val="bg1"/>
                </a:solidFill>
              </a:rPr>
              <a:t>Debe  haber concordancia entre los accidentes gramaticales (género, número y persona), y entre el sujeto, verbo y adjetivo</a:t>
            </a:r>
            <a:endParaRPr lang="es-MX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2" y="267494"/>
            <a:ext cx="8712968" cy="1399032"/>
          </a:xfrm>
        </p:spPr>
        <p:txBody>
          <a:bodyPr>
            <a:normAutofit/>
          </a:bodyPr>
          <a:lstStyle/>
          <a:p>
            <a:r>
              <a:rPr lang="es-MX" sz="3200" b="1" dirty="0" smtClean="0"/>
              <a:t>Género: (masculino, femenino, neutro)</a:t>
            </a:r>
            <a:endParaRPr lang="es-MX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556792"/>
            <a:ext cx="8363272" cy="4572000"/>
          </a:xfrm>
        </p:spPr>
        <p:txBody>
          <a:bodyPr/>
          <a:lstStyle/>
          <a:p>
            <a:pPr algn="just">
              <a:buNone/>
            </a:pPr>
            <a:r>
              <a:rPr lang="es-MX" dirty="0" smtClean="0">
                <a:solidFill>
                  <a:schemeClr val="bg1"/>
                </a:solidFill>
              </a:rPr>
              <a:t>Sirve para indicarnos el sexo que pertenecen las personas, animales o las cosas, y está señalado por la terminación del sustantivo.</a:t>
            </a:r>
          </a:p>
          <a:p>
            <a:pPr algn="just">
              <a:buNone/>
            </a:pPr>
            <a:endParaRPr lang="es-MX" dirty="0" smtClean="0">
              <a:solidFill>
                <a:schemeClr val="bg1"/>
              </a:solidFill>
            </a:endParaRPr>
          </a:p>
          <a:p>
            <a:pPr algn="just">
              <a:buNone/>
            </a:pPr>
            <a:r>
              <a:rPr lang="es-MX" dirty="0" smtClean="0">
                <a:solidFill>
                  <a:schemeClr val="bg1"/>
                </a:solidFill>
              </a:rPr>
              <a:t>Ejemplo: Esta casa esta limpia</a:t>
            </a:r>
          </a:p>
          <a:p>
            <a:pPr algn="just">
              <a:buNone/>
            </a:pPr>
            <a:r>
              <a:rPr lang="es-MX" dirty="0" smtClean="0"/>
              <a:t>			</a:t>
            </a:r>
            <a:r>
              <a:rPr lang="es-MX" u="sng" dirty="0" smtClean="0">
                <a:solidFill>
                  <a:schemeClr val="bg1"/>
                </a:solidFill>
              </a:rPr>
              <a:t>Esta casa esta limpio</a:t>
            </a:r>
            <a:endParaRPr lang="es-MX" u="sng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i="1" dirty="0" smtClean="0"/>
              <a:t>El número ( singular o plural</a:t>
            </a:r>
            <a:r>
              <a:rPr lang="es-MX" b="1" dirty="0" smtClean="0"/>
              <a:t>)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es-MX" b="1" dirty="0" smtClean="0"/>
              <a:t>Sirven para indicarnos si se está hablando de una sola idea, persona o cosa, o de varias.</a:t>
            </a:r>
          </a:p>
          <a:p>
            <a:pPr algn="just">
              <a:buNone/>
            </a:pPr>
            <a:endParaRPr lang="es-MX" b="1" dirty="0" smtClean="0"/>
          </a:p>
          <a:p>
            <a:pPr algn="just">
              <a:buNone/>
            </a:pPr>
            <a:r>
              <a:rPr lang="es-MX" b="1" dirty="0" smtClean="0"/>
              <a:t>	Ejemplo: La camisa está bonita</a:t>
            </a:r>
          </a:p>
          <a:p>
            <a:pPr algn="just">
              <a:buNone/>
            </a:pPr>
            <a:r>
              <a:rPr lang="es-MX" b="1" dirty="0" smtClean="0"/>
              <a:t>			   La camisa está muy bonitas</a:t>
            </a:r>
            <a:r>
              <a:rPr lang="es-MX" dirty="0" smtClean="0"/>
              <a:t>.</a:t>
            </a:r>
            <a:endParaRPr lang="es-MX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67494"/>
            <a:ext cx="8676456" cy="1399032"/>
          </a:xfrm>
        </p:spPr>
        <p:txBody>
          <a:bodyPr>
            <a:normAutofit fontScale="90000"/>
          </a:bodyPr>
          <a:lstStyle/>
          <a:p>
            <a:pPr algn="just"/>
            <a:r>
              <a:rPr lang="es-MX" b="1" dirty="0" smtClean="0"/>
              <a:t>La persona se refiere a sujeto de la oración (yo, tú, él, nosotros, ustedes…)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2060848"/>
            <a:ext cx="8229600" cy="3202376"/>
          </a:xfrm>
        </p:spPr>
        <p:txBody>
          <a:bodyPr/>
          <a:lstStyle/>
          <a:p>
            <a:pPr algn="just">
              <a:buNone/>
            </a:pPr>
            <a:r>
              <a:rPr lang="es-MX" b="1" dirty="0" smtClean="0"/>
              <a:t>Si se está hablando de dos o más cosas, todas ellas en singular y masculino, el verbo debe de ir en plural, y el adjetivo en plural y masculino.</a:t>
            </a:r>
          </a:p>
          <a:p>
            <a:pPr algn="just">
              <a:buNone/>
            </a:pPr>
            <a:r>
              <a:rPr lang="es-MX" b="1" dirty="0" smtClean="0"/>
              <a:t> 	Ejemplo: la chamarra y el sombrero son nuevos.</a:t>
            </a:r>
          </a:p>
          <a:p>
            <a:endParaRPr lang="es-MX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266168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es-MX" dirty="0" smtClean="0">
                <a:solidFill>
                  <a:schemeClr val="bg1"/>
                </a:solidFill>
              </a:rPr>
              <a:t>Hubieron muchos problemas.</a:t>
            </a:r>
          </a:p>
          <a:p>
            <a:pPr algn="just">
              <a:buNone/>
            </a:pPr>
            <a:r>
              <a:rPr lang="es-MX" dirty="0" smtClean="0">
                <a:solidFill>
                  <a:schemeClr val="bg1"/>
                </a:solidFill>
              </a:rPr>
              <a:t>Forma correcta: </a:t>
            </a:r>
            <a:r>
              <a:rPr lang="es-MX" b="1" dirty="0" smtClean="0">
                <a:solidFill>
                  <a:schemeClr val="bg1"/>
                </a:solidFill>
              </a:rPr>
              <a:t>hay</a:t>
            </a:r>
            <a:r>
              <a:rPr lang="es-MX" dirty="0" smtClean="0">
                <a:solidFill>
                  <a:schemeClr val="bg1"/>
                </a:solidFill>
              </a:rPr>
              <a:t> muchos problemas o </a:t>
            </a:r>
            <a:r>
              <a:rPr lang="es-MX" b="1" dirty="0" smtClean="0">
                <a:solidFill>
                  <a:schemeClr val="bg1"/>
                </a:solidFill>
              </a:rPr>
              <a:t>hubo</a:t>
            </a:r>
            <a:r>
              <a:rPr lang="es-MX" dirty="0" smtClean="0">
                <a:solidFill>
                  <a:schemeClr val="bg1"/>
                </a:solidFill>
              </a:rPr>
              <a:t> muchos problemas. (Hay y hubo sirven tanto para singular como para plural).</a:t>
            </a:r>
          </a:p>
          <a:p>
            <a:pPr algn="just"/>
            <a:endParaRPr lang="es-MX" dirty="0" smtClean="0">
              <a:solidFill>
                <a:schemeClr val="bg1"/>
              </a:solidFill>
            </a:endParaRPr>
          </a:p>
          <a:p>
            <a:pPr algn="just">
              <a:buNone/>
            </a:pPr>
            <a:r>
              <a:rPr lang="es-MX" dirty="0" smtClean="0">
                <a:solidFill>
                  <a:schemeClr val="bg1"/>
                </a:solidFill>
              </a:rPr>
              <a:t>Es buena la acción y la aventura.</a:t>
            </a:r>
          </a:p>
          <a:p>
            <a:pPr algn="just">
              <a:buNone/>
            </a:pPr>
            <a:r>
              <a:rPr lang="es-MX" dirty="0" smtClean="0">
                <a:solidFill>
                  <a:schemeClr val="bg1"/>
                </a:solidFill>
              </a:rPr>
              <a:t>Forma correcta: son buenas la acción y la aventura.</a:t>
            </a:r>
          </a:p>
          <a:p>
            <a:pPr algn="just"/>
            <a:endParaRPr lang="es-MX" dirty="0" smtClean="0">
              <a:solidFill>
                <a:schemeClr val="bg1"/>
              </a:solidFill>
            </a:endParaRPr>
          </a:p>
          <a:p>
            <a:pPr algn="just">
              <a:buNone/>
            </a:pPr>
            <a:r>
              <a:rPr lang="es-MX" dirty="0" err="1" smtClean="0">
                <a:solidFill>
                  <a:schemeClr val="bg1"/>
                </a:solidFill>
              </a:rPr>
              <a:t>Habemos</a:t>
            </a:r>
            <a:r>
              <a:rPr lang="es-MX" dirty="0" smtClean="0">
                <a:solidFill>
                  <a:schemeClr val="bg1"/>
                </a:solidFill>
              </a:rPr>
              <a:t> muchos escritores jóvenes en internet.</a:t>
            </a:r>
          </a:p>
          <a:p>
            <a:pPr algn="just">
              <a:buNone/>
            </a:pPr>
            <a:r>
              <a:rPr lang="es-MX" dirty="0" smtClean="0">
                <a:solidFill>
                  <a:schemeClr val="bg1"/>
                </a:solidFill>
              </a:rPr>
              <a:t>Forma correcta: somos muchos escritores jóvenes en internet.</a:t>
            </a:r>
          </a:p>
          <a:p>
            <a:endParaRPr lang="es-MX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264696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es-MX" dirty="0" smtClean="0">
                <a:solidFill>
                  <a:schemeClr val="bg1"/>
                </a:solidFill>
              </a:rPr>
              <a:t>Luis dice que Mario es mal educado; lo dice porque no le gustó su forma de hablar y vestir.</a:t>
            </a:r>
          </a:p>
          <a:p>
            <a:pPr algn="just">
              <a:buNone/>
            </a:pPr>
            <a:r>
              <a:rPr lang="es-MX" dirty="0" smtClean="0">
                <a:solidFill>
                  <a:schemeClr val="bg1"/>
                </a:solidFill>
              </a:rPr>
              <a:t>Forma correcta: Luis dice que Mario es mal educado; lo dice porque no le gustaron</a:t>
            </a:r>
            <a:r>
              <a:rPr lang="es-MX" b="1" dirty="0" smtClean="0">
                <a:solidFill>
                  <a:schemeClr val="bg1"/>
                </a:solidFill>
              </a:rPr>
              <a:t> </a:t>
            </a:r>
            <a:r>
              <a:rPr lang="es-MX" dirty="0" smtClean="0">
                <a:solidFill>
                  <a:schemeClr val="bg1"/>
                </a:solidFill>
              </a:rPr>
              <a:t>ni su forma de hablar ni de vestir.</a:t>
            </a:r>
          </a:p>
          <a:p>
            <a:pPr algn="just"/>
            <a:endParaRPr lang="es-MX" dirty="0" smtClean="0">
              <a:solidFill>
                <a:schemeClr val="bg1"/>
              </a:solidFill>
            </a:endParaRPr>
          </a:p>
          <a:p>
            <a:pPr algn="just"/>
            <a:endParaRPr lang="es-MX" dirty="0" smtClean="0">
              <a:solidFill>
                <a:schemeClr val="bg1"/>
              </a:solidFill>
            </a:endParaRPr>
          </a:p>
          <a:p>
            <a:pPr algn="just">
              <a:buNone/>
            </a:pPr>
            <a:r>
              <a:rPr lang="es-MX" dirty="0" smtClean="0">
                <a:solidFill>
                  <a:schemeClr val="bg1"/>
                </a:solidFill>
              </a:rPr>
              <a:t>Susana, Mónica, Jaime, Esther y Karla están enojadas porque no llegué a tiempo.</a:t>
            </a:r>
          </a:p>
          <a:p>
            <a:pPr algn="just">
              <a:buNone/>
            </a:pPr>
            <a:r>
              <a:rPr lang="es-MX" dirty="0" smtClean="0">
                <a:solidFill>
                  <a:schemeClr val="bg1"/>
                </a:solidFill>
              </a:rPr>
              <a:t>Forma correcta: Susana, Mónica, Jaime, Esther y Karla están enojados porque no llegué a tiempo.</a:t>
            </a:r>
          </a:p>
          <a:p>
            <a:pPr algn="just"/>
            <a:endParaRPr lang="es-MX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CACOFONÍA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6048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es-MX" b="1" dirty="0" smtClean="0">
                <a:solidFill>
                  <a:schemeClr val="bg1"/>
                </a:solidFill>
              </a:rPr>
              <a:t>La cacofonía es un sonido poco agradable que se genera cuando la combinación de los distintos componentes de una palabra o de una frase carecen de armonía, es decir que son desagradables al oído. </a:t>
            </a:r>
          </a:p>
          <a:p>
            <a:pPr algn="just">
              <a:buNone/>
            </a:pPr>
            <a:r>
              <a:rPr lang="es-MX" b="1" dirty="0" smtClean="0">
                <a:solidFill>
                  <a:schemeClr val="bg1"/>
                </a:solidFill>
              </a:rPr>
              <a:t>Tal como explica el diccionario de la Real Academia Española (RAE), se trata de un término de origen griego que significa “malsonante”.</a:t>
            </a:r>
            <a:br>
              <a:rPr lang="es-MX" b="1" dirty="0" smtClean="0">
                <a:solidFill>
                  <a:schemeClr val="bg1"/>
                </a:solidFill>
              </a:rPr>
            </a:br>
            <a:r>
              <a:rPr lang="es-MX" dirty="0" smtClean="0">
                <a:solidFill>
                  <a:schemeClr val="bg1"/>
                </a:solidFill>
              </a:rPr>
              <a:t/>
            </a:r>
            <a:br>
              <a:rPr lang="es-MX" dirty="0" smtClean="0">
                <a:solidFill>
                  <a:schemeClr val="bg1"/>
                </a:solidFill>
              </a:rPr>
            </a:br>
            <a:endParaRPr lang="es-MX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440160"/>
            <a:ext cx="8229600" cy="5877272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es-MX" sz="3600" b="1" dirty="0" smtClean="0">
                <a:solidFill>
                  <a:schemeClr val="bg1"/>
                </a:solidFill>
              </a:rPr>
              <a:t>Cuando la explosión terminó no hubo más que confusión.</a:t>
            </a:r>
          </a:p>
          <a:p>
            <a:pPr algn="just"/>
            <a:endParaRPr lang="es-MX" sz="3600" b="1" dirty="0" smtClean="0">
              <a:solidFill>
                <a:schemeClr val="bg1"/>
              </a:solidFill>
            </a:endParaRPr>
          </a:p>
          <a:p>
            <a:pPr algn="just"/>
            <a:r>
              <a:rPr lang="es-MX" sz="3600" b="1" dirty="0" smtClean="0">
                <a:solidFill>
                  <a:schemeClr val="bg1"/>
                </a:solidFill>
              </a:rPr>
              <a:t>Mientras tras bambalinas había ruido.</a:t>
            </a:r>
          </a:p>
          <a:p>
            <a:pPr algn="just"/>
            <a:r>
              <a:rPr lang="es-MX" sz="3600" b="1" dirty="0" smtClean="0">
                <a:solidFill>
                  <a:schemeClr val="bg1"/>
                </a:solidFill>
              </a:rPr>
              <a:t>Cuando estuviste, viste el estadio.</a:t>
            </a:r>
          </a:p>
          <a:p>
            <a:pPr algn="just"/>
            <a:endParaRPr lang="es-MX" sz="3600" b="1" dirty="0" smtClean="0">
              <a:solidFill>
                <a:schemeClr val="bg1"/>
              </a:solidFill>
            </a:endParaRPr>
          </a:p>
          <a:p>
            <a:pPr algn="just"/>
            <a:r>
              <a:rPr lang="es-MX" sz="3600" b="1" dirty="0" smtClean="0">
                <a:solidFill>
                  <a:schemeClr val="bg1"/>
                </a:solidFill>
              </a:rPr>
              <a:t>En la foto parece que aparece un fantasma.</a:t>
            </a:r>
          </a:p>
          <a:p>
            <a:pPr algn="just"/>
            <a:endParaRPr lang="es-MX" sz="3600" b="1" dirty="0" smtClean="0">
              <a:solidFill>
                <a:schemeClr val="bg1"/>
              </a:solidFill>
            </a:endParaRPr>
          </a:p>
          <a:p>
            <a:pPr algn="just"/>
            <a:r>
              <a:rPr lang="es-MX" sz="3600" b="1" dirty="0" smtClean="0">
                <a:solidFill>
                  <a:schemeClr val="bg1"/>
                </a:solidFill>
              </a:rPr>
              <a:t>Tres tristes tigres.</a:t>
            </a:r>
          </a:p>
          <a:p>
            <a:pPr algn="just"/>
            <a:endParaRPr lang="es-MX" sz="3600" b="1" dirty="0" smtClean="0">
              <a:solidFill>
                <a:schemeClr val="bg1"/>
              </a:solidFill>
            </a:endParaRPr>
          </a:p>
          <a:p>
            <a:pPr algn="just"/>
            <a:r>
              <a:rPr lang="es-MX" sz="3600" b="1" dirty="0" smtClean="0">
                <a:solidFill>
                  <a:schemeClr val="bg1"/>
                </a:solidFill>
              </a:rPr>
              <a:t>Mauricio escribió la canción, con todo su corazón, porque es su pasión.</a:t>
            </a:r>
          </a:p>
          <a:p>
            <a:pPr algn="just"/>
            <a:endParaRPr lang="es-MX" sz="3600" b="1" dirty="0" smtClean="0">
              <a:solidFill>
                <a:schemeClr val="bg1"/>
              </a:solidFill>
            </a:endParaRPr>
          </a:p>
          <a:p>
            <a:pPr algn="just"/>
            <a:r>
              <a:rPr lang="es-MX" sz="3600" b="1" dirty="0" smtClean="0">
                <a:solidFill>
                  <a:schemeClr val="bg1"/>
                </a:solidFill>
              </a:rPr>
              <a:t>Dice Carlos, que dice su mamá, que le dijo Lupita, un dicho que dice así... </a:t>
            </a:r>
          </a:p>
          <a:p>
            <a:pPr>
              <a:buNone/>
            </a:pPr>
            <a:r>
              <a:rPr lang="es-MX" dirty="0" smtClean="0"/>
              <a:t/>
            </a:r>
            <a:br>
              <a:rPr lang="es-MX" dirty="0" smtClean="0"/>
            </a:br>
            <a:r>
              <a:rPr lang="es-MX" dirty="0" smtClean="0"/>
              <a:t/>
            </a:r>
            <a:br>
              <a:rPr lang="es-MX" dirty="0" smtClean="0"/>
            </a:b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1907704" y="404664"/>
            <a:ext cx="25058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EJEMPLOS</a:t>
            </a:r>
            <a:r>
              <a:rPr lang="es-ES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endParaRPr lang="es-ES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396552" y="267494"/>
            <a:ext cx="9144000" cy="1399032"/>
          </a:xfrm>
        </p:spPr>
        <p:txBody>
          <a:bodyPr>
            <a:noAutofit/>
          </a:bodyPr>
          <a:lstStyle/>
          <a:p>
            <a:pPr algn="just"/>
            <a:r>
              <a:rPr lang="es-MX" sz="3200" b="1" dirty="0" smtClean="0"/>
              <a:t>Orden erróneo de las palabras: Se colocan diferentes vocablos en posiciones que no son permitidas por las normas de la sintaxis:</a:t>
            </a:r>
            <a:endParaRPr lang="es-MX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388990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s-MX" dirty="0" smtClean="0">
                <a:solidFill>
                  <a:schemeClr val="bg1"/>
                </a:solidFill>
              </a:rPr>
              <a:t>Credencial para votar con fotografía.</a:t>
            </a:r>
          </a:p>
          <a:p>
            <a:pPr>
              <a:buNone/>
            </a:pPr>
            <a:r>
              <a:rPr lang="es-MX" dirty="0" smtClean="0">
                <a:solidFill>
                  <a:schemeClr val="bg1"/>
                </a:solidFill>
              </a:rPr>
              <a:t>Forma correcta: credencial con fotografía para votar.</a:t>
            </a:r>
          </a:p>
          <a:p>
            <a:pPr>
              <a:buNone/>
            </a:pPr>
            <a:endParaRPr lang="es-MX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s-MX" dirty="0" smtClean="0">
                <a:solidFill>
                  <a:schemeClr val="bg1"/>
                </a:solidFill>
              </a:rPr>
              <a:t>Vestidos para damas estampados en finos colores.</a:t>
            </a:r>
          </a:p>
          <a:p>
            <a:pPr>
              <a:buNone/>
            </a:pPr>
            <a:r>
              <a:rPr lang="es-MX" dirty="0" smtClean="0">
                <a:solidFill>
                  <a:schemeClr val="bg1"/>
                </a:solidFill>
              </a:rPr>
              <a:t>Forma correcta: vestidos estampados en finos colores para damas.</a:t>
            </a:r>
          </a:p>
          <a:p>
            <a:endParaRPr lang="es-MX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-164554"/>
            <a:ext cx="8229600" cy="1001266"/>
          </a:xfrm>
        </p:spPr>
        <p:txBody>
          <a:bodyPr>
            <a:normAutofit/>
          </a:bodyPr>
          <a:lstStyle/>
          <a:p>
            <a:pPr algn="ctr"/>
            <a:r>
              <a:rPr lang="es-MX" sz="3200" b="1" dirty="0" smtClean="0"/>
              <a:t>Mal empleo de las preposiciones</a:t>
            </a:r>
            <a:endParaRPr lang="es-MX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836712"/>
            <a:ext cx="8229600" cy="5616624"/>
          </a:xfrm>
        </p:spPr>
        <p:txBody>
          <a:bodyPr>
            <a:normAutofit fontScale="40000" lnSpcReduction="20000"/>
          </a:bodyPr>
          <a:lstStyle/>
          <a:p>
            <a:pPr algn="just">
              <a:buNone/>
            </a:pPr>
            <a:r>
              <a:rPr lang="es-MX" sz="6000" b="1" dirty="0" smtClean="0">
                <a:solidFill>
                  <a:schemeClr val="bg1"/>
                </a:solidFill>
              </a:rPr>
              <a:t>1.-</a:t>
            </a:r>
            <a:r>
              <a:rPr lang="es-MX" sz="6000" dirty="0" smtClean="0">
                <a:solidFill>
                  <a:schemeClr val="bg1"/>
                </a:solidFill>
              </a:rPr>
              <a:t>La preposición </a:t>
            </a:r>
            <a:r>
              <a:rPr lang="es-MX" sz="6000" b="1" dirty="0" smtClean="0">
                <a:solidFill>
                  <a:schemeClr val="bg1"/>
                </a:solidFill>
              </a:rPr>
              <a:t>"en"</a:t>
            </a:r>
            <a:r>
              <a:rPr lang="es-MX" sz="6000" dirty="0" smtClean="0">
                <a:solidFill>
                  <a:schemeClr val="bg1"/>
                </a:solidFill>
              </a:rPr>
              <a:t>, junto con complementos de materia.</a:t>
            </a:r>
          </a:p>
          <a:p>
            <a:pPr algn="just"/>
            <a:endParaRPr lang="es-MX" sz="6000" dirty="0" smtClean="0">
              <a:solidFill>
                <a:schemeClr val="bg1"/>
              </a:solidFill>
            </a:endParaRPr>
          </a:p>
          <a:p>
            <a:pPr algn="just">
              <a:buNone/>
            </a:pPr>
            <a:r>
              <a:rPr lang="es-MX" sz="6000" dirty="0" smtClean="0">
                <a:solidFill>
                  <a:schemeClr val="bg1"/>
                </a:solidFill>
              </a:rPr>
              <a:t>Ejemplos:</a:t>
            </a:r>
          </a:p>
          <a:p>
            <a:pPr algn="just"/>
            <a:endParaRPr lang="es-MX" sz="6000" dirty="0" smtClean="0">
              <a:solidFill>
                <a:schemeClr val="bg1"/>
              </a:solidFill>
            </a:endParaRPr>
          </a:p>
          <a:p>
            <a:pPr algn="just">
              <a:buNone/>
            </a:pPr>
            <a:r>
              <a:rPr lang="es-MX" sz="6000" dirty="0" smtClean="0">
                <a:solidFill>
                  <a:schemeClr val="bg1"/>
                </a:solidFill>
              </a:rPr>
              <a:t>Anillo hecho </a:t>
            </a:r>
            <a:r>
              <a:rPr lang="es-MX" sz="6000" b="1" dirty="0" smtClean="0">
                <a:solidFill>
                  <a:schemeClr val="bg1"/>
                </a:solidFill>
              </a:rPr>
              <a:t>en</a:t>
            </a:r>
            <a:r>
              <a:rPr lang="es-MX" sz="6000" dirty="0" smtClean="0">
                <a:solidFill>
                  <a:schemeClr val="bg1"/>
                </a:solidFill>
              </a:rPr>
              <a:t> plata</a:t>
            </a:r>
          </a:p>
          <a:p>
            <a:pPr algn="just">
              <a:buNone/>
            </a:pPr>
            <a:r>
              <a:rPr lang="es-MX" sz="6000" dirty="0" smtClean="0">
                <a:solidFill>
                  <a:schemeClr val="bg1"/>
                </a:solidFill>
              </a:rPr>
              <a:t>Mesa </a:t>
            </a:r>
            <a:r>
              <a:rPr lang="es-MX" sz="6000" b="1" dirty="0" smtClean="0">
                <a:solidFill>
                  <a:schemeClr val="bg1"/>
                </a:solidFill>
              </a:rPr>
              <a:t>en</a:t>
            </a:r>
            <a:r>
              <a:rPr lang="es-MX" sz="6000" dirty="0" smtClean="0">
                <a:solidFill>
                  <a:schemeClr val="bg1"/>
                </a:solidFill>
              </a:rPr>
              <a:t> pino</a:t>
            </a:r>
          </a:p>
          <a:p>
            <a:pPr algn="just">
              <a:buNone/>
            </a:pPr>
            <a:r>
              <a:rPr lang="es-MX" sz="6000" dirty="0" smtClean="0">
                <a:solidFill>
                  <a:schemeClr val="bg1"/>
                </a:solidFill>
              </a:rPr>
              <a:t> </a:t>
            </a:r>
          </a:p>
          <a:p>
            <a:pPr algn="just">
              <a:buNone/>
            </a:pPr>
            <a:r>
              <a:rPr lang="es-MX" sz="6000" dirty="0" smtClean="0">
                <a:solidFill>
                  <a:schemeClr val="bg1"/>
                </a:solidFill>
              </a:rPr>
              <a:t>Debe emplearse la preposición </a:t>
            </a:r>
            <a:r>
              <a:rPr lang="es-MX" sz="6000" b="1" dirty="0" smtClean="0">
                <a:solidFill>
                  <a:schemeClr val="bg1"/>
                </a:solidFill>
              </a:rPr>
              <a:t>"de"</a:t>
            </a:r>
            <a:r>
              <a:rPr lang="es-MX" sz="6000" dirty="0" smtClean="0">
                <a:solidFill>
                  <a:schemeClr val="bg1"/>
                </a:solidFill>
              </a:rPr>
              <a:t>, si todo el objeto está hecho del material expresado </a:t>
            </a:r>
            <a:r>
              <a:rPr lang="es-MX" sz="6000" b="1" dirty="0" smtClean="0">
                <a:solidFill>
                  <a:schemeClr val="bg1"/>
                </a:solidFill>
              </a:rPr>
              <a:t>"con"</a:t>
            </a:r>
            <a:r>
              <a:rPr lang="es-MX" sz="6000" dirty="0" smtClean="0">
                <a:solidFill>
                  <a:schemeClr val="bg1"/>
                </a:solidFill>
              </a:rPr>
              <a:t>, si tiene sólo parte de él:</a:t>
            </a:r>
          </a:p>
          <a:p>
            <a:pPr algn="just"/>
            <a:endParaRPr lang="es-MX" sz="6000" dirty="0" smtClean="0">
              <a:solidFill>
                <a:schemeClr val="bg1"/>
              </a:solidFill>
            </a:endParaRPr>
          </a:p>
          <a:p>
            <a:pPr algn="just">
              <a:buNone/>
            </a:pPr>
            <a:r>
              <a:rPr lang="es-MX" sz="6000" dirty="0" smtClean="0">
                <a:solidFill>
                  <a:schemeClr val="bg1"/>
                </a:solidFill>
              </a:rPr>
              <a:t>Una mesa</a:t>
            </a:r>
            <a:r>
              <a:rPr lang="es-MX" sz="6000" b="1" dirty="0" smtClean="0">
                <a:solidFill>
                  <a:schemeClr val="bg1"/>
                </a:solidFill>
              </a:rPr>
              <a:t> de</a:t>
            </a:r>
            <a:r>
              <a:rPr lang="es-MX" sz="6000" dirty="0" smtClean="0">
                <a:solidFill>
                  <a:schemeClr val="bg1"/>
                </a:solidFill>
              </a:rPr>
              <a:t> madera</a:t>
            </a:r>
          </a:p>
          <a:p>
            <a:pPr algn="just">
              <a:buNone/>
            </a:pPr>
            <a:r>
              <a:rPr lang="es-MX" sz="6000" dirty="0" smtClean="0">
                <a:solidFill>
                  <a:schemeClr val="bg1"/>
                </a:solidFill>
              </a:rPr>
              <a:t>Un abrigo hecho</a:t>
            </a:r>
            <a:r>
              <a:rPr lang="es-MX" sz="6000" b="1" dirty="0" smtClean="0">
                <a:solidFill>
                  <a:schemeClr val="bg1"/>
                </a:solidFill>
              </a:rPr>
              <a:t> con </a:t>
            </a:r>
            <a:r>
              <a:rPr lang="es-MX" sz="6000" dirty="0" smtClean="0">
                <a:solidFill>
                  <a:schemeClr val="bg1"/>
                </a:solidFill>
              </a:rPr>
              <a:t>lana</a:t>
            </a:r>
          </a:p>
          <a:p>
            <a:pPr algn="just">
              <a:buNone/>
            </a:pPr>
            <a:r>
              <a:rPr lang="es-MX" sz="6000" dirty="0" smtClean="0">
                <a:solidFill>
                  <a:schemeClr val="bg1"/>
                </a:solidFill>
              </a:rPr>
              <a:t> </a:t>
            </a:r>
          </a:p>
          <a:p>
            <a:endParaRPr lang="es-MX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16632"/>
            <a:ext cx="8229600" cy="666936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s-MX" sz="2800" b="1" dirty="0" smtClean="0">
                <a:solidFill>
                  <a:schemeClr val="bg1"/>
                </a:solidFill>
              </a:rPr>
              <a:t>2.-</a:t>
            </a:r>
            <a:r>
              <a:rPr lang="es-MX" sz="2800" dirty="0" smtClean="0">
                <a:solidFill>
                  <a:schemeClr val="bg1"/>
                </a:solidFill>
              </a:rPr>
              <a:t>Uso de la preposición</a:t>
            </a:r>
            <a:r>
              <a:rPr lang="es-MX" sz="2800" b="1" dirty="0" smtClean="0">
                <a:solidFill>
                  <a:schemeClr val="bg1"/>
                </a:solidFill>
              </a:rPr>
              <a:t> "sobre"</a:t>
            </a:r>
            <a:r>
              <a:rPr lang="es-MX" sz="2800" dirty="0" smtClean="0">
                <a:solidFill>
                  <a:schemeClr val="bg1"/>
                </a:solidFill>
              </a:rPr>
              <a:t>, para referirnos a una parte del total:</a:t>
            </a:r>
          </a:p>
          <a:p>
            <a:pPr algn="just">
              <a:buNone/>
            </a:pPr>
            <a:r>
              <a:rPr lang="es-MX" sz="2800" dirty="0" smtClean="0">
                <a:solidFill>
                  <a:schemeClr val="bg1"/>
                </a:solidFill>
              </a:rPr>
              <a:t>Ejemplo: </a:t>
            </a:r>
          </a:p>
          <a:p>
            <a:pPr algn="just">
              <a:buNone/>
            </a:pPr>
            <a:r>
              <a:rPr lang="es-MX" sz="2800" dirty="0" smtClean="0">
                <a:solidFill>
                  <a:schemeClr val="bg1"/>
                </a:solidFill>
              </a:rPr>
              <a:t>En las elecciones votaron sólo mil </a:t>
            </a:r>
            <a:r>
              <a:rPr lang="es-MX" sz="2800" b="1" dirty="0" smtClean="0">
                <a:solidFill>
                  <a:schemeClr val="bg1"/>
                </a:solidFill>
              </a:rPr>
              <a:t>sobre</a:t>
            </a:r>
            <a:r>
              <a:rPr lang="es-MX" sz="2800" dirty="0" smtClean="0">
                <a:solidFill>
                  <a:schemeClr val="bg1"/>
                </a:solidFill>
              </a:rPr>
              <a:t> los diez mil socios que tiene el club.</a:t>
            </a:r>
          </a:p>
          <a:p>
            <a:pPr algn="just">
              <a:buNone/>
            </a:pPr>
            <a:r>
              <a:rPr lang="es-MX" sz="2800" dirty="0" smtClean="0">
                <a:solidFill>
                  <a:schemeClr val="bg1"/>
                </a:solidFill>
              </a:rPr>
              <a:t>Para ello, debe usarse la preposición </a:t>
            </a:r>
            <a:r>
              <a:rPr lang="es-MX" sz="2800" b="1" dirty="0" smtClean="0">
                <a:solidFill>
                  <a:schemeClr val="bg1"/>
                </a:solidFill>
              </a:rPr>
              <a:t>"de"</a:t>
            </a:r>
            <a:r>
              <a:rPr lang="es-MX" sz="2800" dirty="0" smtClean="0">
                <a:solidFill>
                  <a:schemeClr val="bg1"/>
                </a:solidFill>
              </a:rPr>
              <a:t>:</a:t>
            </a:r>
          </a:p>
          <a:p>
            <a:pPr algn="just">
              <a:buNone/>
            </a:pPr>
            <a:r>
              <a:rPr lang="es-MX" sz="2800" dirty="0" smtClean="0">
                <a:solidFill>
                  <a:schemeClr val="bg1"/>
                </a:solidFill>
              </a:rPr>
              <a:t>En las elecciones votaron sólo mil </a:t>
            </a:r>
            <a:r>
              <a:rPr lang="es-MX" sz="2800" b="1" dirty="0" smtClean="0">
                <a:solidFill>
                  <a:schemeClr val="bg1"/>
                </a:solidFill>
              </a:rPr>
              <a:t>de </a:t>
            </a:r>
            <a:r>
              <a:rPr lang="es-MX" sz="2800" dirty="0" smtClean="0">
                <a:solidFill>
                  <a:schemeClr val="bg1"/>
                </a:solidFill>
              </a:rPr>
              <a:t>los diez mil socios que tiene el club</a:t>
            </a:r>
          </a:p>
          <a:p>
            <a:pPr algn="just">
              <a:buNone/>
            </a:pPr>
            <a:endParaRPr lang="es-MX" sz="2800" dirty="0" smtClean="0">
              <a:solidFill>
                <a:schemeClr val="bg1"/>
              </a:solidFill>
            </a:endParaRPr>
          </a:p>
          <a:p>
            <a:pPr algn="just">
              <a:buNone/>
            </a:pPr>
            <a:r>
              <a:rPr lang="es-MX" sz="2800" b="1" dirty="0" smtClean="0">
                <a:solidFill>
                  <a:schemeClr val="bg1"/>
                </a:solidFill>
              </a:rPr>
              <a:t>3.- </a:t>
            </a:r>
            <a:r>
              <a:rPr lang="es-MX" sz="2800" dirty="0" smtClean="0">
                <a:solidFill>
                  <a:schemeClr val="bg1"/>
                </a:solidFill>
              </a:rPr>
              <a:t>Uso de la preposición </a:t>
            </a:r>
            <a:r>
              <a:rPr lang="es-MX" sz="2800" b="1" dirty="0" smtClean="0">
                <a:solidFill>
                  <a:schemeClr val="bg1"/>
                </a:solidFill>
              </a:rPr>
              <a:t>"sobre" </a:t>
            </a:r>
            <a:r>
              <a:rPr lang="es-MX" sz="2800" dirty="0" smtClean="0">
                <a:solidFill>
                  <a:schemeClr val="bg1"/>
                </a:solidFill>
              </a:rPr>
              <a:t>en lugar de </a:t>
            </a:r>
            <a:r>
              <a:rPr lang="es-MX" sz="2800" b="1" dirty="0" smtClean="0">
                <a:solidFill>
                  <a:schemeClr val="bg1"/>
                </a:solidFill>
              </a:rPr>
              <a:t>"en"</a:t>
            </a:r>
            <a:r>
              <a:rPr lang="es-MX" sz="2800" dirty="0" smtClean="0">
                <a:solidFill>
                  <a:schemeClr val="bg1"/>
                </a:solidFill>
              </a:rPr>
              <a:t>.</a:t>
            </a:r>
          </a:p>
          <a:p>
            <a:pPr algn="just">
              <a:buNone/>
            </a:pPr>
            <a:r>
              <a:rPr lang="es-MX" sz="2800" dirty="0" smtClean="0">
                <a:solidFill>
                  <a:schemeClr val="bg1"/>
                </a:solidFill>
              </a:rPr>
              <a:t> Ejemplo:</a:t>
            </a:r>
          </a:p>
          <a:p>
            <a:pPr algn="just">
              <a:buNone/>
            </a:pPr>
            <a:r>
              <a:rPr lang="es-MX" sz="2800" dirty="0" smtClean="0">
                <a:solidFill>
                  <a:schemeClr val="bg1"/>
                </a:solidFill>
              </a:rPr>
              <a:t> Por favor, no escriban nada </a:t>
            </a:r>
            <a:r>
              <a:rPr lang="es-MX" sz="2800" b="1" dirty="0" smtClean="0">
                <a:solidFill>
                  <a:schemeClr val="bg1"/>
                </a:solidFill>
              </a:rPr>
              <a:t>sobre</a:t>
            </a:r>
            <a:r>
              <a:rPr lang="es-MX" sz="2800" dirty="0" smtClean="0">
                <a:solidFill>
                  <a:schemeClr val="bg1"/>
                </a:solidFill>
              </a:rPr>
              <a:t> el libro</a:t>
            </a:r>
          </a:p>
          <a:p>
            <a:pPr algn="just"/>
            <a:endParaRPr lang="es-MX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3568" y="0"/>
            <a:ext cx="8229600" cy="1399032"/>
          </a:xfrm>
        </p:spPr>
        <p:txBody>
          <a:bodyPr/>
          <a:lstStyle/>
          <a:p>
            <a:r>
              <a:rPr lang="es-MX" b="1" dirty="0" smtClean="0"/>
              <a:t>QUEÍSMO Y DEQUEÍSMO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268760"/>
            <a:ext cx="8712968" cy="4572000"/>
          </a:xfrm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es-MX" b="1" dirty="0" smtClean="0">
                <a:solidFill>
                  <a:schemeClr val="bg1"/>
                </a:solidFill>
              </a:rPr>
              <a:t>Queísmo y dequeísmo suelen ser dos fenómenos frecuentes entre los hablantes. Para algunos es muy difícil evitarlos. </a:t>
            </a:r>
          </a:p>
          <a:p>
            <a:pPr algn="just">
              <a:buNone/>
            </a:pPr>
            <a:r>
              <a:rPr lang="es-MX" b="1" dirty="0" smtClean="0">
                <a:solidFill>
                  <a:schemeClr val="bg1"/>
                </a:solidFill>
              </a:rPr>
              <a:t>En el dequeísmo aparece la preposición “de” delante de la conjunción “que” cuando sintácticamente no se exige:</a:t>
            </a:r>
          </a:p>
          <a:p>
            <a:pPr algn="just">
              <a:buNone/>
            </a:pPr>
            <a:r>
              <a:rPr lang="es-MX" b="1" i="1" dirty="0" smtClean="0">
                <a:solidFill>
                  <a:schemeClr val="bg1"/>
                </a:solidFill>
              </a:rPr>
              <a:t>*Pienso de que deberías explicar de nuevo.</a:t>
            </a:r>
            <a:r>
              <a:rPr lang="es-MX" b="1" dirty="0" smtClean="0">
                <a:solidFill>
                  <a:schemeClr val="bg1"/>
                </a:solidFill>
              </a:rPr>
              <a:t> </a:t>
            </a:r>
          </a:p>
          <a:p>
            <a:pPr algn="just">
              <a:buNone/>
            </a:pPr>
            <a:r>
              <a:rPr lang="es-MX" b="1" i="1" dirty="0" smtClean="0">
                <a:solidFill>
                  <a:schemeClr val="bg1"/>
                </a:solidFill>
              </a:rPr>
              <a:t>*Opino de que deberían ir sólo dos alumnos.</a:t>
            </a:r>
          </a:p>
          <a:p>
            <a:pPr algn="just">
              <a:buNone/>
            </a:pPr>
            <a:endParaRPr lang="es-MX" b="1" i="1" dirty="0" smtClean="0">
              <a:solidFill>
                <a:schemeClr val="bg1"/>
              </a:solidFill>
            </a:endParaRPr>
          </a:p>
          <a:p>
            <a:pPr algn="just">
              <a:buNone/>
            </a:pPr>
            <a:r>
              <a:rPr lang="es-MX" b="1" dirty="0" smtClean="0">
                <a:solidFill>
                  <a:schemeClr val="bg1"/>
                </a:solidFill>
              </a:rPr>
              <a:t>Las formas correctas serían:</a:t>
            </a:r>
          </a:p>
          <a:p>
            <a:pPr algn="just">
              <a:buNone/>
            </a:pPr>
            <a:r>
              <a:rPr lang="es-MX" b="1" i="1" dirty="0" smtClean="0">
                <a:solidFill>
                  <a:schemeClr val="bg1"/>
                </a:solidFill>
              </a:rPr>
              <a:t>*Pienso que deberías explicar de nuevo.</a:t>
            </a:r>
          </a:p>
          <a:p>
            <a:pPr algn="just">
              <a:buNone/>
            </a:pPr>
            <a:r>
              <a:rPr lang="es-MX" b="1" i="1" dirty="0" smtClean="0">
                <a:solidFill>
                  <a:schemeClr val="bg1"/>
                </a:solidFill>
              </a:rPr>
              <a:t>*Opino que deberían ir sólo dos alumnos.</a:t>
            </a:r>
            <a:endParaRPr lang="es-MX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332656"/>
            <a:ext cx="8640960" cy="5834120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es-MX" b="1" dirty="0" smtClean="0">
                <a:solidFill>
                  <a:schemeClr val="bg1"/>
                </a:solidFill>
              </a:rPr>
              <a:t>El fenómeno contrario al dequeísmo es el queísmo o supresión de la preposición “de” cuando sí es necesaria: </a:t>
            </a:r>
          </a:p>
          <a:p>
            <a:pPr algn="just">
              <a:buNone/>
            </a:pPr>
            <a:r>
              <a:rPr lang="es-MX" b="1" i="1" dirty="0" smtClean="0">
                <a:solidFill>
                  <a:schemeClr val="bg1"/>
                </a:solidFill>
              </a:rPr>
              <a:t>*No cabe duda que la gente es buena.</a:t>
            </a:r>
            <a:r>
              <a:rPr lang="es-MX" b="1" dirty="0" smtClean="0">
                <a:solidFill>
                  <a:schemeClr val="bg1"/>
                </a:solidFill>
              </a:rPr>
              <a:t> </a:t>
            </a:r>
          </a:p>
          <a:p>
            <a:pPr algn="just">
              <a:buNone/>
            </a:pPr>
            <a:r>
              <a:rPr lang="es-MX" b="1" i="1" dirty="0" smtClean="0">
                <a:solidFill>
                  <a:schemeClr val="bg1"/>
                </a:solidFill>
              </a:rPr>
              <a:t>*No se dio cuenta que lo perseguían.</a:t>
            </a:r>
            <a:r>
              <a:rPr lang="es-MX" b="1" dirty="0" smtClean="0">
                <a:solidFill>
                  <a:schemeClr val="bg1"/>
                </a:solidFill>
              </a:rPr>
              <a:t> </a:t>
            </a:r>
          </a:p>
          <a:p>
            <a:pPr algn="just">
              <a:buNone/>
            </a:pPr>
            <a:r>
              <a:rPr lang="es-MX" b="1" i="1" dirty="0" smtClean="0">
                <a:solidFill>
                  <a:schemeClr val="bg1"/>
                </a:solidFill>
              </a:rPr>
              <a:t>*Estoy seguro que va a llover.</a:t>
            </a:r>
            <a:r>
              <a:rPr lang="es-MX" b="1" dirty="0" smtClean="0">
                <a:solidFill>
                  <a:schemeClr val="bg1"/>
                </a:solidFill>
              </a:rPr>
              <a:t> </a:t>
            </a:r>
          </a:p>
          <a:p>
            <a:pPr algn="just">
              <a:buNone/>
            </a:pPr>
            <a:endParaRPr lang="es-MX" b="1" dirty="0" smtClean="0">
              <a:solidFill>
                <a:schemeClr val="bg1"/>
              </a:solidFill>
            </a:endParaRPr>
          </a:p>
          <a:p>
            <a:pPr algn="just">
              <a:buNone/>
            </a:pPr>
            <a:r>
              <a:rPr lang="es-MX" b="1" dirty="0" smtClean="0">
                <a:solidFill>
                  <a:schemeClr val="bg1"/>
                </a:solidFill>
              </a:rPr>
              <a:t>Las formas correctas serían:</a:t>
            </a:r>
          </a:p>
          <a:p>
            <a:pPr algn="just">
              <a:buNone/>
            </a:pPr>
            <a:r>
              <a:rPr lang="es-MX" b="1" i="1" dirty="0" smtClean="0">
                <a:solidFill>
                  <a:schemeClr val="bg1"/>
                </a:solidFill>
              </a:rPr>
              <a:t>* No cabe duda de que la gente es buena.</a:t>
            </a:r>
            <a:r>
              <a:rPr lang="es-MX" b="1" dirty="0" smtClean="0">
                <a:solidFill>
                  <a:schemeClr val="bg1"/>
                </a:solidFill>
              </a:rPr>
              <a:t> </a:t>
            </a:r>
          </a:p>
          <a:p>
            <a:pPr algn="just">
              <a:buNone/>
            </a:pPr>
            <a:r>
              <a:rPr lang="es-MX" b="1" i="1" dirty="0" smtClean="0">
                <a:solidFill>
                  <a:schemeClr val="bg1"/>
                </a:solidFill>
              </a:rPr>
              <a:t>* No se dio cuenta de que lo perseguían</a:t>
            </a:r>
            <a:r>
              <a:rPr lang="es-MX" b="1" dirty="0" smtClean="0">
                <a:solidFill>
                  <a:schemeClr val="bg1"/>
                </a:solidFill>
              </a:rPr>
              <a:t>.</a:t>
            </a:r>
          </a:p>
          <a:p>
            <a:pPr algn="just">
              <a:buNone/>
            </a:pPr>
            <a:r>
              <a:rPr lang="es-MX" b="1" i="1" dirty="0" smtClean="0">
                <a:solidFill>
                  <a:schemeClr val="bg1"/>
                </a:solidFill>
              </a:rPr>
              <a:t>* Estoy seguro de que va a llover.</a:t>
            </a:r>
            <a:endParaRPr lang="es-MX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ío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Brío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169</TotalTime>
  <Words>583</Words>
  <Application>Microsoft Office PowerPoint</Application>
  <PresentationFormat>Presentación en pantalla (4:3)</PresentationFormat>
  <Paragraphs>113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1" baseType="lpstr">
      <vt:lpstr>Brío</vt:lpstr>
      <vt:lpstr>MULTIVERSIDAD LATINOAMERICANA OAXACA URBANA</vt:lpstr>
      <vt:lpstr>IDENTIFICA EN DIFERENTES TIPOS DE TEXTOS EL USO DE LOS VICIOS DE DICCIÓN COMO CACOFONÍA, BARBARISMO Y SOLECISMO.</vt:lpstr>
      <vt:lpstr>Diapositiva 3</vt:lpstr>
      <vt:lpstr>Diapositiva 4</vt:lpstr>
      <vt:lpstr>Diapositiva 5</vt:lpstr>
      <vt:lpstr>ACTIVIDAD </vt:lpstr>
      <vt:lpstr>Diapositiva 7</vt:lpstr>
      <vt:lpstr>Errores de concordancia:</vt:lpstr>
      <vt:lpstr>Género: (masculino, femenino, neutro)</vt:lpstr>
      <vt:lpstr>El número ( singular o plural)</vt:lpstr>
      <vt:lpstr>La persona se refiere a sujeto de la oración (yo, tú, él, nosotros, ustedes…)</vt:lpstr>
      <vt:lpstr>Diapositiva 12</vt:lpstr>
      <vt:lpstr>Diapositiva 13</vt:lpstr>
      <vt:lpstr>CACOFONÍA</vt:lpstr>
      <vt:lpstr>Diapositiva 15</vt:lpstr>
      <vt:lpstr>Orden erróneo de las palabras: Se colocan diferentes vocablos en posiciones que no son permitidas por las normas de la sintaxis:</vt:lpstr>
      <vt:lpstr>Mal empleo de las preposiciones</vt:lpstr>
      <vt:lpstr>Diapositiva 18</vt:lpstr>
      <vt:lpstr>QUEÍSMO Y DEQUEÍSMO</vt:lpstr>
      <vt:lpstr>Diapositiva 20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LATINOAMERICANA OAXACA URBANA</dc:title>
  <dc:creator>k-ramelito</dc:creator>
  <cp:lastModifiedBy>PC</cp:lastModifiedBy>
  <cp:revision>26</cp:revision>
  <dcterms:created xsi:type="dcterms:W3CDTF">2014-06-07T05:33:56Z</dcterms:created>
  <dcterms:modified xsi:type="dcterms:W3CDTF">2015-07-03T20:24:20Z</dcterms:modified>
</cp:coreProperties>
</file>