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8"/>
  </p:notesMasterIdLst>
  <p:sldIdLst>
    <p:sldId id="278" r:id="rId2"/>
    <p:sldId id="256" r:id="rId3"/>
    <p:sldId id="261" r:id="rId4"/>
    <p:sldId id="258" r:id="rId5"/>
    <p:sldId id="260" r:id="rId6"/>
    <p:sldId id="279" r:id="rId7"/>
  </p:sldIdLst>
  <p:sldSz cx="9144000" cy="6858000" type="screen4x3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066F"/>
    <a:srgbClr val="E208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75" autoAdjust="0"/>
    <p:restoredTop sz="94622" autoAdjust="0"/>
  </p:normalViewPr>
  <p:slideViewPr>
    <p:cSldViewPr>
      <p:cViewPr varScale="1">
        <p:scale>
          <a:sx n="70" d="100"/>
          <a:sy n="70" d="100"/>
        </p:scale>
        <p:origin x="-13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77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2760D-0C65-405E-BF95-DA3F17AE16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D78C3-3810-4A53-84EC-8B29CFA786AF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518710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29570E0-FB9E-424E-BAFF-5F83DA98EC4A}" type="datetimeFigureOut">
              <a:rPr lang="es-PE" smtClean="0"/>
              <a:t>23/02/2016</a:t>
            </a:fld>
            <a:endParaRPr lang="es-P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P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E40192F-06E1-418D-AFC2-C22CC42A8099}" type="slidenum">
              <a:rPr lang="es-PE" smtClean="0"/>
              <a:t>‹Nº›</a:t>
            </a:fld>
            <a:endParaRPr lang="es-P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/index.php?title=Apelativa&amp;action=edit&amp;redlink=1" TargetMode="External"/><Relationship Id="rId2" Type="http://schemas.openxmlformats.org/officeDocument/2006/relationships/hyperlink" Target="http://es.wikipedia.org/wiki/Interjecci%C3%B3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s.wikipedia.org/wiki/Onomatopeya" TargetMode="External"/><Relationship Id="rId4" Type="http://schemas.openxmlformats.org/officeDocument/2006/relationships/hyperlink" Target="http://es.wikipedia.org/w/index.php?title=Expresiva&amp;action=edit&amp;redlink=1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988365"/>
            <a:ext cx="7344816" cy="1202485"/>
          </a:xfrm>
        </p:spPr>
        <p:txBody>
          <a:bodyPr>
            <a:normAutofit fontScale="90000"/>
          </a:bodyPr>
          <a:lstStyle/>
          <a:p>
            <a:r>
              <a:rPr lang="es-ES" sz="6000" b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-ES" sz="3100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es-ES" sz="4000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s-ES" sz="4800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s-ES" sz="3600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5400" b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es-ES" sz="3200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ES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6000" b="1" u="sng" dirty="0" err="1" smtClean="0">
                <a:solidFill>
                  <a:srgbClr val="E208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s-ES" sz="8000" u="sng" dirty="0" err="1">
                <a:solidFill>
                  <a:srgbClr val="E208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es-ES" b="1" u="sng" dirty="0" err="1" smtClean="0">
                <a:solidFill>
                  <a:srgbClr val="E208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s-ES" sz="6000" b="1" u="sng" dirty="0" err="1" smtClean="0">
                <a:solidFill>
                  <a:srgbClr val="E208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-ES" sz="4900" u="sng" dirty="0" err="1" smtClean="0">
                <a:solidFill>
                  <a:srgbClr val="E208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es-ES" sz="7300" u="sng" dirty="0" err="1" smtClean="0">
                <a:solidFill>
                  <a:srgbClr val="E208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s-ES" sz="4900" b="1" u="sng" dirty="0" err="1" smtClean="0">
                <a:solidFill>
                  <a:srgbClr val="E208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s-ES" sz="6700" u="sng" dirty="0" err="1" smtClean="0">
                <a:solidFill>
                  <a:srgbClr val="E208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-ES" sz="6000" b="1" u="sng" dirty="0" err="1" smtClean="0">
                <a:solidFill>
                  <a:srgbClr val="E208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</a:t>
            </a:r>
            <a:r>
              <a:rPr lang="es-ES" sz="7300" b="1" u="sng" dirty="0" err="1" smtClean="0">
                <a:solidFill>
                  <a:srgbClr val="E208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es-PE" sz="5300" b="1" u="sng" dirty="0">
              <a:solidFill>
                <a:srgbClr val="E208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imagenes.gifmania.com/Gifs-Animados-Letras-Animadas/Animaciones-Signos-de-Puntuacion/Imagenes-Animadas-Signos-Exclamacion/signo-admiracion6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45" y="2161267"/>
            <a:ext cx="768085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agenes.gifmania.com/Gifs-Animados-Letras-Animadas/Animaciones-Signos-de-Puntuacion/Imagenes-Animadas-Signos-Exclamacion/signo-admiracion65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563888" y="2190850"/>
            <a:ext cx="920103" cy="207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2"/>
          <p:cNvSpPr txBox="1"/>
          <p:nvPr/>
        </p:nvSpPr>
        <p:spPr>
          <a:xfrm>
            <a:off x="3707904" y="4653136"/>
            <a:ext cx="5240839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MX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s-MX" sz="1600" b="1" dirty="0" err="1" smtClean="0">
                <a:solidFill>
                  <a:srgbClr val="A4066F"/>
                </a:solidFill>
              </a:rPr>
              <a:t>Multiversidad</a:t>
            </a:r>
            <a:r>
              <a:rPr lang="es-MX" sz="1600" b="1" dirty="0" smtClean="0">
                <a:solidFill>
                  <a:srgbClr val="A4066F"/>
                </a:solidFill>
              </a:rPr>
              <a:t> latinoamericana campus: Torreón</a:t>
            </a:r>
          </a:p>
          <a:p>
            <a:pPr>
              <a:defRPr/>
            </a:pPr>
            <a:r>
              <a:rPr lang="es-MX" sz="1400" b="1" dirty="0" smtClean="0">
                <a:solidFill>
                  <a:srgbClr val="A4066F"/>
                </a:solidFill>
              </a:rPr>
              <a:t>Asignatura</a:t>
            </a:r>
            <a:r>
              <a:rPr lang="es-MX" sz="1400" dirty="0" smtClean="0">
                <a:solidFill>
                  <a:srgbClr val="A4066F"/>
                </a:solidFill>
              </a:rPr>
              <a:t>: Taller de Lectura y Redacción II</a:t>
            </a:r>
          </a:p>
          <a:p>
            <a:pPr>
              <a:defRPr/>
            </a:pPr>
            <a:r>
              <a:rPr lang="es-MX" sz="1400" b="1" dirty="0" smtClean="0">
                <a:solidFill>
                  <a:srgbClr val="A4066F"/>
                </a:solidFill>
              </a:rPr>
              <a:t>Semestre: </a:t>
            </a:r>
            <a:r>
              <a:rPr lang="es-MX" sz="1400" dirty="0" smtClean="0">
                <a:solidFill>
                  <a:srgbClr val="A4066F"/>
                </a:solidFill>
              </a:rPr>
              <a:t>II </a:t>
            </a:r>
          </a:p>
          <a:p>
            <a:pPr>
              <a:defRPr/>
            </a:pPr>
            <a:r>
              <a:rPr lang="es-MX" sz="1400" b="1" dirty="0" smtClean="0">
                <a:solidFill>
                  <a:srgbClr val="A4066F"/>
                </a:solidFill>
              </a:rPr>
              <a:t>Bloque 3 </a:t>
            </a:r>
            <a:r>
              <a:rPr lang="es-MX" sz="1400" dirty="0" smtClean="0">
                <a:solidFill>
                  <a:srgbClr val="A4066F"/>
                </a:solidFill>
              </a:rPr>
              <a:t>Prácticas </a:t>
            </a:r>
            <a:r>
              <a:rPr lang="es-MX" sz="1400" dirty="0" smtClean="0">
                <a:solidFill>
                  <a:srgbClr val="A4066F"/>
                </a:solidFill>
              </a:rPr>
              <a:t>el uso del léxico y semántica</a:t>
            </a:r>
          </a:p>
          <a:p>
            <a:pPr>
              <a:defRPr/>
            </a:pPr>
            <a:r>
              <a:rPr lang="es-MX" sz="1400" b="1" dirty="0" smtClean="0">
                <a:solidFill>
                  <a:srgbClr val="A4066F"/>
                </a:solidFill>
              </a:rPr>
              <a:t>Profesor: </a:t>
            </a:r>
            <a:r>
              <a:rPr lang="es-MX" sz="1400" dirty="0" smtClean="0">
                <a:solidFill>
                  <a:srgbClr val="A4066F"/>
                </a:solidFill>
              </a:rPr>
              <a:t>José Agustín Ramírez Ramos </a:t>
            </a:r>
          </a:p>
          <a:p>
            <a:pPr>
              <a:defRPr/>
            </a:pPr>
            <a:r>
              <a:rPr lang="es-MX" sz="1400" dirty="0" smtClean="0">
                <a:solidFill>
                  <a:srgbClr val="A4066F"/>
                </a:solidFill>
              </a:rPr>
              <a:t>27 de Febrero de 2015 </a:t>
            </a:r>
            <a:endParaRPr lang="es-MX" sz="1400" dirty="0">
              <a:solidFill>
                <a:srgbClr val="A4066F"/>
              </a:solidFill>
            </a:endParaRPr>
          </a:p>
        </p:txBody>
      </p:sp>
      <p:pic>
        <p:nvPicPr>
          <p:cNvPr id="7" name="Imagen 6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A4066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535" y="4659861"/>
            <a:ext cx="2314188" cy="140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Conector recto 3"/>
          <p:cNvCxnSpPr/>
          <p:nvPr/>
        </p:nvCxnSpPr>
        <p:spPr>
          <a:xfrm>
            <a:off x="3707904" y="4725144"/>
            <a:ext cx="0" cy="1271756"/>
          </a:xfrm>
          <a:prstGeom prst="line">
            <a:avLst/>
          </a:prstGeom>
          <a:ln w="28575">
            <a:solidFill>
              <a:srgbClr val="A40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734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63688" y="1700808"/>
            <a:ext cx="5688632" cy="1728192"/>
          </a:xfrm>
          <a:solidFill>
            <a:srgbClr val="A4066F"/>
          </a:solidFill>
        </p:spPr>
        <p:style>
          <a:lnRef idx="3">
            <a:schemeClr val="lt1"/>
          </a:lnRef>
          <a:fillRef idx="1003">
            <a:schemeClr val="dk2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s-ES" dirty="0" smtClean="0"/>
              <a:t>LOS SIGNOS DE ADMIRACIÓN</a:t>
            </a:r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07604" y="3717032"/>
            <a:ext cx="6400800" cy="1872208"/>
          </a:xfrm>
        </p:spPr>
        <p:txBody>
          <a:bodyPr>
            <a:normAutofit fontScale="62500" lnSpcReduction="20000"/>
          </a:bodyPr>
          <a:lstStyle/>
          <a:p>
            <a:r>
              <a:rPr lang="es-ES" sz="3800" dirty="0"/>
              <a:t>Los </a:t>
            </a:r>
            <a:r>
              <a:rPr lang="es-ES" sz="3800" b="1" dirty="0"/>
              <a:t>signos de exclamación</a:t>
            </a:r>
            <a:r>
              <a:rPr lang="es-ES" sz="3800" dirty="0"/>
              <a:t> (¡ !), también conocidos como </a:t>
            </a:r>
            <a:r>
              <a:rPr lang="es-ES" sz="3800" b="1" dirty="0"/>
              <a:t>signos de admiración</a:t>
            </a:r>
            <a:r>
              <a:rPr lang="es-ES" sz="3800" dirty="0"/>
              <a:t>, se usan para indicar una expresión y para enfatizar algo. El signo con que se inicia la exclamación es «¡» y el signo con que se la termina es «!».</a:t>
            </a:r>
            <a:endParaRPr lang="es-PE" sz="3800" dirty="0"/>
          </a:p>
          <a:p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00810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54434" y="1013048"/>
            <a:ext cx="3422483" cy="662785"/>
          </a:xfrm>
        </p:spPr>
        <p:txBody>
          <a:bodyPr/>
          <a:lstStyle/>
          <a:p>
            <a:r>
              <a:rPr lang="es-ES" sz="3200" dirty="0" smtClean="0">
                <a:solidFill>
                  <a:schemeClr val="tx2">
                    <a:lumMod val="75000"/>
                  </a:schemeClr>
                </a:solidFill>
              </a:rPr>
              <a:t>FUNCIÓN</a:t>
            </a:r>
            <a:endParaRPr lang="es-PE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2"/>
          </p:nvPr>
        </p:nvSpPr>
        <p:spPr>
          <a:xfrm>
            <a:off x="4614473" y="1844824"/>
            <a:ext cx="3557927" cy="3961472"/>
          </a:xfrm>
        </p:spPr>
        <p:txBody>
          <a:bodyPr>
            <a:normAutofit/>
          </a:bodyPr>
          <a:lstStyle/>
          <a:p>
            <a:r>
              <a:rPr lang="es-ES" sz="1800" dirty="0"/>
              <a:t>Este signo tiene la función de representar en la escritura la entonación exclamativa de un enunciado. En la pronunciación, los enunciados que van entre signos de exclamación tienen un tono </a:t>
            </a:r>
            <a:r>
              <a:rPr lang="es-ES" sz="1800" dirty="0" smtClean="0"/>
              <a:t>final, </a:t>
            </a:r>
            <a:r>
              <a:rPr lang="es-ES" sz="1800" dirty="0"/>
              <a:t>pero con un momento previo de ascenso brusco, en palabras como </a:t>
            </a:r>
            <a:r>
              <a:rPr lang="es-ES" sz="1800" i="1" dirty="0"/>
              <a:t>qué</a:t>
            </a:r>
            <a:r>
              <a:rPr lang="es-ES" sz="1800" dirty="0"/>
              <a:t>, </a:t>
            </a:r>
            <a:r>
              <a:rPr lang="es-ES" sz="1800" i="1" dirty="0"/>
              <a:t>cuánto</a:t>
            </a:r>
            <a:r>
              <a:rPr lang="es-ES" sz="1800" dirty="0"/>
              <a:t>, </a:t>
            </a:r>
            <a:r>
              <a:rPr lang="es-ES" sz="1800" i="1" dirty="0"/>
              <a:t>quién</a:t>
            </a:r>
            <a:r>
              <a:rPr lang="es-ES" sz="1800" dirty="0"/>
              <a:t>, </a:t>
            </a:r>
            <a:r>
              <a:rPr lang="es-ES" sz="1800" i="1" dirty="0"/>
              <a:t>cuándo</a:t>
            </a:r>
            <a:r>
              <a:rPr lang="es-ES" sz="1800" dirty="0"/>
              <a:t>...</a:t>
            </a:r>
          </a:p>
          <a:p>
            <a:r>
              <a:rPr lang="es-ES" sz="1800" dirty="0"/>
              <a:t>El </a:t>
            </a:r>
            <a:r>
              <a:rPr lang="es-ES" sz="1800" dirty="0" smtClean="0"/>
              <a:t>castellano y español son los únicos idiomas </a:t>
            </a:r>
            <a:r>
              <a:rPr lang="es-ES" sz="1800" dirty="0"/>
              <a:t>en el que </a:t>
            </a:r>
            <a:r>
              <a:rPr lang="es-ES" sz="1800" dirty="0" smtClean="0"/>
              <a:t>emplea el </a:t>
            </a:r>
            <a:r>
              <a:rPr lang="es-ES" sz="1800" dirty="0"/>
              <a:t>signo inicial </a:t>
            </a:r>
            <a:r>
              <a:rPr lang="es-ES" sz="1800" dirty="0" smtClean="0"/>
              <a:t>«¡».</a:t>
            </a:r>
            <a:endParaRPr lang="es-PE" sz="2000" dirty="0"/>
          </a:p>
        </p:txBody>
      </p:sp>
      <p:pic>
        <p:nvPicPr>
          <p:cNvPr id="2050" name="Picture 2" descr="http://www.gifmania.com/Gif-Animados-Letras-Animadas/Imagenes-Signos-de-Puntuacion/Signos-Exclamacion/signo-admiracion156-2613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23313"/>
            <a:ext cx="3093677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484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31640" y="1268760"/>
            <a:ext cx="6152728" cy="477416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USOS LINGUÍSTICOS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2119257"/>
            <a:ext cx="7848872" cy="3603812"/>
          </a:xfrm>
        </p:spPr>
        <p:txBody>
          <a:bodyPr>
            <a:normAutofit/>
          </a:bodyPr>
          <a:lstStyle/>
          <a:p>
            <a:pPr lvl="0"/>
            <a:r>
              <a:rPr lang="es-ES" dirty="0" smtClean="0"/>
              <a:t>En </a:t>
            </a:r>
            <a:r>
              <a:rPr lang="es-ES" u="sng" dirty="0">
                <a:hlinkClick r:id="rId2" tooltip="Interjección"/>
              </a:rPr>
              <a:t>interjecciones</a:t>
            </a:r>
            <a:r>
              <a:rPr lang="es-ES" dirty="0"/>
              <a:t>, </a:t>
            </a:r>
            <a:r>
              <a:rPr lang="es-ES" dirty="0" smtClean="0"/>
              <a:t>(</a:t>
            </a:r>
            <a:r>
              <a:rPr lang="es-MX" dirty="0"/>
              <a:t>tipo de enunciado </a:t>
            </a:r>
            <a:r>
              <a:rPr lang="es-MX" dirty="0" smtClean="0"/>
              <a:t>que </a:t>
            </a:r>
            <a:r>
              <a:rPr lang="es-MX" dirty="0"/>
              <a:t>expresa alguna impresión súbita, exclamativa o un sentimiento profundo, como asombro, sorpresa, dolor, molestia, amor, </a:t>
            </a:r>
            <a:r>
              <a:rPr lang="es-MX" dirty="0" err="1" smtClean="0"/>
              <a:t>etc</a:t>
            </a:r>
            <a:r>
              <a:rPr lang="es-MX" dirty="0" smtClean="0"/>
              <a:t>). </a:t>
            </a:r>
          </a:p>
          <a:p>
            <a:pPr lvl="0"/>
            <a:r>
              <a:rPr lang="es-MX" dirty="0" smtClean="0"/>
              <a:t>las </a:t>
            </a:r>
            <a:r>
              <a:rPr lang="es-ES" dirty="0" smtClean="0"/>
              <a:t>interjecciones </a:t>
            </a:r>
            <a:r>
              <a:rPr lang="es-ES" dirty="0"/>
              <a:t>pueden ser de varios tipos:</a:t>
            </a:r>
            <a:endParaRPr lang="es-PE" sz="1050" dirty="0"/>
          </a:p>
          <a:p>
            <a:pPr lvl="1"/>
            <a:r>
              <a:rPr lang="es-ES" u="sng" dirty="0">
                <a:hlinkClick r:id="rId3" tooltip="Apelativa (aún no redactado)"/>
              </a:rPr>
              <a:t>Apelativas</a:t>
            </a:r>
            <a:r>
              <a:rPr lang="es-ES" dirty="0"/>
              <a:t>: ¡eh!, </a:t>
            </a:r>
            <a:r>
              <a:rPr lang="es-ES" dirty="0" smtClean="0"/>
              <a:t>¡</a:t>
            </a:r>
            <a:r>
              <a:rPr lang="es-ES" dirty="0" err="1" smtClean="0"/>
              <a:t>ey</a:t>
            </a:r>
            <a:r>
              <a:rPr lang="es-ES" dirty="0" smtClean="0"/>
              <a:t>!</a:t>
            </a:r>
            <a:endParaRPr lang="es-PE" sz="1000" dirty="0"/>
          </a:p>
          <a:p>
            <a:pPr lvl="1"/>
            <a:r>
              <a:rPr lang="es-ES" u="sng" dirty="0">
                <a:hlinkClick r:id="rId4" tooltip="Expresiva (aún no redactado)"/>
              </a:rPr>
              <a:t>Expresivas</a:t>
            </a:r>
            <a:r>
              <a:rPr lang="es-ES" dirty="0"/>
              <a:t>: ¡oh!, ¡ay</a:t>
            </a:r>
            <a:r>
              <a:rPr lang="es-ES" dirty="0" smtClean="0"/>
              <a:t>!</a:t>
            </a:r>
            <a:endParaRPr lang="es-ES" u="sng" dirty="0" smtClean="0">
              <a:hlinkClick r:id="rId5" tooltip="Onomatopeya"/>
            </a:endParaRPr>
          </a:p>
          <a:p>
            <a:pPr lvl="1"/>
            <a:r>
              <a:rPr lang="es-ES" u="sng" dirty="0" smtClean="0">
                <a:hlinkClick r:id="rId5" tooltip="Onomatopeya"/>
              </a:rPr>
              <a:t>Onomatopeyas</a:t>
            </a:r>
            <a:r>
              <a:rPr lang="es-ES" dirty="0"/>
              <a:t>: ¡guau!, ¡</a:t>
            </a:r>
            <a:r>
              <a:rPr lang="es-ES" dirty="0" err="1"/>
              <a:t>tratratra</a:t>
            </a:r>
            <a:r>
              <a:rPr lang="es-ES" dirty="0"/>
              <a:t>!</a:t>
            </a:r>
            <a:endParaRPr lang="es-PE" sz="1000" dirty="0"/>
          </a:p>
          <a:p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84320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NORMAS SOBRE LA ESCRITURA DE LA EXCLAMACIÓN</a:t>
            </a:r>
            <a:endParaRPr lang="es-PE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s-ES" dirty="0"/>
              <a:t>Los </a:t>
            </a:r>
            <a:r>
              <a:rPr lang="es-ES" i="1" dirty="0"/>
              <a:t>signos de exclamación</a:t>
            </a:r>
            <a:r>
              <a:rPr lang="es-ES" dirty="0"/>
              <a:t> deben colocarse de forma obligatoria al comienzo y al final del enunciado correspondiente. Aunque en otras lenguas únicamente se coloca el signo de cierre, la entonación del español exige que sea necesario también el signo de </a:t>
            </a:r>
            <a:r>
              <a:rPr lang="es-ES" dirty="0" smtClean="0"/>
              <a:t>apertura.</a:t>
            </a:r>
          </a:p>
          <a:p>
            <a:pPr lvl="0"/>
            <a:r>
              <a:rPr lang="es-ES" i="1" dirty="0" smtClean="0"/>
              <a:t>¡Qué </a:t>
            </a:r>
            <a:r>
              <a:rPr lang="es-ES" i="1" dirty="0"/>
              <a:t>buen </a:t>
            </a:r>
            <a:r>
              <a:rPr lang="es-ES" i="1" dirty="0" smtClean="0"/>
              <a:t>día!</a:t>
            </a:r>
            <a:endParaRPr lang="es-PE" i="1" dirty="0"/>
          </a:p>
          <a:p>
            <a:r>
              <a:rPr lang="es-ES" i="1" dirty="0"/>
              <a:t>¡Es increíble!</a:t>
            </a:r>
            <a:endParaRPr lang="es-PE" i="1" dirty="0"/>
          </a:p>
          <a:p>
            <a:r>
              <a:rPr lang="es-ES" i="1" dirty="0"/>
              <a:t>¡Enhorabuena!</a:t>
            </a:r>
            <a:endParaRPr lang="es-PE" i="1" dirty="0"/>
          </a:p>
          <a:p>
            <a:r>
              <a:rPr lang="es-ES" i="1" dirty="0"/>
              <a:t>¡Aburrido!</a:t>
            </a:r>
            <a:endParaRPr lang="es-PE" i="1" dirty="0"/>
          </a:p>
          <a:p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383280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043608" y="692696"/>
            <a:ext cx="741682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b="1" i="1" dirty="0">
                <a:solidFill>
                  <a:srgbClr val="E20899"/>
                </a:solidFill>
                <a:latin typeface="Times New Roman" panose="02020603050405020304" pitchFamily="18" charset="0"/>
              </a:rPr>
              <a:t>Ejercicio 1: </a:t>
            </a:r>
            <a:r>
              <a:rPr lang="es-MX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Escribe las siguientes oraciones colocando </a:t>
            </a:r>
            <a:r>
              <a:rPr lang="es-MX" sz="2000" b="1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los signos de admiración </a:t>
            </a:r>
            <a:r>
              <a:rPr lang="es-MX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donde sea preciso</a:t>
            </a:r>
            <a:r>
              <a:rPr lang="es-MX" sz="2000" b="1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endParaRPr lang="es-MX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s-MX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Viste eso si fue increíble </a:t>
            </a: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Hola, Juan Qué tal estás</a:t>
            </a:r>
            <a:b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Qué magnífico, qué extraordinariamente bello aparecía el paisaje</a:t>
            </a:r>
            <a:b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Contesta: A qué hora llegarás esta noche</a:t>
            </a:r>
            <a:b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Dime en qué tren llegarás.</a:t>
            </a:r>
            <a:b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Cuando lleguen las vacaciones, qué bien lo pasaremos en la playa</a:t>
            </a:r>
            <a:endParaRPr lang="es-MX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043608" y="3068960"/>
            <a:ext cx="58463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sz="20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s-MX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Ho amada mía, no puedo estar sin Ti </a:t>
            </a: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Cómo te gusta el asado</a:t>
            </a:r>
            <a:b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Salimos del cine y qué manera de llover</a:t>
            </a:r>
            <a:b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Me pregunto qué habrá sido de ellos.</a:t>
            </a:r>
            <a:b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Al caer la noche, qué espléndida luna se contemplaba</a:t>
            </a:r>
            <a:b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s-MX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Ay no se que hacer, </a:t>
            </a:r>
            <a:r>
              <a:rPr lang="es-MX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pero qué harías tú en mi lugar</a:t>
            </a:r>
            <a:endParaRPr lang="es-MX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39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ncheta">
  <a:themeElements>
    <a:clrScheme name="Chincheta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Chincheta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nchet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447</TotalTime>
  <Words>320</Words>
  <Application>Microsoft Office PowerPoint</Application>
  <PresentationFormat>Presentación en pantalla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Chincheta</vt:lpstr>
      <vt:lpstr>SIGNOS DE ADMiRAcióN</vt:lpstr>
      <vt:lpstr>LOS SIGNOS DE ADMIRACIÓN</vt:lpstr>
      <vt:lpstr>FUNCIÓN</vt:lpstr>
      <vt:lpstr>USOS LINGUÍSTICOS</vt:lpstr>
      <vt:lpstr>NORMAS SOBRE LA ESCRITURA DE LA EXCLAMACIÓN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signos de admiracióN</dc:title>
  <dc:creator>USER</dc:creator>
  <cp:lastModifiedBy>Ordoñez</cp:lastModifiedBy>
  <cp:revision>33</cp:revision>
  <dcterms:created xsi:type="dcterms:W3CDTF">2013-03-31T22:23:22Z</dcterms:created>
  <dcterms:modified xsi:type="dcterms:W3CDTF">2016-02-23T19:05:52Z</dcterms:modified>
</cp:coreProperties>
</file>