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2"/>
  </p:sldMasterIdLst>
  <p:notesMasterIdLst>
    <p:notesMasterId r:id="rId15"/>
  </p:notesMasterIdLst>
  <p:handoutMasterIdLst>
    <p:handoutMasterId r:id="rId16"/>
  </p:handoutMasterIdLst>
  <p:sldIdLst>
    <p:sldId id="258" r:id="rId3"/>
    <p:sldId id="260" r:id="rId4"/>
    <p:sldId id="261" r:id="rId5"/>
    <p:sldId id="262" r:id="rId6"/>
    <p:sldId id="270" r:id="rId7"/>
    <p:sldId id="272" r:id="rId8"/>
    <p:sldId id="274" r:id="rId9"/>
    <p:sldId id="273" r:id="rId10"/>
    <p:sldId id="266" r:id="rId11"/>
    <p:sldId id="267" r:id="rId12"/>
    <p:sldId id="268" r:id="rId13"/>
    <p:sldId id="269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3B4B98B0-60AC-42C2-AFA5-B58CD77FA1E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1FECB4D8-DB02-4DC6-A0A2-4F2EBAE1DC90}" styleName="Estilo medio 1 - Énfasis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3" autoAdjust="0"/>
    <p:restoredTop sz="94660"/>
  </p:normalViewPr>
  <p:slideViewPr>
    <p:cSldViewPr snapToGrid="0">
      <p:cViewPr varScale="1">
        <p:scale>
          <a:sx n="79" d="100"/>
          <a:sy n="79" d="100"/>
        </p:scale>
        <p:origin x="6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2784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EBDA6D-DC69-4DCE-BAF7-6763517D3376}" type="datetimeFigureOut">
              <a:rPr lang="es-ES"/>
              <a:t>01/03/2015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977E94-A6AB-4E02-8E43-E89F9CF4757F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5425838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7F6C43-988E-4257-9A1C-C162EF036D58}" type="datetimeFigureOut">
              <a:rPr lang="es-ES"/>
              <a:t>01/03/2015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D491D0-8E1B-49C7-849B-A28568D94497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263258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21531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25978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 bwMode="inv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2832533" y="1371600"/>
            <a:ext cx="9359467" cy="2971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2832533" y="4462272"/>
            <a:ext cx="9359467" cy="103327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">
          <a:xfrm>
            <a:off x="3175199" y="1943842"/>
            <a:ext cx="8500062" cy="2387600"/>
          </a:xfrm>
        </p:spPr>
        <p:txBody>
          <a:bodyPr anchor="b"/>
          <a:lstStyle>
            <a:lvl1pPr algn="l">
              <a:lnSpc>
                <a:spcPct val="90000"/>
              </a:lnSpc>
              <a:defRPr sz="6000" b="1"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175199" y="4538659"/>
            <a:ext cx="8500062" cy="865321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es-ES"/>
              <a:t>01/03/2015</a:t>
            </a:fld>
            <a:endParaRPr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047549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es-ES"/>
              <a:t>01/03/2015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541333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 bwMode="inv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502152" y="-20637"/>
            <a:ext cx="7315200" cy="4343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3502152" y="4462272"/>
            <a:ext cx="7315200" cy="171907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">
          <a:xfrm>
            <a:off x="3838015" y="658346"/>
            <a:ext cx="6597464" cy="3664417"/>
          </a:xfrm>
        </p:spPr>
        <p:txBody>
          <a:bodyPr anchor="b">
            <a:normAutofit/>
          </a:bodyPr>
          <a:lstStyle>
            <a:lvl1pPr>
              <a:lnSpc>
                <a:spcPct val="90000"/>
              </a:lnSpc>
              <a:defRPr sz="5000" b="1"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38014" y="4589463"/>
            <a:ext cx="6597465" cy="1500187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es-ES"/>
              <a:t>01/03/2015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82452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80160" y="2194560"/>
            <a:ext cx="4489704" cy="3986784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5368" y="2194560"/>
            <a:ext cx="4493424" cy="3986784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es-ES"/>
              <a:t>01/03/2015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201040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80160" y="1828456"/>
            <a:ext cx="4489704" cy="83069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80160" y="2743194"/>
            <a:ext cx="4489704" cy="3433769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9088" y="1828456"/>
            <a:ext cx="4489704" cy="83069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9088" y="2743194"/>
            <a:ext cx="4489704" cy="3433769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es-ES"/>
              <a:t>01/03/2015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61286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es-ES"/>
              <a:t>01/03/2015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41611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es-ES"/>
              <a:t>01/03/2015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30296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>
            <a:lvl1pPr>
              <a:defRPr sz="3000"/>
            </a:lvl1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18896" y="2465294"/>
            <a:ext cx="5389895" cy="4392706"/>
          </a:xfrm>
        </p:spPr>
        <p:txBody>
          <a:bodyPr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1818" y="2465294"/>
            <a:ext cx="3834874" cy="3711669"/>
          </a:xfrm>
        </p:spPr>
        <p:txBody>
          <a:bodyPr>
            <a:normAutofit/>
          </a:bodyPr>
          <a:lstStyle>
            <a:lvl1pPr marL="0" indent="0">
              <a:spcBef>
                <a:spcPts val="1500"/>
              </a:spcBef>
              <a:buNone/>
              <a:defRPr sz="2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es-ES"/>
              <a:t>01/03/2015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14742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>
            <a:lvl1pPr>
              <a:defRPr sz="3000"/>
            </a:lvl1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518896" y="1828456"/>
            <a:ext cx="5389895" cy="5029544"/>
          </a:xfrm>
        </p:spPr>
        <p:txBody>
          <a:bodyPr tIns="1371600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1819" y="2465293"/>
            <a:ext cx="3834874" cy="3711669"/>
          </a:xfrm>
        </p:spPr>
        <p:txBody>
          <a:bodyPr>
            <a:normAutofit/>
          </a:bodyPr>
          <a:lstStyle>
            <a:lvl1pPr marL="0" indent="0">
              <a:buNone/>
              <a:defRPr sz="2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es-ES"/>
              <a:t>01/03/2015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161366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es-ES"/>
              <a:t>01/03/2015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64405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78199" y="462249"/>
            <a:ext cx="9693088" cy="571471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78199" y="6356350"/>
            <a:ext cx="1971947" cy="365125"/>
          </a:xfrm>
        </p:spPr>
        <p:txBody>
          <a:bodyPr/>
          <a:lstStyle/>
          <a:p>
            <a:fld id="{2CCFE9AC-F15C-4FA0-A6F1-298829FA691D}" type="datetimeFigureOut">
              <a:rPr lang="es-ES"/>
              <a:t>01/03/2015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382374" y="6356350"/>
            <a:ext cx="5687786" cy="365125"/>
          </a:xfrm>
        </p:spPr>
        <p:txBody>
          <a:bodyPr/>
          <a:lstStyle/>
          <a:p>
            <a:endParaRPr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invGray">
          <a:xfrm rot="5400000">
            <a:off x="7523375" y="2743540"/>
            <a:ext cx="6857433" cy="1371487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 rot="5400000">
            <a:off x="8267671" y="3370131"/>
            <a:ext cx="6858000" cy="11887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266348" y="462249"/>
            <a:ext cx="1370886" cy="571471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02389" y="6356350"/>
            <a:ext cx="1968898" cy="365125"/>
          </a:xfrm>
        </p:spPr>
        <p:txBody>
          <a:bodyPr/>
          <a:lstStyle/>
          <a:p>
            <a:fld id="{BD266BE7-899D-4075-917F-DBDE33B6B692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029411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347472"/>
            <a:ext cx="12188952" cy="11887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invGray">
          <a:xfrm>
            <a:off x="0" y="457200"/>
            <a:ext cx="12188952" cy="1371257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1280160" y="466343"/>
            <a:ext cx="9628632" cy="13621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80160" y="2190749"/>
            <a:ext cx="9628632" cy="39862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80160" y="6356350"/>
            <a:ext cx="197194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CFE9AC-F15C-4FA0-A6F1-298829FA691D}" type="datetimeFigureOut">
              <a:rPr lang="es-ES"/>
              <a:t>01/03/2015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52107" y="6356350"/>
            <a:ext cx="568778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939894" y="6356350"/>
            <a:ext cx="196889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266BE7-899D-4075-917F-DBDE33B6B692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8719210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5000"/>
        </a:lnSpc>
        <a:spcBef>
          <a:spcPct val="0"/>
        </a:spcBef>
        <a:buNone/>
        <a:defRPr sz="30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500"/>
        </a:spcBef>
        <a:buFont typeface="Wingdings" panose="05000000000000000000" pitchFamily="2" charset="2"/>
        <a:buChar char="§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300"/>
        </a:spcBef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300"/>
        </a:spcBef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0"/>
        </a:spcBef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0"/>
        </a:spcBef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ts val="0"/>
        </a:spcBef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ts val="0"/>
        </a:spcBef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ts val="0"/>
        </a:spcBef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ts val="0"/>
        </a:spcBef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414227" y="594868"/>
            <a:ext cx="10022006" cy="2387600"/>
          </a:xfrm>
        </p:spPr>
        <p:txBody>
          <a:bodyPr>
            <a:normAutofit/>
          </a:bodyPr>
          <a:lstStyle/>
          <a:p>
            <a:pPr algn="ctr">
              <a:spcBef>
                <a:spcPts val="0"/>
              </a:spcBef>
            </a:pPr>
            <a:r>
              <a:rPr lang="es-ES" sz="4800" b="0" noProof="1" smtClean="0">
                <a:latin typeface="Century Gothic" panose="020B0502020202020204" pitchFamily="34" charset="0"/>
              </a:rPr>
              <a:t>ENUNCIADOS </a:t>
            </a:r>
            <a:br>
              <a:rPr lang="es-ES" sz="4800" b="0" noProof="1" smtClean="0">
                <a:latin typeface="Century Gothic" panose="020B0502020202020204" pitchFamily="34" charset="0"/>
              </a:rPr>
            </a:br>
            <a:r>
              <a:rPr lang="es-ES" sz="4800" noProof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UNIMEMBRES Y BIMEMBRES</a:t>
            </a:r>
            <a:r>
              <a:rPr lang="es-ES" sz="4800" b="0" noProof="1" smtClean="0">
                <a:latin typeface="Century Gothic" panose="020B0502020202020204" pitchFamily="34" charset="0"/>
              </a:rPr>
              <a:t> </a:t>
            </a:r>
            <a:endParaRPr lang="es-ES" sz="4800" noProof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5308330" y="3883847"/>
            <a:ext cx="5971674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b="1" dirty="0" smtClean="0"/>
              <a:t>MULTIVERSIDAD LATINOAMERICANA CAMPUS: TORREÓN</a:t>
            </a:r>
          </a:p>
          <a:p>
            <a:endParaRPr lang="es-MX" sz="1600" b="1" dirty="0" smtClean="0"/>
          </a:p>
          <a:p>
            <a:r>
              <a:rPr lang="es-MX" sz="1400" b="1" dirty="0" smtClean="0"/>
              <a:t>Asignatura</a:t>
            </a:r>
            <a:r>
              <a:rPr lang="es-MX" sz="1400" dirty="0" smtClean="0"/>
              <a:t>: Literatura II</a:t>
            </a:r>
          </a:p>
          <a:p>
            <a:r>
              <a:rPr lang="es-MX" sz="1400" b="1" dirty="0" smtClean="0"/>
              <a:t>Semestre: </a:t>
            </a:r>
            <a:r>
              <a:rPr lang="es-MX" sz="1400" dirty="0" smtClean="0"/>
              <a:t>IV </a:t>
            </a:r>
          </a:p>
          <a:p>
            <a:r>
              <a:rPr lang="es-MX" sz="1400" b="1" dirty="0" smtClean="0"/>
              <a:t>Bloque 2 </a:t>
            </a:r>
            <a:r>
              <a:rPr lang="es-MX" sz="1400" dirty="0" smtClean="0"/>
              <a:t>Analizas el Género Lirico </a:t>
            </a:r>
          </a:p>
          <a:p>
            <a:r>
              <a:rPr lang="es-MX" sz="1400" b="1" dirty="0" smtClean="0"/>
              <a:t>Profesor: </a:t>
            </a:r>
            <a:r>
              <a:rPr lang="es-MX" sz="1400" dirty="0" smtClean="0"/>
              <a:t>José Agustín Ramírez Ramos </a:t>
            </a:r>
          </a:p>
          <a:p>
            <a:r>
              <a:rPr lang="es-MX" sz="1400" dirty="0" smtClean="0"/>
              <a:t>20 </a:t>
            </a:r>
            <a:r>
              <a:rPr lang="es-MX" sz="1400" dirty="0" smtClean="0"/>
              <a:t>de Febrero de 2015 </a:t>
            </a:r>
            <a:endParaRPr lang="es-MX" sz="1400" dirty="0"/>
          </a:p>
        </p:txBody>
      </p:sp>
      <p:cxnSp>
        <p:nvCxnSpPr>
          <p:cNvPr id="7" name="Conector recto 6"/>
          <p:cNvCxnSpPr/>
          <p:nvPr/>
        </p:nvCxnSpPr>
        <p:spPr>
          <a:xfrm>
            <a:off x="5308330" y="3983666"/>
            <a:ext cx="0" cy="1427967"/>
          </a:xfrm>
          <a:prstGeom prst="line">
            <a:avLst/>
          </a:prstGeom>
          <a:ln w="28575">
            <a:solidFill>
              <a:schemeClr val="tx2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Imagen 7" descr="http://www.multiversidad.com.mx/eLearning/theme/afterburner/images/multii_plataforma.pn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  <a14:imgEffect>
                      <a14:saturation sat="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5888" y="3983666"/>
            <a:ext cx="2452442" cy="14931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32698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ítulo 12"/>
          <p:cNvSpPr>
            <a:spLocks noGrp="1"/>
          </p:cNvSpPr>
          <p:nvPr>
            <p:ph type="title"/>
          </p:nvPr>
        </p:nvSpPr>
        <p:spPr>
          <a:xfrm>
            <a:off x="1048148" y="828636"/>
            <a:ext cx="9628632" cy="1362113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es-ES" sz="3600" b="1" noProof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UNIMEMBRES </a:t>
            </a:r>
            <a:endParaRPr lang="es-ES" sz="3600" b="1" noProof="1"/>
          </a:p>
        </p:txBody>
      </p:sp>
      <p:sp>
        <p:nvSpPr>
          <p:cNvPr id="14" name="Marcador de posición de contenido 13"/>
          <p:cNvSpPr>
            <a:spLocks noGrp="1"/>
          </p:cNvSpPr>
          <p:nvPr>
            <p:ph idx="1"/>
          </p:nvPr>
        </p:nvSpPr>
        <p:spPr>
          <a:xfrm>
            <a:off x="777922" y="2190749"/>
            <a:ext cx="10499359" cy="4947313"/>
          </a:xfrm>
        </p:spPr>
        <p:txBody>
          <a:bodyPr>
            <a:normAutofit/>
          </a:bodyPr>
          <a:lstStyle/>
          <a:p>
            <a:pPr algn="just"/>
            <a:r>
              <a:rPr lang="es-ES" sz="3400" dirty="0" smtClean="0"/>
              <a:t>Son aquellas </a:t>
            </a:r>
            <a:r>
              <a:rPr lang="es-ES" sz="3400" dirty="0"/>
              <a:t>oraciones que no pueden dividirse en sujeto y predicado, ya sea porque no tienen verbo o porque el verbo es impersonal (no tiene sujeto), se llaman oraciones </a:t>
            </a:r>
            <a:r>
              <a:rPr lang="es-ES" sz="3400" dirty="0" err="1"/>
              <a:t>unimembres</a:t>
            </a:r>
            <a:r>
              <a:rPr lang="es-ES" sz="3400" dirty="0"/>
              <a:t>  (OU</a:t>
            </a:r>
            <a:r>
              <a:rPr lang="es-ES" sz="3400" dirty="0" smtClean="0"/>
              <a:t>). </a:t>
            </a:r>
          </a:p>
          <a:p>
            <a:endParaRPr lang="es-ES" sz="2800" dirty="0"/>
          </a:p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440355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409433" y="1007568"/>
            <a:ext cx="11546005" cy="6107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s-PR" sz="3200" b="1" dirty="0" smtClean="0">
                <a:solidFill>
                  <a:schemeClr val="bg2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CARACTERÍSTICAS</a:t>
            </a:r>
            <a:r>
              <a:rPr lang="es-PR" sz="2400" b="1" dirty="0" smtClean="0">
                <a:solidFill>
                  <a:schemeClr val="bg2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s-MX" sz="1100" b="1" dirty="0" smtClean="0">
              <a:solidFill>
                <a:schemeClr val="bg2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s-PR" sz="2400" dirty="0"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s-MX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"/>
              <a:tabLst>
                <a:tab pos="450215" algn="l"/>
              </a:tabLst>
            </a:pPr>
            <a:r>
              <a:rPr lang="es-PR" sz="2400" dirty="0"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 un mensaje completo</a:t>
            </a:r>
            <a:endParaRPr lang="es-MX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"/>
              <a:tabLst>
                <a:tab pos="450215" algn="l"/>
              </a:tabLst>
            </a:pPr>
            <a:r>
              <a:rPr lang="es-PR" sz="2400" dirty="0"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No tiene verbo</a:t>
            </a:r>
            <a:endParaRPr lang="es-MX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"/>
              <a:tabLst>
                <a:tab pos="180340" algn="l"/>
                <a:tab pos="450215" algn="l"/>
              </a:tabLst>
            </a:pPr>
            <a:r>
              <a:rPr lang="es-PR" sz="2400" dirty="0"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No se puede distinguir entre el sujeto y el predicado.</a:t>
            </a:r>
            <a:endParaRPr lang="es-MX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s-ES" sz="2400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s-ES" sz="2400" dirty="0" smtClean="0"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Ejemplos </a:t>
            </a:r>
            <a:r>
              <a:rPr lang="es-ES" sz="2400" dirty="0"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 oraciones </a:t>
            </a:r>
            <a:r>
              <a:rPr lang="es-ES" sz="2400" dirty="0" err="1"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unimembres</a:t>
            </a:r>
            <a:r>
              <a:rPr lang="es-ES" sz="2400" dirty="0"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:</a:t>
            </a:r>
            <a:endParaRPr lang="es-MX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s-ES" sz="2400" dirty="0"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           </a:t>
            </a:r>
            <a:r>
              <a:rPr lang="es-ES" sz="2400" b="1" i="1" dirty="0"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¡Fuera!</a:t>
            </a:r>
            <a:endParaRPr lang="es-MX" sz="11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s-ES" sz="2400" b="1" i="1" dirty="0"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           Hasta mañana</a:t>
            </a:r>
            <a:r>
              <a:rPr lang="es-ES" sz="2400" b="1" i="1" dirty="0" smtClean="0"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                       </a:t>
            </a:r>
            <a:endParaRPr lang="es-MX" sz="11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s-ES" sz="2400" b="1" i="1" dirty="0"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           No.</a:t>
            </a:r>
            <a:endParaRPr lang="es-MX" sz="11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s-ES" sz="2400" b="1" i="1" dirty="0"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           A las tres.</a:t>
            </a:r>
            <a:endParaRPr lang="es-MX" sz="11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s-ES" sz="2400" b="1" i="1" dirty="0"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           ¡Bien</a:t>
            </a:r>
            <a:r>
              <a:rPr lang="es-ES" sz="2400" b="1" i="1" dirty="0" smtClean="0"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!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s-MX" sz="2400" b="1" i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        Una </a:t>
            </a:r>
            <a:r>
              <a:rPr lang="es-MX" sz="2400" b="1" i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casa amplia y cálida</a:t>
            </a:r>
            <a:r>
              <a:rPr lang="es-MX" sz="1100" dirty="0"/>
              <a:t/>
            </a:r>
            <a:br>
              <a:rPr lang="es-MX" sz="1100" dirty="0"/>
            </a:br>
            <a:r>
              <a:rPr lang="es-MX" sz="1100" dirty="0"/>
              <a:t/>
            </a:r>
            <a:br>
              <a:rPr lang="es-MX" sz="1100" dirty="0"/>
            </a:b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8256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43681" y="821186"/>
            <a:ext cx="9628632" cy="1362113"/>
          </a:xfrm>
        </p:spPr>
        <p:txBody>
          <a:bodyPr>
            <a:normAutofit/>
          </a:bodyPr>
          <a:lstStyle/>
          <a:p>
            <a:pPr algn="l" defTabSz="914400">
              <a:lnSpc>
                <a:spcPct val="95000"/>
              </a:lnSpc>
              <a:spcBef>
                <a:spcPts val="0"/>
              </a:spcBef>
              <a:buNone/>
            </a:pPr>
            <a:r>
              <a:rPr lang="es-ES" sz="3600" b="1" noProof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BIMEMBRES </a:t>
            </a:r>
            <a:endParaRPr lang="es-ES" sz="3600" b="1" noProof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395785" y="2427188"/>
            <a:ext cx="11573301" cy="8056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s-ES" sz="2400" dirty="0" smtClean="0"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Generalmente, las oraciones están formadas por dos partes o miembros enfrentados llamados sujeto y predicado, por eso reciben el nombre de oraciones bimembres </a:t>
            </a:r>
            <a:r>
              <a:rPr lang="es-ES" sz="2400" dirty="0" smtClean="0">
                <a:solidFill>
                  <a:srgbClr val="C00000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(OB). 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s-MX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 estructura del enunciado consta de los siguientes elementos:</a:t>
            </a:r>
          </a:p>
          <a:p>
            <a:pPr>
              <a:spcAft>
                <a:spcPts val="1000"/>
              </a:spcAft>
            </a:pPr>
            <a:r>
              <a:rPr lang="es-MX" sz="2400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núcleo: </a:t>
            </a:r>
            <a:r>
              <a:rPr lang="es-MX" sz="2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 el caso del sujeto, el núcleo es el sustantivo o alguna palabra que sustituya al sustantivo:</a:t>
            </a:r>
            <a:r>
              <a:rPr lang="es-MX" sz="4800" dirty="0"/>
              <a:t> </a:t>
            </a:r>
            <a:r>
              <a:rPr lang="es-MX" sz="2800" dirty="0" smtClean="0"/>
              <a:t>ejemplo: </a:t>
            </a:r>
            <a:r>
              <a:rPr lang="es-MX" sz="2400" dirty="0" smtClean="0"/>
              <a:t>El </a:t>
            </a:r>
            <a:r>
              <a:rPr lang="es-MX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gato </a:t>
            </a:r>
            <a:r>
              <a:rPr lang="es-MX" sz="2400" dirty="0" smtClean="0"/>
              <a:t>durmió toda la noche</a:t>
            </a:r>
          </a:p>
          <a:p>
            <a:pPr>
              <a:spcAft>
                <a:spcPts val="1000"/>
              </a:spcAft>
            </a:pPr>
            <a:r>
              <a:rPr lang="es-MX" sz="2400" dirty="0" smtClean="0">
                <a:solidFill>
                  <a:srgbClr val="FF0000"/>
                </a:solidFill>
              </a:rPr>
              <a:t>modificadores: </a:t>
            </a:r>
            <a:r>
              <a:rPr lang="es-MX" sz="2400" dirty="0" smtClean="0"/>
              <a:t>elementos que modifican al núcleo pueden ser: adjetivos: (la pelota amarilla). Adverbios:</a:t>
            </a:r>
            <a:r>
              <a:rPr lang="es-MX" sz="2400" dirty="0"/>
              <a:t> </a:t>
            </a:r>
            <a:r>
              <a:rPr lang="es-MX" sz="2400" dirty="0" smtClean="0"/>
              <a:t>(fácilmente) </a:t>
            </a:r>
            <a:r>
              <a:rPr lang="es-MX" sz="2400" dirty="0" smtClean="0">
                <a:solidFill>
                  <a:srgbClr val="FF0000"/>
                </a:solidFill>
              </a:rPr>
              <a:t>nexos:  </a:t>
            </a:r>
            <a:r>
              <a:rPr lang="es-MX" sz="2400" dirty="0" smtClean="0"/>
              <a:t>(y, ni, o)</a:t>
            </a:r>
            <a:r>
              <a:rPr lang="es-MX" sz="4800" dirty="0"/>
              <a:t/>
            </a:r>
            <a:br>
              <a:rPr lang="es-MX" sz="4800" dirty="0"/>
            </a:br>
            <a:r>
              <a:rPr lang="es-MX" sz="4800" dirty="0"/>
              <a:t/>
            </a:r>
            <a:br>
              <a:rPr lang="es-MX" sz="4800" dirty="0"/>
            </a:br>
            <a:endParaRPr lang="es-MX" sz="4800" dirty="0" smtClean="0"/>
          </a:p>
          <a:p>
            <a:pPr>
              <a:spcAft>
                <a:spcPts val="1000"/>
              </a:spcAft>
            </a:pPr>
            <a:r>
              <a:rPr lang="es-MX" sz="4800" dirty="0"/>
              <a:t/>
            </a:r>
            <a:br>
              <a:rPr lang="es-MX" sz="4800" dirty="0"/>
            </a:br>
            <a:r>
              <a:rPr lang="es-MX" sz="4800" dirty="0"/>
              <a:t/>
            </a:r>
            <a:br>
              <a:rPr lang="es-MX" sz="4800" dirty="0"/>
            </a:br>
            <a:endParaRPr lang="es-ES" sz="4800" dirty="0">
              <a:solidFill>
                <a:srgbClr val="C00000"/>
              </a:solidFill>
              <a:effectLst/>
              <a:latin typeface="Tahom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0705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22830" y="684708"/>
            <a:ext cx="9628632" cy="1362113"/>
          </a:xfrm>
        </p:spPr>
        <p:txBody>
          <a:bodyPr>
            <a:normAutofit/>
          </a:bodyPr>
          <a:lstStyle/>
          <a:p>
            <a:pPr algn="l" defTabSz="914400">
              <a:lnSpc>
                <a:spcPct val="95000"/>
              </a:lnSpc>
              <a:spcBef>
                <a:spcPts val="0"/>
              </a:spcBef>
              <a:buNone/>
            </a:pPr>
            <a:r>
              <a:rPr lang="es-ES" sz="3600" b="1" noProof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Características  </a:t>
            </a:r>
            <a:endParaRPr lang="es-ES" sz="3600" b="1" noProof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122830" y="1781762"/>
            <a:ext cx="12069170" cy="22560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s-ES" sz="2400" dirty="0">
                <a:solidFill>
                  <a:srgbClr val="C00000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Las oraciones bimembres son aquellas que:</a:t>
            </a:r>
            <a:endParaRPr lang="es-MX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s-ES" sz="2000" dirty="0"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    </a:t>
            </a:r>
            <a:endParaRPr lang="es-MX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SzPts val="2400"/>
              <a:buFont typeface="Wingdings" panose="05000000000000000000" pitchFamily="2" charset="2"/>
              <a:buChar char=""/>
            </a:pPr>
            <a:r>
              <a:rPr lang="es-ES" sz="2000" dirty="0"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 un mensaje completo</a:t>
            </a:r>
            <a:endParaRPr lang="es-MX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SzPts val="2400"/>
              <a:buFont typeface="Wingdings" panose="05000000000000000000" pitchFamily="2" charset="2"/>
              <a:buChar char=""/>
            </a:pPr>
            <a:r>
              <a:rPr lang="es-ES" sz="2000" dirty="0"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Tienen verbo</a:t>
            </a:r>
            <a:endParaRPr lang="es-MX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SzPts val="2400"/>
              <a:buFont typeface="Wingdings" panose="05000000000000000000" pitchFamily="2" charset="2"/>
              <a:buChar char=""/>
            </a:pPr>
            <a:r>
              <a:rPr lang="es-ES" sz="2000" dirty="0"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puede distinguir entre el sujeto y el predicado</a:t>
            </a:r>
            <a:r>
              <a:rPr lang="es-ES" sz="2000" dirty="0" smtClean="0"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122830" y="4037764"/>
            <a:ext cx="11586949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s-ES" sz="2000" dirty="0">
                <a:solidFill>
                  <a:srgbClr val="C00000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Oraciones que no tienen un </a:t>
            </a:r>
            <a:r>
              <a:rPr lang="es-ES" sz="2000" dirty="0" smtClean="0">
                <a:solidFill>
                  <a:srgbClr val="C00000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sujeto escrito </a:t>
            </a:r>
            <a:r>
              <a:rPr lang="es-ES" sz="2000" dirty="0">
                <a:solidFill>
                  <a:srgbClr val="C00000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pero se sobrentiende (tienen sujeto omitido, tácito o elíptico).</a:t>
            </a:r>
            <a:endParaRPr lang="es-MX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685800" algn="just">
              <a:lnSpc>
                <a:spcPct val="115000"/>
              </a:lnSpc>
              <a:spcAft>
                <a:spcPts val="0"/>
              </a:spcAft>
            </a:pPr>
            <a:r>
              <a:rPr lang="es-ES" sz="2000" dirty="0"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s-MX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s-ES" sz="2000" dirty="0"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Tuve que comprar más cosas. </a:t>
            </a:r>
            <a:endParaRPr lang="es-MX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3390" algn="just">
              <a:lnSpc>
                <a:spcPct val="150000"/>
              </a:lnSpc>
              <a:spcAft>
                <a:spcPts val="0"/>
              </a:spcAft>
            </a:pPr>
            <a:r>
              <a:rPr lang="es-ES" sz="2000" dirty="0">
                <a:solidFill>
                  <a:srgbClr val="FF0000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(sujeto tácito= yo)</a:t>
            </a:r>
            <a:endParaRPr lang="es-MX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s-ES" sz="2000" dirty="0"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Nos acordamos de eso.</a:t>
            </a:r>
            <a:endParaRPr lang="es-MX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just">
              <a:lnSpc>
                <a:spcPct val="150000"/>
              </a:lnSpc>
              <a:spcAft>
                <a:spcPts val="0"/>
              </a:spcAft>
            </a:pPr>
            <a:r>
              <a:rPr lang="es-ES" sz="2000" dirty="0">
                <a:solidFill>
                  <a:srgbClr val="FF0000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(sujeto tácito= nosotros)</a:t>
            </a:r>
            <a:endParaRPr lang="es-MX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8703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398104"/>
            <a:ext cx="9628632" cy="1362113"/>
          </a:xfrm>
        </p:spPr>
        <p:txBody>
          <a:bodyPr/>
          <a:lstStyle/>
          <a:p>
            <a:pPr marL="484632">
              <a:defRPr/>
            </a:pPr>
            <a:r>
              <a:rPr lang="es-MX" dirty="0">
                <a:solidFill>
                  <a:schemeClr val="accent1">
                    <a:tint val="83000"/>
                    <a:satMod val="150000"/>
                  </a:schemeClr>
                </a:solidFill>
              </a:rPr>
              <a:t>ACTIVIDAD 1 (individual</a:t>
            </a:r>
            <a:r>
              <a:rPr lang="es-MX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)</a:t>
            </a:r>
            <a:endParaRPr lang="es-ES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15362" name="2 Marcador de contenido"/>
          <p:cNvSpPr>
            <a:spLocks noGrp="1"/>
          </p:cNvSpPr>
          <p:nvPr>
            <p:ph idx="1"/>
          </p:nvPr>
        </p:nvSpPr>
        <p:spPr>
          <a:xfrm>
            <a:off x="218364" y="1267513"/>
            <a:ext cx="12091917" cy="5590487"/>
          </a:xfrm>
        </p:spPr>
        <p:txBody>
          <a:bodyPr>
            <a:normAutofit fontScale="85000" lnSpcReduction="20000"/>
          </a:bodyPr>
          <a:lstStyle/>
          <a:p>
            <a:pPr>
              <a:buFont typeface="Wingdings 2" pitchFamily="18" charset="2"/>
              <a:buNone/>
            </a:pPr>
            <a:r>
              <a:rPr lang="es-MX" sz="2400" dirty="0" smtClean="0">
                <a:solidFill>
                  <a:schemeClr val="bg2"/>
                </a:solidFill>
              </a:rPr>
              <a:t>Identifica la </a:t>
            </a:r>
            <a:r>
              <a:rPr lang="es-MX" sz="2400" dirty="0">
                <a:solidFill>
                  <a:schemeClr val="bg2"/>
                </a:solidFill>
              </a:rPr>
              <a:t>oraciones y clasificarlas en </a:t>
            </a:r>
            <a:r>
              <a:rPr lang="es-MX" sz="2400" dirty="0" err="1">
                <a:solidFill>
                  <a:schemeClr val="bg2"/>
                </a:solidFill>
              </a:rPr>
              <a:t>unimembres</a:t>
            </a:r>
            <a:r>
              <a:rPr lang="es-MX" sz="2400" dirty="0">
                <a:solidFill>
                  <a:schemeClr val="bg2"/>
                </a:solidFill>
              </a:rPr>
              <a:t> y bimembres del listado que se presenta a continuación. Utiliza la tabla y completa la información que te pide</a:t>
            </a:r>
            <a:r>
              <a:rPr lang="es-MX" sz="2400" dirty="0" smtClean="0">
                <a:solidFill>
                  <a:schemeClr val="bg2"/>
                </a:solidFill>
              </a:rPr>
              <a:t>.</a:t>
            </a:r>
          </a:p>
          <a:p>
            <a:pPr>
              <a:buFont typeface="Wingdings 2" pitchFamily="18" charset="2"/>
              <a:buNone/>
            </a:pPr>
            <a:endParaRPr lang="es-MX" sz="1600" dirty="0">
              <a:solidFill>
                <a:schemeClr val="bg2"/>
              </a:solidFill>
            </a:endParaRPr>
          </a:p>
          <a:p>
            <a:pPr>
              <a:buFont typeface="Wingdings 2" pitchFamily="18" charset="2"/>
              <a:buNone/>
            </a:pPr>
            <a:r>
              <a:rPr lang="es-MX" sz="2600" b="1" dirty="0"/>
              <a:t>1.- La negra noche del caluroso mes de abril.</a:t>
            </a:r>
          </a:p>
          <a:p>
            <a:pPr>
              <a:buFont typeface="Wingdings 2" pitchFamily="18" charset="2"/>
              <a:buNone/>
            </a:pPr>
            <a:r>
              <a:rPr lang="es-MX" sz="2600" b="1" dirty="0"/>
              <a:t>2.- Podemos salir de viaje a la playa.</a:t>
            </a:r>
          </a:p>
          <a:p>
            <a:pPr>
              <a:buFont typeface="Wingdings 2" pitchFamily="18" charset="2"/>
              <a:buNone/>
            </a:pPr>
            <a:r>
              <a:rPr lang="es-MX" sz="2600" b="1" dirty="0"/>
              <a:t>3.- ¡Auxilio!</a:t>
            </a:r>
          </a:p>
          <a:p>
            <a:pPr>
              <a:buFont typeface="Wingdings 2" pitchFamily="18" charset="2"/>
              <a:buNone/>
            </a:pPr>
            <a:r>
              <a:rPr lang="es-MX" sz="2600" b="1" dirty="0"/>
              <a:t>4.- Las gallinas se duermen muy temprano.</a:t>
            </a:r>
          </a:p>
          <a:p>
            <a:pPr>
              <a:buFont typeface="Wingdings 2" pitchFamily="18" charset="2"/>
              <a:buNone/>
            </a:pPr>
            <a:r>
              <a:rPr lang="es-MX" sz="2600" b="1" dirty="0"/>
              <a:t>5.- Rápidamente desapareció el hombre en el callejón.</a:t>
            </a:r>
          </a:p>
          <a:p>
            <a:pPr>
              <a:buFont typeface="Wingdings 2" pitchFamily="18" charset="2"/>
              <a:buNone/>
            </a:pPr>
            <a:r>
              <a:rPr lang="es-MX" sz="2600" b="1" dirty="0"/>
              <a:t>6.- Ayer por la tarde.</a:t>
            </a:r>
          </a:p>
          <a:p>
            <a:pPr>
              <a:buFont typeface="Wingdings 2" pitchFamily="18" charset="2"/>
              <a:buNone/>
            </a:pPr>
            <a:r>
              <a:rPr lang="es-MX" sz="2600" b="1" dirty="0"/>
              <a:t>7.- El gran pastizal nevado.</a:t>
            </a:r>
          </a:p>
          <a:p>
            <a:pPr>
              <a:buFont typeface="Wingdings 2" pitchFamily="18" charset="2"/>
              <a:buNone/>
            </a:pPr>
            <a:r>
              <a:rPr lang="es-MX" sz="2600" b="1" dirty="0"/>
              <a:t>8.- El hombre optó por la verdad.</a:t>
            </a:r>
          </a:p>
          <a:p>
            <a:pPr>
              <a:buFont typeface="Wingdings 2" pitchFamily="18" charset="2"/>
              <a:buNone/>
            </a:pPr>
            <a:r>
              <a:rPr lang="es-MX" sz="2600" b="1" dirty="0"/>
              <a:t>9.- Ayer conseguí los boletos del juego para mis amigos.</a:t>
            </a:r>
          </a:p>
          <a:p>
            <a:pPr>
              <a:buFont typeface="Wingdings 2" pitchFamily="18" charset="2"/>
              <a:buNone/>
            </a:pPr>
            <a:r>
              <a:rPr lang="es-MX" sz="2600" b="1" dirty="0"/>
              <a:t>10.- Sombra lunar del ancho dorso del mar.</a:t>
            </a:r>
          </a:p>
          <a:p>
            <a:pPr>
              <a:buFont typeface="Wingdings 2" pitchFamily="18" charset="2"/>
              <a:buNone/>
            </a:pPr>
            <a:endParaRPr lang="es-MX" sz="1600" dirty="0"/>
          </a:p>
          <a:p>
            <a:pPr>
              <a:buFont typeface="Wingdings 2" pitchFamily="18" charset="2"/>
              <a:buNone/>
            </a:pPr>
            <a:endParaRPr lang="es-ES" sz="1600" dirty="0"/>
          </a:p>
        </p:txBody>
      </p:sp>
      <p:graphicFrame>
        <p:nvGraphicFramePr>
          <p:cNvPr id="4" name="3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3010990"/>
              </p:ext>
            </p:extLst>
          </p:nvPr>
        </p:nvGraphicFramePr>
        <p:xfrm>
          <a:off x="4218155" y="4728949"/>
          <a:ext cx="7715303" cy="74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75386"/>
                <a:gridCol w="1537044"/>
                <a:gridCol w="1717872"/>
                <a:gridCol w="1898702"/>
                <a:gridCol w="1386299"/>
              </a:tblGrid>
              <a:tr h="370840">
                <a:tc>
                  <a:txBody>
                    <a:bodyPr/>
                    <a:lstStyle/>
                    <a:p>
                      <a:r>
                        <a:rPr lang="es-MX" dirty="0" smtClean="0"/>
                        <a:t>Oración</a:t>
                      </a:r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 smtClean="0"/>
                        <a:t>Bimembre</a:t>
                      </a:r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 err="1" smtClean="0"/>
                        <a:t>unimembre</a:t>
                      </a:r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 smtClean="0"/>
                        <a:t>característica</a:t>
                      </a:r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 smtClean="0"/>
                        <a:t>ejemplo</a:t>
                      </a:r>
                      <a:endParaRPr lang="es-E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32163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0501" y="828636"/>
            <a:ext cx="11081981" cy="1362113"/>
          </a:xfrm>
        </p:spPr>
        <p:txBody>
          <a:bodyPr>
            <a:normAutofit/>
          </a:bodyPr>
          <a:lstStyle/>
          <a:p>
            <a:r>
              <a:rPr lang="es-MX" sz="2800" b="1" dirty="0" smtClean="0"/>
              <a:t>ESCRIBE  10 ORACIONES UNIMEMBRES Y 10 ORACIONES BIMEMBRES </a:t>
            </a:r>
            <a:endParaRPr lang="es-MX" sz="2800" b="1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36728" y="2190749"/>
            <a:ext cx="11409528" cy="4667251"/>
          </a:xfrm>
        </p:spPr>
        <p:txBody>
          <a:bodyPr>
            <a:normAutofit fontScale="70000" lnSpcReduction="20000"/>
          </a:bodyPr>
          <a:lstStyle/>
          <a:p>
            <a:r>
              <a:rPr lang="es-MX" sz="3300" dirty="0" smtClean="0"/>
              <a:t>1</a:t>
            </a:r>
          </a:p>
          <a:p>
            <a:r>
              <a:rPr lang="es-MX" sz="3300" dirty="0" smtClean="0"/>
              <a:t>2</a:t>
            </a:r>
          </a:p>
          <a:p>
            <a:r>
              <a:rPr lang="es-MX" sz="3300" dirty="0" smtClean="0"/>
              <a:t>3</a:t>
            </a:r>
          </a:p>
          <a:p>
            <a:r>
              <a:rPr lang="es-MX" sz="3300" dirty="0" smtClean="0"/>
              <a:t>4</a:t>
            </a:r>
          </a:p>
          <a:p>
            <a:r>
              <a:rPr lang="es-MX" sz="3300" dirty="0" smtClean="0"/>
              <a:t>5</a:t>
            </a:r>
          </a:p>
          <a:p>
            <a:r>
              <a:rPr lang="es-MX" sz="3300" dirty="0" smtClean="0"/>
              <a:t>6</a:t>
            </a:r>
          </a:p>
          <a:p>
            <a:r>
              <a:rPr lang="es-MX" sz="3300" dirty="0" smtClean="0"/>
              <a:t>7</a:t>
            </a:r>
          </a:p>
          <a:p>
            <a:r>
              <a:rPr lang="es-MX" sz="3300" dirty="0" smtClean="0"/>
              <a:t>8</a:t>
            </a:r>
          </a:p>
          <a:p>
            <a:r>
              <a:rPr lang="es-MX" sz="3300" dirty="0" smtClean="0"/>
              <a:t>9</a:t>
            </a:r>
          </a:p>
          <a:p>
            <a:r>
              <a:rPr lang="es-MX" sz="3300" dirty="0" smtClean="0"/>
              <a:t>10</a:t>
            </a:r>
          </a:p>
          <a:p>
            <a:pPr marL="0" indent="0">
              <a:buNone/>
            </a:pPr>
            <a:endParaRPr lang="es-MX" dirty="0" smtClean="0"/>
          </a:p>
        </p:txBody>
      </p:sp>
    </p:spTree>
    <p:extLst>
      <p:ext uri="{BB962C8B-B14F-4D97-AF65-F5344CB8AC3E}">
        <p14:creationId xmlns:p14="http://schemas.microsoft.com/office/powerpoint/2010/main" val="2642340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/>
          </p:cNvSpPr>
          <p:nvPr>
            <p:ph type="title" idx="4294967295"/>
          </p:nvPr>
        </p:nvSpPr>
        <p:spPr bwMode="auto">
          <a:noFill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/>
          <a:p>
            <a:r>
              <a:rPr lang="es-MX" sz="4400" dirty="0" smtClean="0">
                <a:ln>
                  <a:noFill/>
                </a:ln>
                <a:effectLst/>
              </a:rPr>
              <a:t>Respuestas:</a:t>
            </a:r>
            <a:endParaRPr lang="es-ES" sz="4400" dirty="0" smtClean="0">
              <a:ln>
                <a:noFill/>
              </a:ln>
              <a:effectLst/>
            </a:endParaRPr>
          </a:p>
        </p:txBody>
      </p:sp>
      <p:sp>
        <p:nvSpPr>
          <p:cNvPr id="37891" name="Rectangle 3"/>
          <p:cNvSpPr>
            <a:spLocks noGrp="1"/>
          </p:cNvSpPr>
          <p:nvPr>
            <p:ph type="body" idx="4294967295"/>
          </p:nvPr>
        </p:nvSpPr>
        <p:spPr>
          <a:xfrm>
            <a:off x="328297" y="1945089"/>
            <a:ext cx="11532357" cy="4912911"/>
          </a:xfrm>
        </p:spPr>
        <p:txBody>
          <a:bodyPr>
            <a:normAutofit/>
          </a:bodyPr>
          <a:lstStyle/>
          <a:p>
            <a:pPr>
              <a:buFont typeface="Wingdings 2" pitchFamily="18" charset="2"/>
              <a:buNone/>
            </a:pPr>
            <a:r>
              <a:rPr lang="es-MX" sz="2000" dirty="0"/>
              <a:t>1.- La negra noche del caluroso mes de abril. </a:t>
            </a:r>
            <a:r>
              <a:rPr lang="es-MX" sz="2000" b="1" u="sng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Unimembre</a:t>
            </a:r>
            <a:endParaRPr lang="es-MX" sz="2000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 2" pitchFamily="18" charset="2"/>
              <a:buNone/>
            </a:pPr>
            <a:r>
              <a:rPr lang="es-MX" sz="2000" dirty="0"/>
              <a:t>2.- </a:t>
            </a:r>
            <a:r>
              <a:rPr lang="es-MX" sz="2000" b="1" dirty="0">
                <a:solidFill>
                  <a:srgbClr val="FF0000"/>
                </a:solidFill>
              </a:rPr>
              <a:t>Podemos</a:t>
            </a:r>
            <a:r>
              <a:rPr lang="es-MX" sz="2000" dirty="0"/>
              <a:t> salir de viaje a la playa. </a:t>
            </a:r>
            <a:r>
              <a:rPr lang="es-MX" sz="2000" b="1" u="sng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Bimembre</a:t>
            </a:r>
            <a:endParaRPr lang="es-MX" sz="2000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 2" pitchFamily="18" charset="2"/>
              <a:buNone/>
            </a:pPr>
            <a:r>
              <a:rPr lang="es-MX" sz="2000" dirty="0"/>
              <a:t>3.- ¡Auxilio! </a:t>
            </a:r>
            <a:r>
              <a:rPr lang="es-MX" sz="2000" b="1" u="sng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Unimembre</a:t>
            </a:r>
            <a:endParaRPr lang="es-MX" sz="2000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 2" pitchFamily="18" charset="2"/>
              <a:buNone/>
            </a:pPr>
            <a:r>
              <a:rPr lang="es-MX" sz="2000" dirty="0"/>
              <a:t>4.- Las gallinas </a:t>
            </a:r>
            <a:r>
              <a:rPr lang="es-MX" sz="2000" b="1" dirty="0">
                <a:solidFill>
                  <a:srgbClr val="FF0000"/>
                </a:solidFill>
              </a:rPr>
              <a:t>se duermen</a:t>
            </a:r>
            <a:r>
              <a:rPr lang="es-MX" sz="2000" dirty="0"/>
              <a:t> muy temprano. </a:t>
            </a:r>
            <a:r>
              <a:rPr lang="es-MX" sz="2000" b="1" u="sng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Bimembre</a:t>
            </a:r>
            <a:endParaRPr lang="es-MX" sz="2000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 2" pitchFamily="18" charset="2"/>
              <a:buNone/>
            </a:pPr>
            <a:r>
              <a:rPr lang="es-MX" sz="2000" dirty="0"/>
              <a:t>5.- Rápidamente </a:t>
            </a:r>
            <a:r>
              <a:rPr lang="es-MX" sz="2000" b="1" dirty="0">
                <a:solidFill>
                  <a:srgbClr val="FF0000"/>
                </a:solidFill>
              </a:rPr>
              <a:t>desapareció</a:t>
            </a:r>
            <a:r>
              <a:rPr lang="es-MX" sz="2000" dirty="0"/>
              <a:t> el hombre en el callejón. </a:t>
            </a:r>
            <a:r>
              <a:rPr lang="es-MX" sz="2000" b="1" u="sng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Bimembre</a:t>
            </a:r>
            <a:endParaRPr lang="es-MX" sz="2000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 2" pitchFamily="18" charset="2"/>
              <a:buNone/>
            </a:pPr>
            <a:r>
              <a:rPr lang="es-MX" sz="2000" dirty="0"/>
              <a:t>6.- Ayer por la tarde. </a:t>
            </a:r>
            <a:r>
              <a:rPr lang="es-MX" sz="2000" b="1" u="sng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Unimembre</a:t>
            </a:r>
            <a:endParaRPr lang="es-MX" sz="2000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 2" pitchFamily="18" charset="2"/>
              <a:buNone/>
            </a:pPr>
            <a:r>
              <a:rPr lang="es-MX" sz="2000" dirty="0"/>
              <a:t>7.- El gran pastizal nevado. </a:t>
            </a:r>
            <a:r>
              <a:rPr lang="es-MX" sz="2000" b="1" u="sng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Unimembre</a:t>
            </a:r>
            <a:endParaRPr lang="es-MX" sz="2000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 2" pitchFamily="18" charset="2"/>
              <a:buNone/>
            </a:pPr>
            <a:r>
              <a:rPr lang="es-MX" sz="2000" dirty="0"/>
              <a:t>8.- El hombre </a:t>
            </a:r>
            <a:r>
              <a:rPr lang="es-MX" sz="2000" b="1" dirty="0">
                <a:solidFill>
                  <a:srgbClr val="FF0000"/>
                </a:solidFill>
              </a:rPr>
              <a:t>optó</a:t>
            </a:r>
            <a:r>
              <a:rPr lang="es-MX" sz="2000" dirty="0"/>
              <a:t> por la verdad. </a:t>
            </a:r>
            <a:r>
              <a:rPr lang="es-MX" sz="2000" b="1" u="sng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Bimembre</a:t>
            </a:r>
            <a:endParaRPr lang="es-MX" sz="2000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 2" pitchFamily="18" charset="2"/>
              <a:buNone/>
            </a:pPr>
            <a:r>
              <a:rPr lang="es-MX" sz="2000" dirty="0"/>
              <a:t>9.- Ayer </a:t>
            </a:r>
            <a:r>
              <a:rPr lang="es-MX" sz="2000" b="1" dirty="0">
                <a:solidFill>
                  <a:srgbClr val="FF0000"/>
                </a:solidFill>
              </a:rPr>
              <a:t>conseguí</a:t>
            </a:r>
            <a:r>
              <a:rPr lang="es-MX" sz="2000" dirty="0"/>
              <a:t> los boletos del juego para mis amigos. </a:t>
            </a:r>
            <a:r>
              <a:rPr lang="es-MX" sz="2000" b="1" u="sng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Bimembre</a:t>
            </a:r>
            <a:endParaRPr lang="es-MX" sz="2000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 2" pitchFamily="18" charset="2"/>
              <a:buNone/>
            </a:pPr>
            <a:r>
              <a:rPr lang="es-MX" sz="2000" dirty="0"/>
              <a:t>10.- Sombra lunar del ancho dorso del mar. </a:t>
            </a:r>
            <a:r>
              <a:rPr lang="es-MX" sz="2000" b="1" u="sng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Unimembre</a:t>
            </a:r>
            <a:endParaRPr lang="es-MX" sz="2000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 2" pitchFamily="18" charset="2"/>
              <a:buNone/>
            </a:pPr>
            <a:endParaRPr lang="es-ES" sz="3800" dirty="0"/>
          </a:p>
        </p:txBody>
      </p:sp>
    </p:spTree>
    <p:extLst>
      <p:ext uri="{BB962C8B-B14F-4D97-AF65-F5344CB8AC3E}">
        <p14:creationId xmlns:p14="http://schemas.microsoft.com/office/powerpoint/2010/main" val="534440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noProof="1"/>
          </a:p>
        </p:txBody>
      </p:sp>
    </p:spTree>
    <p:extLst>
      <p:ext uri="{BB962C8B-B14F-4D97-AF65-F5344CB8AC3E}">
        <p14:creationId xmlns:p14="http://schemas.microsoft.com/office/powerpoint/2010/main" val="2902466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50644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noProof="1"/>
          </a:p>
        </p:txBody>
      </p:sp>
      <p:sp>
        <p:nvSpPr>
          <p:cNvPr id="3" name="Marcador de posición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noProof="1"/>
          </a:p>
        </p:txBody>
      </p:sp>
      <p:sp>
        <p:nvSpPr>
          <p:cNvPr id="4" name="Marcador de posición de texto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s-ES" noProof="1"/>
          </a:p>
        </p:txBody>
      </p:sp>
    </p:spTree>
    <p:extLst>
      <p:ext uri="{BB962C8B-B14F-4D97-AF65-F5344CB8AC3E}">
        <p14:creationId xmlns:p14="http://schemas.microsoft.com/office/powerpoint/2010/main" val="1457430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noProof="1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/>
      </p:sp>
      <p:sp>
        <p:nvSpPr>
          <p:cNvPr id="4" name="Marcador de posición de texto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s-ES" noProof="1"/>
          </a:p>
        </p:txBody>
      </p:sp>
    </p:spTree>
    <p:extLst>
      <p:ext uri="{BB962C8B-B14F-4D97-AF65-F5344CB8AC3E}">
        <p14:creationId xmlns:p14="http://schemas.microsoft.com/office/powerpoint/2010/main" val="3734198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ducación 16x9">
  <a:themeElements>
    <a:clrScheme name="Education">
      <a:dk1>
        <a:srgbClr val="3C4743"/>
      </a:dk1>
      <a:lt1>
        <a:srgbClr val="E5E6DA"/>
      </a:lt1>
      <a:dk2>
        <a:srgbClr val="000000"/>
      </a:dk2>
      <a:lt2>
        <a:srgbClr val="FFFFFF"/>
      </a:lt2>
      <a:accent1>
        <a:srgbClr val="DDC237"/>
      </a:accent1>
      <a:accent2>
        <a:srgbClr val="94A43E"/>
      </a:accent2>
      <a:accent3>
        <a:srgbClr val="6488A3"/>
      </a:accent3>
      <a:accent4>
        <a:srgbClr val="926E8F"/>
      </a:accent4>
      <a:accent5>
        <a:srgbClr val="96A1AA"/>
      </a:accent5>
      <a:accent6>
        <a:srgbClr val="A99E8A"/>
      </a:accent6>
      <a:hlink>
        <a:srgbClr val="6488A3"/>
      </a:hlink>
      <a:folHlink>
        <a:srgbClr val="926E8F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ducation_16x9_TP103462901" id="{9B7591C9-F5CF-44C4-A9A2-94AF20BA0B2A}" vid="{8AAEE4FF-67C7-4BC5-8910-3B0E6337DB76}"/>
    </a:ext>
  </a:extLst>
</a:theme>
</file>

<file path=ppt/theme/theme2.xml><?xml version="1.0" encoding="utf-8"?>
<a:theme xmlns:a="http://schemas.openxmlformats.org/drawingml/2006/main" name="Office Theme">
  <a:themeElements>
    <a:clrScheme name="Education">
      <a:dk1>
        <a:srgbClr val="3C4743"/>
      </a:dk1>
      <a:lt1>
        <a:srgbClr val="E5E6DA"/>
      </a:lt1>
      <a:dk2>
        <a:srgbClr val="000000"/>
      </a:dk2>
      <a:lt2>
        <a:srgbClr val="FFFFFF"/>
      </a:lt2>
      <a:accent1>
        <a:srgbClr val="DDC237"/>
      </a:accent1>
      <a:accent2>
        <a:srgbClr val="94A43E"/>
      </a:accent2>
      <a:accent3>
        <a:srgbClr val="6488A3"/>
      </a:accent3>
      <a:accent4>
        <a:srgbClr val="926E8F"/>
      </a:accent4>
      <a:accent5>
        <a:srgbClr val="96A1AA"/>
      </a:accent5>
      <a:accent6>
        <a:srgbClr val="A99E8A"/>
      </a:accent6>
      <a:hlink>
        <a:srgbClr val="6488A3"/>
      </a:hlink>
      <a:folHlink>
        <a:srgbClr val="926E8F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Education">
      <a:dk1>
        <a:srgbClr val="3C4743"/>
      </a:dk1>
      <a:lt1>
        <a:srgbClr val="E5E6DA"/>
      </a:lt1>
      <a:dk2>
        <a:srgbClr val="000000"/>
      </a:dk2>
      <a:lt2>
        <a:srgbClr val="FFFFFF"/>
      </a:lt2>
      <a:accent1>
        <a:srgbClr val="DDC237"/>
      </a:accent1>
      <a:accent2>
        <a:srgbClr val="94A43E"/>
      </a:accent2>
      <a:accent3>
        <a:srgbClr val="6488A3"/>
      </a:accent3>
      <a:accent4>
        <a:srgbClr val="926E8F"/>
      </a:accent4>
      <a:accent5>
        <a:srgbClr val="96A1AA"/>
      </a:accent5>
      <a:accent6>
        <a:srgbClr val="A99E8A"/>
      </a:accent6>
      <a:hlink>
        <a:srgbClr val="6488A3"/>
      </a:hlink>
      <a:folHlink>
        <a:srgbClr val="926E8F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146F0C7C-95CD-4157-B59F-1693F8160BF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Presentación de temas educativos, diseño con ilustraciones en una pizarra (pantalla panorámica)</Template>
  <TotalTime>0</TotalTime>
  <Words>443</Words>
  <Application>Microsoft Office PowerPoint</Application>
  <PresentationFormat>Panorámica</PresentationFormat>
  <Paragraphs>80</Paragraphs>
  <Slides>12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21" baseType="lpstr">
      <vt:lpstr>Arial</vt:lpstr>
      <vt:lpstr>Calibri</vt:lpstr>
      <vt:lpstr>Century Gothic</vt:lpstr>
      <vt:lpstr>Tahoma</vt:lpstr>
      <vt:lpstr>Times New Roman</vt:lpstr>
      <vt:lpstr>Verdana</vt:lpstr>
      <vt:lpstr>Wingdings</vt:lpstr>
      <vt:lpstr>Wingdings 2</vt:lpstr>
      <vt:lpstr>Educación 16x9</vt:lpstr>
      <vt:lpstr>ENUNCIADOS  UNIMEMBRES Y BIMEMBRES </vt:lpstr>
      <vt:lpstr>UNIMEMBRES </vt:lpstr>
      <vt:lpstr>Presentación de PowerPoint</vt:lpstr>
      <vt:lpstr>BIMEMBRES </vt:lpstr>
      <vt:lpstr>Características  </vt:lpstr>
      <vt:lpstr>ACTIVIDAD 1 (individual)</vt:lpstr>
      <vt:lpstr>ESCRIBE  10 ORACIONES UNIMEMBRES Y 10 ORACIONES BIMEMBRES </vt:lpstr>
      <vt:lpstr>Respuestas: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2015-02-18T04:36:18Z</dcterms:created>
  <dcterms:modified xsi:type="dcterms:W3CDTF">2015-03-01T06:38:34Z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TC034629029991</vt:lpwstr>
  </property>
</Properties>
</file>