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6600"/>
    <a:srgbClr val="FFFF99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98" autoAdjust="0"/>
  </p:normalViewPr>
  <p:slideViewPr>
    <p:cSldViewPr>
      <p:cViewPr varScale="1">
        <p:scale>
          <a:sx n="65" d="100"/>
          <a:sy n="65" d="100"/>
        </p:scale>
        <p:origin x="-8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24/01/2013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4048" y="1425352"/>
            <a:ext cx="3923928" cy="2291680"/>
          </a:xfrm>
        </p:spPr>
        <p:txBody>
          <a:bodyPr>
            <a:noAutofit/>
          </a:bodyPr>
          <a:lstStyle/>
          <a:p>
            <a:pPr algn="ctr"/>
            <a:r>
              <a:rPr lang="es-ES" sz="4400" dirty="0" smtClean="0"/>
              <a:t>¿ Qué son las adicciones ?</a:t>
            </a:r>
            <a:endParaRPr lang="es-ES" sz="4400" dirty="0"/>
          </a:p>
        </p:txBody>
      </p:sp>
      <p:sp>
        <p:nvSpPr>
          <p:cNvPr id="7" name="6 Marcador de posición de imagen"/>
          <p:cNvSpPr>
            <a:spLocks noGrp="1"/>
          </p:cNvSpPr>
          <p:nvPr>
            <p:ph type="pic" idx="1"/>
          </p:nvPr>
        </p:nvSpPr>
        <p:spPr/>
      </p:sp>
      <p:sp>
        <p:nvSpPr>
          <p:cNvPr id="8" name="6 Marcador de posición de imagen"/>
          <p:cNvSpPr txBox="1">
            <a:spLocks/>
          </p:cNvSpPr>
          <p:nvPr/>
        </p:nvSpPr>
        <p:spPr>
          <a:xfrm>
            <a:off x="683568" y="1052736"/>
            <a:ext cx="4206240" cy="4206240"/>
          </a:xfrm>
          <a:prstGeom prst="rect">
            <a:avLst/>
          </a:prstGeo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</p:sp>
      <p:pic>
        <p:nvPicPr>
          <p:cNvPr id="1028" name="Picture 4" descr="http://www.google.com.mx/url?source=imglanding&amp;ct=img&amp;q=http://www.ferato.com/wiki/images/b/ba/20090113_mgb_Drogadicci%C3%B3n_.jpg&amp;sa=X&amp;ei=p2MBUa21Es_GqAHA0YCIDA&amp;ved=0CAsQ8wc&amp;usg=AFQjCNEDcV11e_yUtUijBmazMuE_KRO5U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52736"/>
            <a:ext cx="4176464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t1.gstatic.com/images?q=tbn:ANd9GcSpbbBgwmf1sNgrlDMWMijiKvzM3tjMlYJxDg_JesBnSAaFHwY2n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5045" y="824220"/>
            <a:ext cx="3983179" cy="2316748"/>
          </a:xfrm>
          <a:prstGeom prst="rect">
            <a:avLst/>
          </a:prstGeom>
          <a:noFill/>
        </p:spPr>
      </p:pic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0" y="3284984"/>
            <a:ext cx="8100392" cy="3384376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s-ES" b="1" dirty="0" smtClean="0"/>
              <a:t>La adicción, farmacodependencia o drogadicción es un estado psicofísico causado por la interacción de un organismo vivo con un fármaco, caracterizado por la modificación del comportamiento y otras reacciones, generalmente a causa de un impulso irreprimible por consumir una droga en forma continua o periódica, a fin de experimentar sus efectos psíquicos y, en ocasiones, para aliviar el malestar producido por la privación de éste, es decir, el llamado síndrome de abstinencia.</a:t>
            </a:r>
          </a:p>
          <a:p>
            <a:endParaRPr lang="es-ES" dirty="0"/>
          </a:p>
        </p:txBody>
      </p:sp>
      <p:pic>
        <p:nvPicPr>
          <p:cNvPr id="27650" name="Picture 2" descr="http://t0.gstatic.com/images?q=tbn:ANd9GcSb0_bS7H7CTUhRoSZxqGLhmw0nCjHqYA8U40Gyl1KQhBWKi95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2438400" cy="1628776"/>
          </a:xfrm>
          <a:prstGeom prst="rect">
            <a:avLst/>
          </a:prstGeom>
          <a:noFill/>
        </p:spPr>
      </p:pic>
      <p:pic>
        <p:nvPicPr>
          <p:cNvPr id="27654" name="Picture 6" descr="http://www.google.com.mx/url?source=imglanding&amp;ct=img&amp;q=http://www.landsteiner.com/wp-content/uploads/2012/10/drogadicci%C3%B3n-e1350923096467.jpg&amp;sa=X&amp;ei=qGUBUbWQAZPzqwGVr4HoBg&amp;ved=0CAsQ8wc4nQE&amp;usg=AFQjCNH51dozXZKZQ2b334sYkrVKCVe-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32656"/>
            <a:ext cx="2333625" cy="1552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699792" y="476672"/>
            <a:ext cx="6444208" cy="2232248"/>
          </a:xfrm>
        </p:spPr>
        <p:txBody>
          <a:bodyPr>
            <a:noAutofit/>
          </a:bodyPr>
          <a:lstStyle/>
          <a:p>
            <a:pPr algn="just"/>
            <a:r>
              <a:rPr lang="es-ES" sz="2400" dirty="0" smtClean="0"/>
              <a:t>Los adictos son aquellas personas que dependen perjudicialmente de las sustancias psicoactivas como el alcohol, la marihuana, la cocaína y los solventes inhalantes, entre otros; algunos drogadictos, son personas con problemas de salud o con trastornos psicológicos</a:t>
            </a:r>
            <a:r>
              <a:rPr lang="es-ES" sz="2400" dirty="0" smtClean="0"/>
              <a:t>.</a:t>
            </a:r>
            <a:endParaRPr lang="es-ES" sz="2400" dirty="0"/>
          </a:p>
        </p:txBody>
      </p:sp>
      <p:sp>
        <p:nvSpPr>
          <p:cNvPr id="28675" name="AutoShape 3" descr="data:image/jpeg;base64,/9j/4AAQSkZJRgABAQAAAQABAAD/2wCEAAkGBhQSEBUUExQWFRQUGBQVGBYYFBgXFxcUFBQXFBcXFRgXHCYeFxkjHRQVHy8gIycpLCwsFR4xNTAqNSYrLCkBCQoKDgwOGg8PGiwkHyQsLCwsLCwpKiksLCksLCwsLCwsLCwsLCksLCwsLCwsLCwsLCwsLCwsLCwpLCwsLCwsLP/AABEIALIBGwMBIgACEQEDEQH/xAAcAAEAAgMBAQEAAAAAAAAAAAAABAUDBgcBAgj/xABCEAABAwICBgcEBgkEAwAAAAABAAIDBBEhMQUGEkFRYQcTInGBkaEyscHwFEJygpLRI0NSU2KissLSFjPh8RUXk//EABkBAQADAQEAAAAAAAAAAAAAAAABAgMEBf/EACkRAAICAQQCAgEEAwEAAAAAAAABAhEDBBIhMUFRExQiQlJhkTJxgQX/2gAMAwEAAhEDEQA/AO4oiIAiIgCIiAIiIAiIgCIiAIiIDHJEDgVS1uhAScMCr0hePbdQSmcn1k1HBPZGfBaTXanyMO/1X6EdSXOIuFhqNDMeMQFXaarIfmat0ZIzO/qobW8SV+h9O6kRysIGB4rSanoqfewAN94VdrLqaZzAxc1iNxxXadF9D7LfpCVIq+heFw7MhB5hNrG+Jw3a7/NeteQtx1g6OJ6Vx223ZfB4xb4nce9UjtCEKjmlwzVY3JWj4fM2SO2RHmP+FVuGKtBogodFkYqN8Sfil6K1jCcrrLHGRmp+xYWXzHS3yF1DmiViZjMvBGQOdxVjT6MO8Kygp7ZBYyzejojp/wBxWU2iTm5WDIg0YLO+SyrqnSAF7LG5TZ0JRgjPJNbesf0lVgrbuxUt0e/cr/HXZn8t9Gbr1616j7Kysbgm0nc2fpZERemeEEREAREQBERAEREAREQBERAEREAsvLL1EB8lq9DV6iAIiID4liDgQ4Ag5gi4WmawdGUUoLoHdS/OwF2Hw3eC3ZFWUVLsvGcoO0z89ae0HU0R/TxnY3SNxafy8VWCpDsiv0lUUjJBsva1wO4gEeq5jrV0P3cZKIht84zkPsnhyWEsC8HZj1T6kaEykBzKlxxtaMF6/UivYbOid3jH3KZQ6g1sg9gjmTayweFs6VqIkITgLDLpIDJdB0f0PjAzS3JzaL4eK2Oi6N6KMYwteeLrn3lXjpvZnLWLwcLqJHOOORWEwcwu56y6g0z6SYQ08bZdhxYWtAO2BcW77W8V+d5ZLd6u8VcFFqFLmiXO0byvaTSezgcWqomlNsFHM54q6hxTM3l5tG4tmBFwbr7jOC1OnrHMOB8FaQ6b7Iu3FZPE/BtHMn2fq5ERdh5gREQBERAEREAREQBEXiA9ReL1AEREAREQBERAEREAREQBERAEREARFrusevtJRENmku847DBtuA5gZeNkJSsv5X2aTwBPkvyVpefamectpzj3AkldP1t6bTJG6OjY+Mm4MrrbVv4Wi9iRvJ3rkr3XVG7NYJpHy6TBR1ke35+d6xoiWAVnjfgsCID9moiK5gEREAREQBERAEREAREQBERAEREARQNJaajgHaJJuBstsXY7yL4BQYtdKY+08s+0xw9QCPVVcop1ZdY5tWkXqKoqNbqRhAM7MRcWJdh90Gyjy690bc5cOOw8jx7KjfH2SsU3+l/0X6KlZrlSEXEzSO53qLIdcKXdJfuY8/2pvj7HxT9P+i6Ra1Va/QMFw2V/c0D+ohRKLpSpHu2ZNuE/xtuPNhKj5YXVlvgyVe1m4IotDpSKYXikZIP4XB3nbJSloY9BFikqAOZUOeqceXIICZLUBuZ8lqtFq7C18z5QJpKhxc90jAezfsxtBvssaLd/la3DQd68dT3wQWalpvoso5wSxnUvOToz2eRLDh5WXLNbOj2ooruI6yL943IbhtjNu7lzXfTIWD4Kv0rVgtsLOBBvcAixwII4biFDRdTZ+ZHn5795WIrfdfdR2wM+kQ/7RcGub+w5wJbbeW9lwxysOOGg2VTQ9AX02PBfAKkRjDz96BH7FREVzAIiIAiIgCIiAIiIAiIgCIqHWnTvUxlrD23bx9Ufmqykoq2XhBzltRm0rrRDBcE7bx9Vu48zkPetO0nrxLJcNOw29rNz8XZ+VlTbe3cm5+Kl6c1XmY5vVx3YGMDizEl+JeXDPM2HIBccpzmrR6sMGLE0pd/ye6P0k0ktdbt5Hi7v471nMLScT6KoZqhVytu2F1s+1Zt+4OIJWR5miwkjeLYHaaR6kLJWu0dP4t1FomzaNYcRmosujQd2/wCCxs0ntO2Wg352t4m6zSwS7QIsQOBxyVXTLcrs+afR9slZU9Eq+Gc8clY08uGJRJFJWezU2Cpq7QwccQtjY3aGA8SsE0WPd6qdtlU6NLm0IYztNJadxaSD5hTqDWethwEzns3tkJcO657QHcVd1bQ4KnmhF7KFuj0w1GS5RtmhdeWSkMcDHIcmk3a48Gu48iPNbGyoa8Z2XGa6n2TcZXwPNb3q3pvrYg44vZZsnO+LXfeAPi1y7MOVy4l2edqNOoflHo2sghYqitA3qLVV2zY3uqSsqCXXXScaRZVGky82yG88VAI45bh8/OKU+Nivaw2+fFCxFrWiWJ7HC7cSRxFrHuwJx5rh2ndGGCd8ZN9k4Hi04td4ixXbGuu4jiHD0XNukKnBdHIN7S0/dOF/xHyVWXiaYs8WXzxWBZo34KGSj9joiK5gEREAREQBERAEREAREQBc81wgma83Y5wJNi1pIN+4Z8l0NFnOG9UbYc3xSurOdasarTuLZJGbDGkO2XYOeWm4FtwuBiVvB0dv2jfmpqKYQUFSGXNLK7ZgjuMCvsgfOS1/WOqfthrXFob+ybEkjiPctfl1rqYM9mVvBws63JzbeoKo80YumaR00pRtGx6watNmDXMDGOabl2zYlu8YZ+K1jSmhpoS6zSWXNiMTs7r+Cv8ARWuMU7CbGOxAO0QQSb2DTmTgd25WB0ox4zB8VDhCfKLRy5cP4vwc5o9Jhkl3DB2DuVsjblirn6FG9weMMiLZHPh4LYavREE3tsBJ35H8QxVT/o17HEwShrNzHAuGWOO7HgsHgkuuTqWrhLvhnwKjC3D3KvqJcVF0lWGncGzNMZJcAc2u2bXItjbEY2WE1gcLtc1w5G6ycqdM6YRTVoyyTKtnOKkEqPKqORfaQK44KVqtUFlQ1v1ZR1RvxcbsPg8N8CVDqwvmM7IvkRiDzGRURlTsicN0Wjd3VB2bb06raasdS8OdtDJ4a8dz2h/9ynUMV16qdnhvgx6OZc2WDSDu3bcPepVVO2na57jbMDeSeQ32Wpz6ac72ewP5rH9pxxvyFgjaQjFy5LO+y4Em1sc7HyzWla8zMMBa0tc4ODzji0G7R4ElZtL6wMhZc4k5Nvi7vOdua1GXSwfTylxBmle0d0TbOAbwF/dzVbs0pRKZZGHBY16HKSp+zERFcwCIiAIiIAiIgCIiAIiIAiIgCIiApdOUv19xwPIjJarVQi9yugyxBzS05HBc91hoZmPLdhzhuLWuII8BnyXJnjXJ6Oknf4sixPDiQy2GZOQ/M8lG0xDZm0x52hwwuoMNNUNkLRG4HC4Ita455ZqyGr8zxZ7tkHc3E+ZyXOnx1yd7pPl8Fdo/WiZrQQ7aHPO/xWxaK12BaGujeXAYlowJ43vYKp/04yI5HdmcMOShfSA6TYvsMbcm2F7bgrxyzToylp8U+aPnpFrXTVAdsnqmMaxp5ntOJ4Ym33VqsTyDcEg8QbLZtL6QZ1TmC2IKoW0VwLG/euLURlKVo79M4wjtJ1JpF5wPa7xj5hTaYukNg2x77+V7LFo7Rjs7X+cVax02ybgEEKMMZtfkZ6rNjxvgiO0W4Y28T8FFlpwBnir2plOwXFpsBi4ZePBaxV1IJzWrVFMWRZVaZtmie3DDya5n4HuA/l2VeQmwIaHOIws0XcXWuGt/iOfADE89d1ceGUu1I4Qxhz3GV/B1sIh9d5DcBu4FTdG9KlFELCGcWuAdlhwvni+9zmScSe4W9ODqKs8bLFub2+yU3USoqn9ZUvEQwAjb2i1oyH7IPPHEq+pej+jYLGMyHi9xPoLAeSpz0w0lsIpz9xn+agVHTO0exSvP2pA30AKndBeSu3K/BP0j0M0E0/WuEoxBMYk7BtuFwXNHIEcrKm1v6IqKDR1VJBG4TMa+Vri9ztlrHdYWNBNrbILb52zJWWHpmdftUmH8MuPqxTZOlqFzS11LMQ4EEfoyCCLEG7hgnyQ9j4svo/OiK4rdXZOseYmHq9p2wCRtBlzsh269rb1hGrdQf1R9PzTfH2T8c/TP12iItTmCIiAIq/TekjDEXNF3HAfmVz//AM7UmTa654354fhy9FlPKoOjoxaeWRWjcNZdY3QjZjALt5OIHcN5Ws0HSJOw/po2yNG9vZdb3H0UOp00S8ie1nm4eBYAnc4bhzUepiDLjcfiuWWaTdpndDTwUaaM9brHNVDrGSvYDk1ri3YI3YZqHDrfVUrxeR0mGLXkuDvPEd4UfQkrWSPjdg2TtN5PGY8R7lW6wzt2sDiNyy+SX+VnQsUH+NcHUtBa/wBPUM7bmwvFgWucLY72neFsrHggEEEHIjEHuX560PEX5cfitx0TpWeksWOLmb4z7JHL9k8x6rphqP3HHk0XmD/4dWRQ9EaUZUQtlZk7ccwRgQVMXWnZ5zVOmEReEoQeook+lome1I0eNz5BQZda4RltO7m/nZVcortl1jk+kVemmmOZ1xg/tA8ePiFHFZgp1VrbG8WMJeODtm3xVZLURy4dSIhndrjc8sLBckqvhno491JSiVum9IANvfJaJVPc920Ae/Iea6FJQw727X2iT71r+sc7Q2wHlkFzS9s7Mb8I1UT2zz4fOastHC+yVSMlJdcNvzU6iMoyA78VH+zS14NwgeAF5U6TsqeGOZ+BdbuH5qS3RDc3Xd3kn3pforS8kGs04TdrLm+BDb4jgbblXQaOk2g64bvAsHD+bBbVFTtGTQPBZjCLYBOSOOkjW6mjkcdqS8hG/aJIHAB2Q5ArD9EYc8DwI2fK+fgtkexOqBwKl2+wkkuCii0XwCmM0WTusreGBrRYADkBbFSo4lFEMpm6DHNSGaFaNytxHivdhSQ2VrdGtG4KnrtY4YZHRnNuBw5X+K23qwBdcVrqjrJXvP1nuPm42WuOG7sxyT2o/V6rtN6ZbTs2iNpxybx7+AVitb1s0TJKWuYNoAWLRnne445+i75tpcHlYlFySl0a6/pBqto7Mcdv2S12XIhyz0nSsAbTwObxcx20Pwm3vVS6HYcdoFuzjYixvwxVNXxAgrilknDyeqsGKf6TcdL67U1RG3qy64Ju0tsbEZ4E3y9Vr8ldG4dk3WuNowRcZ2J9bLBJRva64Jv7+RWUsjk7ZtDDGCpFxXz3ab4hVlFp7Z/RPN2fVO9vLuUdkcjnWe7YacL4n/pTZNW4222y53O+HkFRezRriiu0lXAnsnx58lXMndISCcVsE2gWDENuO8lYvojWHaa0DuClUg030XurmjwGjDC2fE8lZzgbDhvx8hkqHR2kzGeIdx48PngrI1IedoG1s/yKlcoiiJozWSelLhE620fZIBBdxsd62mHXKqLQXbAvhgz1NytOpotqUutgLgd+8q/thbuHirRnJKkzLJig3bRYy6w1D85SPs2b7gsDp3O9p7nd7ifesTIF6KYo5N9sqoRXSJLGCy9NgsLMM1mbKCFBJ6xq9cAvli+rXQESajJyeR4BUtZq6XntOceV8PIZrZF8uCq0WUmjX6fQDW7lMZo4AKysvNlRRO5kEQ2QtUl4WFzVIMULV9kr0Cy+XoSYJnYo169fYr4UGiR99Yp0UmAVa43UmldhmosNFiHr0HFYmuTaU2ZNDSsuzTykZiN58mkriTMl2bTJJpZgP3b/AOkrjLDgurF5OPP4P1uiIu08wi1+i45m2kaDz3juOa59rPqu6CxYbxnHn3H0xXS1grKNsrCxwuD6HiFlkxKa/k6MOeWN/wAHF4aQtJuLCw8d5+eSlMh2lc6V1fkhksf9vzDuGzwPzYqGyMNxyF7dxG71Xn7Wj2FNSVoiPpBiCOyR8/FYmEbNjjbsu5jc7kcu9TamWwVQ6btX4qG6LK2S+pLQeV/P/kY+arpG2OGR+SpkVRcEHh7slFmfbDnfzS0OSA51jbd82KytqCO+1u9eTY2AzX1FSm4VS1llo2M4cB/371bh5w+cVgo4bNHNZScVZGbdk1rhmdy+WS7WKiukubblnY6ykrRnY5fWG5RjKvjrVBFE5eCRRPpSxOqkJ2lltrG+RQDWLG6pSydpYGZYzMoPXr4fOotE7Sb1qx9YoYqQFikrbqNyLKDJ75gvNu6gNmWVs6jcW20SLrEXL5dKsL5lDZZIyPNwR5qTSPsVWGdeNrMc1FktGwNm5r0yqnbW819trL71ZNGbiWcpDmOaciCPMWXG3MsSOBI8iuripHFc+0zoxwqJNm1i4kYj62PxXThkjkzwdcH6fREXoHjhERAYaulEjC12R9DuIWk6X1emY2zGFzQHC7bE3ONyM7nuW+Is541Ps2xZpY+jjkVM6xa8EEE4WyPjl3KLNTgFdjrNFxS/7jA48d/mMVQVXR5A4kh8jb7rgj1F/VcstM/B3R1sX2qOcsYL4LDVRngugu6Nm7pj4sHwKxP6OXbpmnvYR8VT68zRavH7OfU8ONyrOIttitjf0bS7nx+bh/asZ6PakZGM/ePxCr8M14LfYxvyV9O8WxwUarqADgrZ2plXuY38bUi6PKl/tGNne4k/ygqfjn6J+bGvJTR1S+vpwstki6MnfWnA7oyfe4KVF0YxfXmkPcGt991KwZCj1WL2aYa9YjWldDZ0c0o/eHvf+QUuLUejb+q2vtOefjZW+tN+Sv3Ma8M5a+vX1GXv9hj3fZa53uC6/TaAp4/YgjaeOw2/na6nAKy0vtmb13qJxv8A8TVEXFPN/wDN35LFJR1DfahkHex35LtSK31Y+yn3pejhUsrxmCO8WUd1Q478F3tzAcwD34qFUaBp5PbhjPPYbfzAuqvS+mXWu9o4i6RfP0my69Uag0b/ANVs/Ze4el7KFJ0YUh3yjuePi1ZvSyNlroeUzmArF9triuiO6KafdLMPFh/tXy3oog/fS/yf4qv1Zl/u4znz6zDNR31vNdM/9U02+Sb8TP8ABG9E9JvdMfvtHuan1Zj72P8Ak5TNXLFDO+R2zG1z3cGtLj5BdspOjuhjt+ga4je9zn+jjb0V9TUbIxsxsawcGtDR5Bax0ntmM/8A0P2o4vRalaQlFxAWDjI5rPQna9FdQdGFYfalhbyu9x/pC6oi2Wmgjmetys5o3o0qh+uhP4x8CsEnRvVE49Uee2fi1dSRT9eBX7eQIiLc5QiIgCIiAIiIAiIgCIiAIiIAiIgCIiAIiIAiIgCIiAIiIAiIgCIiAIiIAiIgCIi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8677" name="Picture 5" descr="http://www.google.com.mx/url?source=imglanding&amp;ct=img&amp;q=http://www.edicionesmedicas.com.ar/var/edicionesmedicas_com_ar/storage/images/media/images/drogadiccion_origen_no_conocido.gif/98802-1-esl-AR/drogadiccion_Origen_no_conocido.gif.gif&amp;sa=X&amp;ei=YWcBUaeEEMabrAHZgIHABg&amp;ved=0CAsQ8wc&amp;usg=AFQjCNESnFzf_duWNrwM0ClJ0TyTxPREm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8949" y="4876628"/>
            <a:ext cx="3155051" cy="1981372"/>
          </a:xfrm>
          <a:prstGeom prst="rect">
            <a:avLst/>
          </a:prstGeom>
          <a:noFill/>
        </p:spPr>
      </p:pic>
      <p:pic>
        <p:nvPicPr>
          <p:cNvPr id="28679" name="Picture 7" descr="http://www.google.com.mx/url?source=imglanding&amp;ct=img&amp;q=http://i2.esmas.com/2010/10/19/150319/tratamientos-contra-la-drogadiccion-300x350.jpg&amp;sa=X&amp;ei=lGcBUc_2H8abrAHZgIHABg&amp;ved=0CAsQ8wc4Fw&amp;usg=AFQjCNGJlojDTJL2p0XsE0t6fb1n60aSA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429000"/>
            <a:ext cx="2456201" cy="2904323"/>
          </a:xfrm>
          <a:prstGeom prst="rect">
            <a:avLst/>
          </a:prstGeom>
          <a:noFill/>
        </p:spPr>
      </p:pic>
      <p:pic>
        <p:nvPicPr>
          <p:cNvPr id="28681" name="Picture 9" descr="http://www.google.com.mx/url?source=imglanding&amp;ct=img&amp;q=http://drogadiccionyalcohol.galeon.com/images/DROGAS2.JPG&amp;sa=X&amp;ei=52cBUaKjIpH-rAG-8YBY&amp;ved=0CAsQ8wc4nQE&amp;usg=AFQjCNEs7GAv3nphFd2TBW_HLZae29nlf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260648"/>
            <a:ext cx="2627784" cy="2160240"/>
          </a:xfrm>
          <a:prstGeom prst="rect">
            <a:avLst/>
          </a:prstGeom>
          <a:noFill/>
        </p:spPr>
      </p:pic>
      <p:pic>
        <p:nvPicPr>
          <p:cNvPr id="28683" name="Picture 11" descr="http://www.google.com.mx/url?source=imglanding&amp;ct=img&amp;q=http://es.dreamstime.com/problema-adolescente-de-la-drogadiccion-thumb12388317.jpg&amp;sa=X&amp;ei=L2gBUbqEDpGZqQGv7YD4Aw&amp;ved=0CAsQ8wc4Xg&amp;usg=AFQjCNEEGWmFg-IhKBwhWIDbREPbtI7yh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924944"/>
            <a:ext cx="2665479" cy="3998218"/>
          </a:xfrm>
          <a:prstGeom prst="rect">
            <a:avLst/>
          </a:prstGeom>
          <a:noFill/>
        </p:spPr>
      </p:pic>
      <p:pic>
        <p:nvPicPr>
          <p:cNvPr id="28687" name="Picture 15" descr="http://www.google.com.mx/url?source=imglanding&amp;ct=img&amp;q=http://www.las-drogas.com/images/marihuana-2.gif&amp;sa=X&amp;ei=nGgBUaeCJcjyqAHCuIDABw&amp;ved=0CA4Q8wc&amp;usg=AFQjCNEtp4khtDbfQZ35RsVOOPBdtovD2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3003003"/>
            <a:ext cx="2043246" cy="19381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9712" y="188640"/>
            <a:ext cx="4546848" cy="648072"/>
          </a:xfrm>
        </p:spPr>
        <p:txBody>
          <a:bodyPr>
            <a:normAutofit fontScale="90000"/>
          </a:bodyPr>
          <a:lstStyle/>
          <a:p>
            <a:r>
              <a:rPr lang="es-ES" i="1" dirty="0" smtClean="0"/>
              <a:t>¿Qué es una droga</a:t>
            </a:r>
            <a:r>
              <a:rPr lang="es-ES" i="1" dirty="0" smtClean="0"/>
              <a:t>?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980728"/>
            <a:ext cx="7239000" cy="20882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" b="1" dirty="0" smtClean="0">
                <a:latin typeface="Century Gothic" pitchFamily="34" charset="0"/>
              </a:rPr>
              <a:t>El </a:t>
            </a:r>
            <a:r>
              <a:rPr lang="es-ES" b="1" dirty="0" smtClean="0">
                <a:latin typeface="Century Gothic" pitchFamily="34" charset="0"/>
              </a:rPr>
              <a:t>término droga se utiliza para referirse a aquellas sustancias que provocan una alteración del estado de ánimo y son capaces de producir dependencia</a:t>
            </a:r>
            <a:r>
              <a:rPr lang="es-ES" b="1" dirty="0" smtClean="0">
                <a:latin typeface="Century Gothic" pitchFamily="34" charset="0"/>
              </a:rPr>
              <a:t>.</a:t>
            </a:r>
            <a:endParaRPr lang="es-ES" b="1" dirty="0" smtClean="0">
              <a:latin typeface="Century Gothic" pitchFamily="34" charset="0"/>
            </a:endParaRPr>
          </a:p>
          <a:p>
            <a:pPr algn="just">
              <a:buNone/>
            </a:pPr>
            <a:endParaRPr lang="es-ES" b="1" dirty="0" smtClean="0">
              <a:latin typeface="Century Gothic" pitchFamily="34" charset="0"/>
            </a:endParaRPr>
          </a:p>
        </p:txBody>
      </p:sp>
      <p:pic>
        <p:nvPicPr>
          <p:cNvPr id="29698" name="Picture 2" descr="http://www.google.com.mx/url?source=imglanding&amp;ct=img&amp;q=http://us.123rf.com/400wm/400/400/scanrail/scanrail1104/scanrail110400054/9371956-termometro-drogas-y-jeringas-aislado-en-blanco---diseno-es-mi-propia-todo-texto-etiquetas-son-abstra.jpg&amp;sa=X&amp;ei=p2oBUfL6N4K9qgHn-YCwAg&amp;ved=0CAwQ8wc&amp;usg=AFQjCNEqaeMrsJX5hhhsVorV-irR319k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36912"/>
            <a:ext cx="4824536" cy="3485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www.google.com.mx/url?source=imglanding&amp;ct=img&amp;q=http://us.123rf.com/400wm/400/400/kytalpa/kytalpa1208/kytalpa120800028/15196648-ilustracion-de-drogas--marihuana-el-alcohol-la-nicotina-y-otras.jpg&amp;sa=X&amp;ei=BWwBUZaRL9L1qAGQ9oDoBw&amp;ved=0CAwQ8wc&amp;usg=AFQjCNG1XKMO9iCY0KD1JVpBoBVzYk26S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412776"/>
            <a:ext cx="1728192" cy="1656184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rgbClr val="FF0000"/>
            </a:solidFill>
          </a:ln>
        </p:spPr>
      </p:pic>
      <p:sp>
        <p:nvSpPr>
          <p:cNvPr id="15" name="14 Rectángulo redondeado"/>
          <p:cNvSpPr/>
          <p:nvPr/>
        </p:nvSpPr>
        <p:spPr>
          <a:xfrm>
            <a:off x="288032" y="3501008"/>
            <a:ext cx="4211960" cy="3312368"/>
          </a:xfrm>
          <a:prstGeom prst="roundRect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4716016" y="3501008"/>
            <a:ext cx="4211960" cy="3356992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0" y="188641"/>
            <a:ext cx="8100392" cy="144015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" sz="2400" b="1" dirty="0" smtClean="0"/>
              <a:t>Puede presentarse adicción tanto a sustancias psicotrópicas como a actividades e incluso, en relaciones de </a:t>
            </a:r>
            <a:r>
              <a:rPr lang="es-ES" sz="2400" b="1" dirty="0" smtClean="0"/>
              <a:t>pareja</a:t>
            </a:r>
            <a:endParaRPr lang="es-ES" sz="2400" dirty="0"/>
          </a:p>
        </p:txBody>
      </p:sp>
      <p:sp>
        <p:nvSpPr>
          <p:cNvPr id="6" name="5 Rectángulo"/>
          <p:cNvSpPr/>
          <p:nvPr/>
        </p:nvSpPr>
        <p:spPr>
          <a:xfrm>
            <a:off x="1187624" y="1556792"/>
            <a:ext cx="374441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00000"/>
                </a:solidFill>
              </a:rPr>
              <a:t>Sustancias psicotrópicas</a:t>
            </a:r>
            <a:r>
              <a:rPr lang="es-ES" sz="2000" b="1" dirty="0" smtClean="0">
                <a:solidFill>
                  <a:srgbClr val="C00000"/>
                </a:solidFill>
              </a:rPr>
              <a:t>: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</a:rPr>
              <a:t> </a:t>
            </a:r>
            <a:r>
              <a:rPr lang="es-ES" b="1" dirty="0" smtClean="0"/>
              <a:t>incluyendo alcohol, </a:t>
            </a:r>
            <a:endParaRPr lang="es-ES" b="1" dirty="0" smtClean="0"/>
          </a:p>
          <a:p>
            <a:pPr algn="ctr"/>
            <a:r>
              <a:rPr lang="es-ES" b="1" dirty="0" smtClean="0"/>
              <a:t>nicotina </a:t>
            </a:r>
            <a:r>
              <a:rPr lang="es-ES" b="1" dirty="0" smtClean="0"/>
              <a:t>y otras drogas</a:t>
            </a:r>
            <a:endParaRPr lang="es-ES" dirty="0"/>
          </a:p>
        </p:txBody>
      </p:sp>
      <p:sp>
        <p:nvSpPr>
          <p:cNvPr id="30722" name="AutoShape 2" descr="data:image/jpeg;base64,/9j/4AAQSkZJRgABAQAAAQABAAD/2wCEAAkGBhQQEBQUEBQUEBUVFRUUFBQUFBcUFxgWGRgVFBcWGBcXHSYeFxkkGxcYHy8gIycpLC0tFh4xNzAqNiYrLikBCQoKDgwOFw8PGiwkHCQpKSksLCksLCwsLCwsLCwsLCwsLCwsKSwsKSksLCwsKSwsKSwpKSwsLCwsKSkpKSwpKf/AABEIAOEA4QMBIgACEQEDEQH/xAAbAAACAwEBAQAAAAAAAAAAAAAABQEEBgMCB//EAEwQAAIBAwIEAwUDBQwHCQEAAAECAwAEERIhBRMxQQYiURQjMmFxQoGRM1JicqEHFRY0U4KDkpOxs8EkVGOUwtPwNUNEc3Sio8PEF//EABYBAQEBAAAAAAAAAAAAAAAAAAABAv/EABsRAQEBAQEBAQEAAAAAAAAAAAABETFBIXFR/9oADAMBAAIRAxEAPwD7hRU0UEUUUUBRRRQTUUUUBU1FFAUUUUBRRXO5nEaM7HCqpZj6ADJP4UHSis5wvxmskwilQQs5CoOYjkOV5gikA+CUqGOBqU6WwxxTe+4vDBjmyKhPRSfMf1VHmY/QVNMXKR8V45KkxjgiSTRGkkhkdkHnZ1RVKowziNySenk2OolSTjUsozBGYUxk3F0DEoBB3EJxIxGBkOIxv12IpFe2tpMHzG3E3cYeaUKYVwHKspfEXlycCIM2SM+tLVjW8I4otzCsqBlDdUcYdGGzI4GcMpBBHyq5WO8I3ZWVFO63Vuk4IwRzYwivkju6MmD35Dntk7GkKKKKM1UFFFFAUUUUBRRRQFTUUUE0VFFBNRRRQTRRUUE1FFFBNFRS++49DC2h3zIRkRIDJKRsMiNMtjJG+MDNAxrnPOqKWdgigZLMQoAHUknYCk1xxC4bGBHZIzKoe4IkkYk40rGjBVY9iXO5+E9KomzXRK4El7cW7eZbnGo6fP7tBpiQsh8jqAOmTscTQy/hFzNrSKS53xzPyUI2znmPjmL0GYw+5+Rxzm4PNcgi6m0xkFWgt8opBAyHmPvD33Tl9dxVK4klljuEhYvrgW6spCSDrJLCM6cZRXWM79VkK9qb2tky3DyjypNGmtD2lXOGxjqUIU7/APdpRSDxf4bjEcPKUQoD7OxjJj0LIQySLp+2s6REHqNTb7kGrwW4eSLMKRWW+iR4wsszSJ5JDzJAVyrArlg+SVzjetJ4pu4VtZEuJEjEiMihmALOQdKoDuz56AbkikPhrhcd1JcNOrSBZIzynLctJGgjLqU6Md9R1Z3c7DoJer4rryZGONfEHz6tcjUq77n3Nvk/NOx6g5ZS+H7m4VsutpqUhSAs0qkjrv7tfph/kRgVqY4goAUBQNgAMAfQCvVXE1l+GcHuBcQ8xI444VbzJIX1tp5SqqlQVQKSdz2A3GNL/iN+IImdsnGAFGMszEKiLnbUzEKPmas0l8SsVNqxYKi3cfMz3DJJHGPrznipwcLjgdxcLmed1LD8jDI8KJg5AEkWmVz2LagPLsoziqqcFlgyI2uo9wda3LXR+mi65m22D067Y61qY3DAEbg969YphrNtx+eH40W4GCfKrW8n00y5jJ2O/MUV3bxhEgBnSe3BGdTQtIi/rSw641HzLAU8KA9az81ilzdGMKBDBpaQKMa59mjUkHcRr58EdXj/ADSKBvY8VinBMMscoBIOhw2COoIHQjuDVqk1x4cWQgyFZcd3ijLdMDDAAg9Tmqc3CXQEJJcQAb8yOVpMb9o51lXpntj9XsGlqazUXGZ4ctMBcRjc6Iylwi7btECRL3J0YYbDSTT+2uVlRXjZXR1DKynKspGQQRsQRVR2oqM0UBRU1FAUVNRQFFTVXiPEEgieWUkJGrOxALHSoycAbn6CgL7iUUC6ppEiXpl2Cgn0GeppfJxyWQH2S3aU9nnJtouu+5VpDtvtGQfX0z1yfa7xXliNvsIrWUkGaCccyXUQmUWORRg+c6tIRh5sU2mu2mhjlxy7iCXzJuR5GEc6DcZRkJZc+qNjy4qauOPPMgja5uWaKWQxqLZTBGrZ0rHK5Yy69QK5BQE7EAkAp57L2W5Ps0axOkmpVBwuZdRRi3XlzmMxOpziRY3A7l/xHhIIvIy+iK5RSvLJMqTlZEkkVei4CRuMfaVz161PE91pgleTSJGi0xKN3aSM81NCfE3vBsACT5SOpxFWYLcXCyiMMYLuATLqDDRKRhuu6Mco2nGQyueuabQ2ojPOlIEnKRJWzhToy2d/Qs2/zpB4de8MLIkIgBuLpxLcncRyTyyxFIUOpsK6rpdo8YPXAy3Tw1GzB7gtduCCDNuikEkFIR7tCCfiA1bDJOBVRXteLqY1Th8RuEC4R9XLtwMeX3pBLr841eu6cIml/jNw2N/d24MCYzsC2TIxHTIZQfzRTgCiiFsXhq1UMFgi8/xkxqxfsdZIy5+Zq3Z2McK6IUWJck6UUKMk5JwO5JzViqfFuIi3gklILaFyFGAWY7IgztlmIUfM1RbopD4SmnK3CXL8x47hlD9AQ0cMpCjsqvIyDvhBmn9BFcL6zWaNo3GVcYO+D9QR0I6g9iK71NBjFvJeHt/pBAjBPvjtFIpyQWI2hm1E5B8rZyp30DQwcejYebKbgDV0JPTBH/W49aYMM7Heks/g+2b4EMG5b3DNEuonJYovkY53yynfeopulwrHAIJ9Af8Ar0pZ4Vw1ssoOrns9xk9xKxdfuClVHyUVUm8NzqPc3IyG1Aywhm1frRsg7b5BzVDh0N7ZRpE0fOjQLGjW5RgqKMBmSXSwxt5VLnahjY0Vm4vGca4E+Y2xvrVojnJGAsgGrt8ORvTb9+EAy2pRkLnST5iyqBt6l1/Gmpi28QbqAf8ArH+Z/GlHCQYrqeADEelLiP5GRpFlQDsAyB/6UjbFWX49H2DtjqQuw65yTgADHX5iq3BJOfLJcjIjdEjhz9pFLs0o+TM+B6hAR8VFOqKKmiCiornc3KxqWkZY1HVmIUD7ztVHSilv77NJ/F4mk7a5Mwx/iw1MPmqkH1qP3skk3uJWI/k4cwp1yMsCZGPb4gD+bQHGOOLCj6AZpVUkRRqZHzjYlUBKj6+m2TtWbtH9oVefHNxGfAEkbIYbSF/teWUKrYdNiRJKMjoDWyt7RI10xqqL6KAB+yuuKmLrAx8DvTByuSqvGYtMjXGpH5LK8LIwzIzAIgbmKuTq7HNXbJ5jNcMLKdTNMkg5jwoikW9uhLsHY4LRafIr50ns2TscUYphpBD4elfPOndQQQY7c8sbgDeb8rnrupTdicZ6MrDgsMBJijVWIAZ/ikbHTVI2Wb7yetXaKIMVNRRVE0VFFAVlfF3EW59vAqI64e7kLNg/6OYzEqrjzEzPGc9gud61LsAMnAHqdqwM8Jnne/5raYrg2YhIARY1ureORgcZJLRFtzgggbYqVYf+Ebxn9qSRGSSK7nD504IZjJEVwTsYWjO+Dv0rQ1j/AAhdRi8v4hMZJmlSWSN2XUrGKPUFVQPIqtFHn/ZnJzmtfSFBOKSL4hab+JQm4XfE7MIoD0xpfBaQHOQyIy7HeqvjriHKihQrrWadYpEB8zx6JJGUDByDoAYfmlq5fw0C4HLjT0BuAv3AFKaYZrBetu0tvGPzVheQj+c0i5/qipaG8XdZLeb9Foniz/PV20/1TS8eL3/kov7d/wDKEiuE/wC6FHH+V5Ef693En+JpP7KB1Y8b1ScqaNreXGVVsFZAOpikXZ/muzDqVAIpnisNxfxT7RAwSLWT5o5LeTnOkg3SRNEZGQfu7HINavgXEhc2sE46SxRy7fpqGx+2kpYtywq4KuoYHqGAIP3GlP8ABKBSDFzLfAACQyukQA3HuM8rI23052G9OaKqFA8MxnHNMk4XokkhMfbrEuI2OwxqU47YpuBRRQTRUVNBBFVY+GRhteNT74dyXYZ/NLZ0j5DFWqKAooozQFFTRQRRRU0EUmsvFMUt5PZnKTQhX0tj3kbKp5ieoBOkjt94pzWC8dcHZbyC6gC84IyoftNJEGlSMDvqjM+e5C477SrJre0Up8N+I0voBKiPEdtUcgAdcgMpOCQQykMCDuD65FNqqCiiigzfjq5T2Vo2KMS0UhhZhmSGOaJpvKdyoXrsRvvXh+GRW8CwwIOW8sEsQclhrNwkh3bJ2OlgO2NulUeOz2dzxBbW5CyiSJ4MNlSsylJ1CnY6ihJDKdjGBkEinN6RHAF7RXEIG2djLGUA9fK4WstE/iPiyWV1FIFmk9ntrmWdYowwMRCsWdjgK5aMsCWGdDDBJFbNWyM1lvE6zNEsEUPO5xMl1l1RBEBnlsxDeV9IiOFJ06z1rQcLvefBFLjTzI0fSe2pQ2P21UpB47iDeyZflstwXjfriRYZiu2RqHcjuoarHCPEhfImAVl2bHVGC5KsO4OCQw2YYIGDs44lw5biMxydDggjYqw3DKexB3rG3nDHhce0xNIqghLqDmawMqcHk+9i1HcqA6eQHIzipVjZRcRRujD1322zpB+//MVEnEIwD5g2nqF8x/AfUViE43Ax0tdvjbUDNbkjfYeaIMTt3IPSvSXlgSQQLps50yTtdZK5KsIhqzvuMLt8qamHMnHHvQ0dmCiHKyXeV0RruH5XUSTDGMfCpyWORpa94ORVsLVUOpEhjRG6hlRQiuD3BABz3zVOO0nvRpuEEFqRgwke8lHTSwBxHDgfCfM+rBCAFW0ajGw2qwTRRRVQUUUUBRRU0EUUUUGa454rMFwYV5S6Y0djIZGYlywCpFErM3wkk7dRse1GbxrJGA7bpqQMDaXUOzMATrk+HAJOWUDbcjqJj4JK97etHJEvv43xJG74za28fVJE/MOxz1rh4q4LcLw67LzQY9mnBKwup3iZDlmmYDy98bVn618bmigUVpkUUUUBWb8bxNyY31mKKOVZJpUCmWNVyRImoEYBwGGMlGbHodJSjxTYxy2zCZ1iVGSQO4UorowZNSv5WXUAMH12wcESrGc/g1FPdoxcyRPDLJbSRNhdWpShDAnzx82QxkbaZXAAC4q3wDxg6ARcUMUEpEbRsuQkodQTgEnSytkNvjdTnevPB71b63BhBt7mHDFNLLEJgCG5ZcaXiJLqXTqH+dWp+HW9xiZkDkWrwhWGcBspIhTpq2KHPTBFRf1p80ZrK+FriZVjhvwnMMCSo6nAI2V42yxJdCUy2wbmDHetG8CAEkYxudzV1ljoeLW0nEJbdmWRZ31BHBBS5gIicrqGxBRCrDqckHy7uONSlYQ5yWE9qkigZLEXEQUgDoTqB+jb9KTeH+KwXVxIkasYpkF3bSvFJGVZgA4USKPlIGGQdbem7TjDYjVz5ffWwkX5rcRdPUg9PUN9KjSPFC3Bt2itk5s85CyHmctY4jtIxf4kATKqVBbJ1YODV3wjcySWitKUbLSaDGuhDEHZYioyfLoC4Odxg96rcdtpZoHjjdYHlGqZ2DHRANig0MCGKgrkMMEuQQcVa8K3byW+JRGGjd4vdLpQhDpGlcnGMaSM9VNX1PDiiiiqjy0YPUA/UZqVQDoAPptXC94jHAAZnWMMyopYgZdjhVGepJPSkvEfHdrA+gs8mJBCzRo0irKQSsRYbNKcAaFy3mXIGRQaKuVzdpEpaRljUblmIUD6k7CsdxfxpPEziSMWUSxLK0jkXE41MV0LbxZGrb4ixUalznOK58E8Hm5mS6v1ZgmHgincTSa8Ac6bT7tH64iiARSSTlsaZq43EbhgCpBBAII6EHcEV6oFFVBRRRQFTUUUE1FFFAj8Ptm64jntdxqPp7FZnH4sfxo8d/8AZV//AOjuf8F6SW12q3nEfezRn2mPAjheVf4laDPkU+bOD1+yOxOavie7X97r1FlvJNVrOqhrabrySuCxjwASMk7fEenaLj6CKK8xtkA+oBr1VRNFRRQFVuJ8PW4ieKTOlxglSVYdwysN1YEAgjoQKs0UGX4PxGR5JbeZfa1tyFN0oEZL9dLISMyBSCXj8pJOACCo9QMkMkj6iyyA5DEkxygEgEHdQ4Hf7S9y9U/GVlyJYZ4HNnJLOiTXGxhVNJOqdCMNq0LEGyu7JltgKcvbCaLTKizKfhdMagc5DqG+EggEEMTkA1lpU474aiuZLYXAEiQxynlsMq7HlKNXqB8WPUKe1IeFeLBFHJDO0lw0K4V9GOYqxwl11E6S6mTfcbA+hrUcOummLq+RLEqq2VKZJLEOA32WAB9AcjJxWY8SxErbgQmYZkMijC+TQ2rJPTIJHz1fOhDDwZOTb+z6ZE5JxA0qMhZUxpOWGW2IDEd2I3pnxpwY1cAkPLbhkAJYOs0YGMd8jS3YAZzgGs74I48bmNTiXy7pNImlZN9CyEr5VLjIZeoY5A9NJxOQ4R0BIaeIOnRg4YD6Z2APbYH6vC9ebuyeWN4VlMLt5pJVAYooOyrq27EDIIwGOMmqHgWzMb3Ajlllt05UMfNOomSMPzXBwB5tSA6RjUjDqDTRIw3MWQ+XJadhkDpsg9Bjr8gPzqXeFJVt4LqRjybVJXMIZiQkUcaiRssSccxZD9QfXJvqeNUTWGn8cPdObe2VojM+i3n8pLxKWWe4QHYKGXQpw27o2krVSS7m4q8ssTzWItomWNHU/lXU6mlQNpkUxkBcHYhiDWoghis0giGAsESxxqBqZjp0Kq92OEfb7z0qbq5hM/hx5opBxCTmyCMwq8R0aM+WNkJHlmbAkZsbEoOi72LREdYktioii1HnJHzGMhGjVCuCNgWAdsjcbNV2Dh00wBuY0xq1iEyZGo/akIU6yOgX4RgbtgGjjvG1ghcyXltbHHlZ12DdgV5mTv2GD6YoE3HIX1R2Vu00DXB1PNNEro6Lu6GQDW0jKCANQIAzkbZ2dlZpDGkcSiNEUKiqMBVGwArN+CuHu4a5ugXmbKxyNzF9ydJ8kMm9uGYbqSWOlSx2AGqqxKmiooqomooooJoqKKAoNFVOLXvIgkkxnQjMB6kDYfUnA++goeGXDpPKAV5l1cde/Lc2wb6EQgj5Yrs6c3nxnJ1Ky7kY3XTgfLf8c/U2OD2Rht4oydRRFVj6tjzN95yfvqrcgrJt6hvXGSQNhvknI+mw+2wiunhq951nbyYK64Y2IOxBKjIPoQdjTOkvAJND3EBI93JzEGcnlTlpFPyGvmoP/LpzVRNQTRSXxR4Xjv4gjs0bKdUciHdW+anyyLsMowIOKB1mivmEt7ccOzztdq5IVJkE1zYTHZE1Qks1sSWUYjKtqHRgN9Ha8avW5XLFrco4YtIGMWGUbwMuW0PnOG3HkYELsTNXGj4nZmaF41kaEupUSJjUue41Aj8RWO8NOttIbRYNTIzNJNaybAsA+bgSMGV2zkLmQ4IOwNXl8cGPXJdQta24LIrucMkiKGZJh8KhjkI4Yq2Bv5k1KeM+I7M+9uYbiyudIK48kjjdR54maOVVzkhtWkHUVFRcPuIXZVw8L6pEBGiRdBkXry8+UE53Bxse+Cc9bO/V9BXDKkWMkddRA3B6Ecs5HzpXwPjUbxLHNKjzqg5kU0ZgkJO2oISAy+jKuDjIrpcRrblyIjEkoIfB8qMcgSjOCBvhtsDZtvMTUKPBkDWQNszCZRDGyqF05TQiSLgdTqKvk9Wkfpq20XEZDpiZCGJlh0uWIUrqH5TAOWUZIJxnAGRk1k/GMLxXVvd2hZXM62gjfSsJRo2YgnGrLOgXGoDZT2rScTMQVMqcGWLmR7thtYPlwd9XpjcMDsScxXe54jHDEzudSa9MYO7Tyt8JAG7DO4A9MgYAzhuA2r3PMFlKsdtEVeaBWPLBY5aJABpDryIjt5cyy9mUlt+6FEk0cShZFunfRbqs7wmFH8ryAI4Dtpz1zk5HTrpZLRIGmhs40WWaONsb6AQrQiWTHRQsajA3bTt3IdpPkd+IXWkvHCnMkPLRYwcAIuGLMTsiecjPX0BO1EFkgbmy82SYjSzhZIwBnOhMHSqZ7ZOcDJJ3qYLHRnIBdt5JDcurO3qQijb0GAANhVLiXGY4Jo4igkmlVjEqoZmcqMlFkdlAbAzgkbZPY4qPfFeN29uhkeNWC/ExxMwHXOI9bnp3xVK24Wby8guxEIFiG0xRUkmQjKRqoLHk5YsS5U5UYXfNduHcBupzK19PIsMhBjtUKIUXqySSRDJHQaVc7A+Zs7aqKMKoVQFAAAAGAANgB8qHHqiiiqiaiiigmioooCpqKKCaScePNmtrfykNJz5AevKgw4I/pjAPoTTukvCH5tzdS9QrLbR4OdoxqkPyPMdlI/2YqUOapcRg21DPp/kTgbknptuegxk1dqGXNUIZCY7i2kzs+u1kwBjJ95ESf0WRk22zKRjoA/rM8aVhbT8scx4l5yKNgXhYSKo9MlNPoMEDOGNaSKQMAw3BAI+h3FRXuopfxHixjkSNI2mkcOwVWVcKmkMzFiNsso2yfNXFeJ3Pe0b+bPEf7yKqO/GeELdR6GZkIYOjrjKuvwsAwKtj0YEfKsdc8UWFJPb1lhaJ39/BYXIxErExyGaHVEdgHIPlGcFdq1n75T/6o39tFn+//Ol/Fp/aTFBPFNalpVaKRjC6GWLM6qQGbVsjHBH2c5BANZqwRrI4QgG7RlTWs8BgkZfiBfUqoXBwcaFxuMei24uoiwjlVY3E4e39oUALJhsqjHKuQNXwk4Vj0xVmS5uobsC4knkgEWxgtNSySs3+zDumhV74BMn6NWeH30NxHI6Q4RXeN5LkgAldn66iQGypBxupG2KBHc+C4HRuW6jXyyqSASQq0XMZIHQ7iHWxOlWXDLjocHrw7iYkuDBIiF1CEiGULqD6gcRkqRjTg5yM7ZODTFOHQ8svby4RgGHIVTbnoyvl9SDscqy9q5XdjrRvaLeGZSFw6KB70Z3jjl3bIC9G30jGcmisr4rtQLKSOTm6beOe5tnOpTzAAirzMYaRRIwAOcjB3IJptw7iEsi2jS6VkOk61dWSWMQyypNkgaD5fNtsQ2x8tceKwiIPG2WhkVZUs5mZHjaMZk5DSK4nbodAOk7jYZzl+Hlk0Wsuh0a7LwOnmQ2k0dw0pg0/HGUDALklXK9dqmrmtLDatPdi9LmWTM9taJgaCV0HnuQMxoGVwck+UIPjbB0st5b2w1XctmjOfNLPMmWO+wDAbDsoOw9d85sXBsFZLG1hutHMZ4xI2LQflFt1Co+uRixOkHUWfppxjrw3g3Eec07zW1q0raroRwKwiVUVI41Zjl5sYy2dIKjIYYFBfiiur+2kXl2sETtLFjTcI5VWKiRGGk4IAYEDG/envAfC8NqqkRQ87QqyTJGEZyBudySATk4yetZ+14Jfqsglv5CrM7QIFAnfbCiR8eVOhIRFO/VRtXq28N3YEOriE7SxKRKfJpIMZXfOUVwSH3WQ/UYIqNxmpzWFb98YBctDLDOmVaB7ks+rEYzGqqYxlpM4OoruPoLln47xNHDeQtZl4tYeZ40DsMArHGGZiSdWB1AXftm6mNbU0t4Z4gguc8iVXKsyFc4YMvxDS2Dt9KY1UTRRUUE0VFFBNFRU0Hl2wCT0G5pV4Vg02cR0lDIDO6nqJJmM7g/PU5qfFdwY7G4YdeU4X9ZhpX9pFM400qAOwA/DaoPdFFRVC1oszEEZHXGAeo0knJ29M9diANiTW8GP/oMSZLckNbFm6k27tbkn55jq3OmJQVHoxzjA7ZJPQkDGdz2GNzVbgGEe7QDAS5Zv7RI5ifvZ2P31FeuFDmXNzKcYDLbxkHPljGXPyPNeRf5g+gb1i/B7zyRHkyhFZnmPMhV/NO7TkAo6deZq3BOGGTvT/wBhuv8AWU+ns4x/iZ/bSFNaVeJdoRLt7iSObPoqsBIf7Mv+NHsl3/rEP+6t/wA6lHiBrgQ6XnRo5lZCyWwBGV7apGGSCSMg/CflSkawis7f+AbOSN1jgghdldVlWJC0ZfOpk/NJydxg7004Dfc+1t5h/wB7DFJ/XRW/zq9TqcZTifg2WZIc3CloXjdEaI+zjl7r7lJFLEEKfM7fDtjNJbiynEl0tnLc3kjt7yTTHGiOFRTEZiwbTtnRCAQdiwO9azxVxSSCDFsvMuJGWOFNskkjW++2ETL74HlwSM1ko/Z4I7u40eSJRJNIJNdxdSnJVS+xVD5QoXAbUAAEA1StRXsfD9wsmIbmV1Z2V4BHHHCGfU8muZ+eZCDrOkasHAyopI3gqG4upoosLJAITmL3CO8jTPIcLtr5UaPkYBIAOBuNlBFPeZjtdEVlpEK3CNy5D1a4khVBjDHTGrZGnTIwyNOqjxXw8LW6tngWS5niBwHcBpjLHe8zUThA2ASDgYChRhTipiyldrxVrDlI8ErwmURQyW8jQZL+TT7PK4KSJjThWYEA7jbOl4fc2r61WaWTlDMimeZXTYtrKMwKSAEkjG/UdMVXik1wxyzoJGliMV7br0MsJ5UrrFIdD6cHOQdSIOulAa/h3h9vdtNZzBpjbYeO4xJbTKkzyHlKw0sEUxgAxkxsugDpig0MfDl2KSyEyDIYXEhWZcDBV8koQNwAcbnGeo9R8OVV0l5wgbPxZZDnOl0YEEZ6MM52JzjUV/8A/LLVTFy3uIkiBCRpOwUEhQSrHzpnSrEKwViAWBrnfeAJnWUG9efmBRpuI1cAqBhsppKtlUbK4AZdWNXmqovXcjW+JZLkFSyqssgiK+YhQmoKOWScDPQnrjO1W94wbfW7XMZCqnM9wTcIHbAcAyFWj3HRdPlY+boPcfgDm2qw3U8z5jCThZNQc4w3vJFMpU+hamlp4Ls4mRltotUYxGSgbQP0NWyevlxQ+MknDri9kfkJBojcNHczJLFLqdN3CclWZvMykiUbfhTjw3wK9t5y013DLDgh4VjlPmxsVaWZzGemQNiO2d619IuLWr27tdW+T0NzB1EqAYMiD7M6qNiNnA0n7LKxNeeIcfYiP2fQVm08m4OJIHbqInKHVGXAKq+4yR1OFbl+/rKoujn2c+W4R8B7ZkJR39CikeffYLqBIonsUeYoh9zdxGUFcYWaNo2WVB0ywYNn1jB6kmrNgEjurmNiMTPG4VjsXaLS6qD+jFqI+ZPegmJjb3ejrFchnT9CdfM6jJ6SL5gAMAxuc+YU6rL8LTU9tCckWz3JDE58sRa3iBJ3JKydf9mc9a0tvcLIoZDqBzg/Q4P7RViPdFTRVGe8dMfZAB9q4tEP6rXMKt+wmtDSPxkwW0LNkhJbZzhSxws8THCqCWO3QDJrwfFefgtrhh64iTuo6PICPiXqPtCovh/RSFPErn/wkw2ByZLdevQby9em36Q9a9nxNj47edenTlSdRkY0SEn7vUeoppi5xPHlzk7nbff643267DP0GarcOTFxeAd2iP8A8Kr/AMIqhf8AimFgPJcg9f4ncFcbE+cRlcD7x8icVZ8O3iyy3TLq2eJDqR4zkQxk+WQavtd6g9eCLbl8OtF7rBEGJ6lwgDk/PINPKSeHRymntiT7uV5U1HJMU7NKuP0VcyRgdhGPll1VRzuJdKk9cAkD1PYfedqrx6dIjIzpGNwMHQFyfxP7Km4lGrf4U87fX7K/M9/6vrSnjMxWIopAllBgTvmabzNj1CKC5/RU+lB38EtnhlkcYza25x6ZiQ4p1XiCEIiquwUBQPkBgV7qj5t4xnabjCQwGV3S13iV9CNzHJwzKNSJhBzGzjTpAGrAOm4R4KjgfmM7ysSsjhsCNpwugzaAPixsASVUAaQMU5g4ZEkskqoBJLp5j/aYKNKgn0A7dNz6mrVTF1CIAAAAANgBsBWfvo88QhPo0Z+7kX6/3mtDSPiraLqJ+w5YY/ru0KfiZTSkVeNeG1Sb22BGadGRygYkFNknKINua0W36RjQViZOOwxpFdcqdJonkMKKshZS7BpLWSIYwskZjdCw2LDoEr65WG/dD8PyPLZz2wOsXVsk4VclohIGVicZGjLb9AJH+WJYsv8AW4R8gEdCMj6VNGKK0yKmoooCgiiigUXwWGW10qFRWaHC4CoHjOjI7AlAg+brSssIWvbzJka39qLRDc6hFAyKBny5iiQhe/Nz33v8Z4Yxcuic5JEEU8erQxCktHJGxIAdST3HUEEFQD4Thc0JDlxcE+7uAQI+ZECQkh30iVVOGIwHAOw8oGVc57Y28UXJOq5kVoUc+ZC8nvpJnUYyqkM+AR10jqKdcNsFghjiTJWNFQFjljgYyxO5J6k/OqvDOGhY4NbcxoQyo4OcqQUBJ7koFz86Z1YgqaiiqE/ixgLVic4DwE4BJwJojsBuT9KWK0sgxBbu4GcGcm3jOCRgllLgEFjtGR58dhht4n/i/wDS2/8AjxVMcrzySgMYY435Y0Y1uwCliSQdK+bAAGds57VFUo+BXLkmaeNQR8MUOTk51EvKzBgSemgY0r1wKsr4c/Oubl98/FGm/r7uNfQfhXZY3ikVTIZI5MqNeNauFLbMAMqQrdRkECl8FsY8LzL2TAwTpOCdvNlht32Bwc59DQW/4MRH4mnb63E3+TbVx8NWojlvFUuQJ1A1u0h2gg21OScfKvXCrMoww9zgFsiXTp82DjfcAadguAPvrvwP4rk+ty37EiX/AIaCeMcOdyksBVZos6dXwyI2NcLnBKq2AQw+FlU4YAq0QeII2yuGWVQNcBwJVzkZIzjTscODpODgmmlLuO8JhuIWE8aShVZl1qGKsAcMpO6sOxG4oiLviEUah5jyhnKglSXbbGlUJLt0wBk5xt0rhwzh7PIJ5QyaVZYYmOSoYgvJJjYytgfqjIB8zZWfuecNjFqk3LQTNrDSaRzCA7YUufNgdhmtZRRRRRVQUUUUBVK74UskiuT00alwCG0NzI/ph99qu0UBRRRQFFFBagKKUz+JoQSsWq6cZ8luvMORvpL5EaH9dlrwPbJv5OyTtuJ5iMb56Rxtn/zBtUDae4WNSzsqKOrMQoH1JpWviZJAPZklugcENEoEZB+0JXKow/VJqYPDUKuJJAbiQHUJJ2MrKcaSUDeWLbsgUbn1pi9yo6kbdup/CgVgXsvUwWgydhquXK9tzy1RvucD59aTeMPDiNbYmklnLyRwkytlQZm5CHlIBHs8inOnsDnbNagXhYZRWO5GT5R3337ZpDxTiCTBoTMzlhpaO1QyupKn7SgiNgcEFiNwKVYS+A+LslxyHEaLMrOI0kB5UqhS6FNKkE6nzgYzFvhidX0KsRwngN1JdxXE0a26oWZ1aTU7PoZA6xJqSFnDefDsDoXHc1t6QoqaiiqhV4o2tWJ6K8Ln6LNGx/YK88S4ZKZNdvJoJ+JG+EkYGvb7WBpPyx0xvHjFc8Pu8bH2eXB9DoODWch8QSSrn25c5I/0aOKRRvjc6ZNxkZGR0b03zVjU2djIWElwysy50KgIVcjBbJ3ZiNs7YDEd6r3tvJGdQuJFyxIURiTb0x8vX549Kzsl8+CTxK6Xr1jtEXb5ta59R17Z6Gj9+Ex/2jKdx8LwFiPoIu+R22AbvjLVwyf2gNrBu3UszDHJBCnGMo8Y6AjC9eudwTTHww+UmyGU+0TZVsagcg4Okkd+xxWbXjwh8zcUJHTFx7IFBx6rFGSCds57A99m3gXiDTLcM8kUxMqvrhGlCHhhYEKXcr9NR6fdSFaeqXHXItZyvUQykfXQ2Ku1yvFzG4PdGH7DWmSnweoFthegllx9NbU7rN/ueuTYRltjqkz9dbVpKkW9FFFFVBRRXOe4VFLOyoo6sxCgfeaDpRmkUnjCE/kBJc5UsHiQ8jSMkk3LYhAwM/Hn5VznuJ5SA0nswLomIgSd9L458iacMpAGlfi8ocHpNDbiPF4bZdVxLHCvrI4X57Z60oi8ZLNLyrWGaZvPkuht0XQIyxYzaWx71MaVbOrbbJHmx4VHE2kKgkbSGdyTIyh21DmS6nkDBWOCenp1pWJjBeFy5YSIXDldClZo4I1ffYYltsEdvaUzgEVFaE213KPPNHa5HSBOa4+YklGk/fHXOTw5bnJuS9zkYYXEjSRkDr7nPKHzwlU348kjlYme4OZV026mQLjChWkHu42GDs7A57ZzXf2S5k3VIbbJJJlLXD4YksCkZVFOCRnUwHzqhol1GvljHw7aEXGNvTGK83F/y11StHAvcyOB3GO4G+/f0qp/B0vq59zcSBvsIy26r66TAqyb/NyfnVq14DBEdSRJq/PI1P8Ae7ZY/jRFGTxFGxKxCe6OksBBEwQ+gE7BYs/LmfXavUftUm6RQ2YbBJkPOl36gpGQgPz1sP76d4ooEv8ABZJP41JLebMCsrYiIPUGCMLGw7DUpOO/XLaC3WNQqKqKNgqgKAPkBsK6UVQUUUUBU1FTQKfFSarG5HrBKP8A2mmaKABpwB2x0x2xUumQQdwdiDSaHgc0KaILkhV2RZollCr2XIKswGwGWzgbk1A6oxSaO1vh8Vxav9LWRP8A9DV6MF7/ACtsP6CQ/wD20DYikvDQov7sIAByrUtgAecm4znHfSE/ZXv2a+/l7X/dpP8An134LwYW6uSxkklcyzSEBS7kBeg+FVUKqjfAUbk5JK68Q4xFb6ec6oXJCL1ZyBkhEHmc43wAazXEvGkVxHNFbtIjAcuWVonj5KsPM41r55ApJCgHBwWwN6e33C5OcJ4HRX0CN1lQurICzAKQwMZy3XcHuOhCu64dcsoj9ksnjXAGm6lhwAegRbdhjvjVjNT6TFODxRb2MroWLwSsrwNGrPoY6YmiIVdkLAMHJI1SMCRhc6Sx49HM5jGuOTSX5csbxMVBALKHA1qCyglcgah60njsriNSsdlAc9Va9cIf1gITq+9TV+w4dO0yTXJiTloyxwQ5ZVLY1M0rhS+ygABVAy2c7aRTmpqKK0hX4mnkS1kMPx+RV82jdnVc6tLaevXBx1waRtwK33BeMyabkc4kTXCBWC81XkDHMZKqVxjLD0wdTxCyWeJ4pM6ZFZGwSpwwwcEbg+hHSki8CusaTcRplizSpBiZt1OzBgqnyrnKtkDFSrHX4i+l2cmV4sMjSqo85w8Z06UDHAYfZ0ebBrjP4ihV3VHllcYk5MfvHOoNGIzGAXiXIDZIUZxvjIqy3hSJzm4aS6JXSRM+UK/mmJNMZH1WmlpZpCgSJFjRRgKihVA6YAGwoELw3cwIiX2dDEIw9yxkkBGoFxHE48xVvi5inIFdovB0LHVclrts5zNp050qv5NQFOyLuwJ2G+1PqKYa8pGFACgADYADAH0FeqKKqCiiigKKmooCipooIoqaKCKmoqaCDRRRQFFFFACgUUUBXmiipSPVAooqlTRRRQRQaKKAFFFFIJooooCiiigipFFFBFTRRQRRU0UEGgVNFAUUUU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08104" y="3645025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 </a:t>
            </a:r>
            <a:r>
              <a:rPr lang="es-ES" sz="2400" b="1" dirty="0" smtClean="0"/>
              <a:t>Juegos de azar</a:t>
            </a:r>
            <a:endParaRPr lang="es-ES" sz="2400" dirty="0"/>
          </a:p>
        </p:txBody>
      </p:sp>
      <p:pic>
        <p:nvPicPr>
          <p:cNvPr id="30726" name="Picture 6" descr="http://www.google.com.mx/url?source=imglanding&amp;ct=img&amp;q=http://www.corazones.org/z_imagenes/juegos_azar.gif&amp;sa=X&amp;ei=umwBUfHdO4S1qgHT1IDwBQ&amp;ved=0CAsQ8wc&amp;usg=AFQjCNEMxWWe8QCNvYDrQ5Gcbtkvyxuhd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3" y="4166361"/>
            <a:ext cx="3240360" cy="243099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827584" y="3501008"/>
            <a:ext cx="3096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/>
              <a:t>Comida  o componentes</a:t>
            </a:r>
          </a:p>
          <a:p>
            <a:r>
              <a:rPr lang="es-ES" sz="2000" b="1" dirty="0" smtClean="0"/>
              <a:t> </a:t>
            </a:r>
            <a:r>
              <a:rPr lang="es-ES" sz="2000" b="1" dirty="0" smtClean="0"/>
              <a:t>comestibles tales </a:t>
            </a:r>
            <a:r>
              <a:rPr lang="es-ES" sz="2000" b="1" dirty="0" smtClean="0"/>
              <a:t>como</a:t>
            </a:r>
          </a:p>
          <a:p>
            <a:r>
              <a:rPr lang="es-ES" sz="2000" b="1" dirty="0" smtClean="0"/>
              <a:t> </a:t>
            </a:r>
            <a:r>
              <a:rPr lang="es-ES" sz="2000" b="1" dirty="0" smtClean="0"/>
              <a:t>el azúcar o la grasa</a:t>
            </a:r>
            <a:endParaRPr lang="es-ES" sz="2000" dirty="0"/>
          </a:p>
        </p:txBody>
      </p:sp>
      <p:pic>
        <p:nvPicPr>
          <p:cNvPr id="30728" name="Picture 8" descr="http://www.google.com.mx/url?source=imglanding&amp;ct=img&amp;q=http://4.bp.blogspot.com/-NCfA07vg6SM/UMZPdAhC1XI/AAAAAAAAAGY/X7p_VjA5kj8/s400/comidaporcion.jpg&amp;sa=X&amp;ei=Em4BUbHmFIGCrAGdloCwBA&amp;ved=0CA0Q8wc4Nw&amp;usg=AFQjCNFLQHoA2BeQa-_lXke8pwPyi3yk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677" y="4725144"/>
            <a:ext cx="1781059" cy="1470771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</p:pic>
      <p:pic>
        <p:nvPicPr>
          <p:cNvPr id="30730" name="Picture 10" descr="http://www.google.com.mx/url?source=imglanding&amp;ct=img&amp;q=http://fuerakilos.com/blog/wp-content/uploads/2011/08/conseguirbajardepeso.wordpress.com_adiccion_a_la_comida.jpg&amp;sa=X&amp;ei=Mm4BUcCqNcnoqgGP_IGQDg&amp;ved=0CAsQ8wc4Nw&amp;usg=AFQjCNGKpHWPypwIZP7Ghrxx-rQPKYDP9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4725144"/>
            <a:ext cx="1824698" cy="1510778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 animBg="1"/>
      <p:bldP spid="3" grpId="0" build="p"/>
      <p:bldP spid="6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 redondeado"/>
          <p:cNvSpPr/>
          <p:nvPr/>
        </p:nvSpPr>
        <p:spPr>
          <a:xfrm>
            <a:off x="251520" y="116632"/>
            <a:ext cx="3888432" cy="6597352"/>
          </a:xfrm>
          <a:prstGeom prst="roundRect">
            <a:avLst/>
          </a:prstGeom>
          <a:solidFill>
            <a:srgbClr val="FFFF99"/>
          </a:solidFill>
          <a:ln w="7620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283968" y="5949280"/>
            <a:ext cx="4572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800" b="1" dirty="0" smtClean="0"/>
              <a:t/>
            </a:r>
            <a:br>
              <a:rPr lang="es-ES" sz="800" b="1" dirty="0" smtClean="0"/>
            </a:br>
            <a:r>
              <a:rPr lang="es-ES" sz="1050" b="1" dirty="0" smtClean="0"/>
              <a:t/>
            </a:r>
            <a:br>
              <a:rPr lang="es-ES" sz="1050" b="1" dirty="0" smtClean="0"/>
            </a:br>
            <a:r>
              <a:rPr lang="es-ES" sz="1050" b="1" dirty="0" smtClean="0"/>
              <a:t/>
            </a:r>
            <a:br>
              <a:rPr lang="es-ES" sz="1050" b="1" dirty="0" smtClean="0"/>
            </a:br>
            <a:r>
              <a:rPr lang="es-ES" sz="1050" b="1" dirty="0" smtClean="0"/>
              <a:t/>
            </a:r>
            <a:br>
              <a:rPr lang="es-ES" sz="1050" b="1" dirty="0" smtClean="0"/>
            </a:br>
            <a:endParaRPr lang="es-ES" sz="1050" b="1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395536" y="332656"/>
            <a:ext cx="36166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 </a:t>
            </a:r>
            <a:r>
              <a:rPr lang="es-ES" sz="2400" b="1" dirty="0" smtClean="0"/>
              <a:t>Sexo o actividad sexual</a:t>
            </a:r>
            <a:endParaRPr lang="es-ES" sz="2400" dirty="0"/>
          </a:p>
        </p:txBody>
      </p:sp>
      <p:pic>
        <p:nvPicPr>
          <p:cNvPr id="31746" name="Picture 2" descr="http://www.google.com.mx/url?source=imglanding&amp;ct=img&amp;q=http://static.freepik.com/foto-gratis/siluetas-de-parejas-de-enamorados_18-9057.jpg&amp;sa=X&amp;ei=PXABUY7NIYrvqQG4g4DoCg&amp;ved=0CAwQ8wc&amp;usg=AFQjCNG3yV0FRNOmhxxTFB5JnO5AtWIV6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830834"/>
            <a:ext cx="3168352" cy="2353374"/>
          </a:xfrm>
          <a:prstGeom prst="rect">
            <a:avLst/>
          </a:prstGeom>
          <a:noFill/>
        </p:spPr>
      </p:pic>
      <p:pic>
        <p:nvPicPr>
          <p:cNvPr id="31748" name="Picture 4" descr="http://www.google.com.mx/url?source=imglanding&amp;ct=img&amp;q=http://images.wikia.com/inciclopedia/images/5/5d/Pareja-de-enamorados.jpg&amp;sa=X&amp;ei=w3ABUeegO4WRqwHsrYHgBw&amp;ved=0CAsQ8wc4OQ&amp;usg=AFQjCNEeU4eqiy0aJrBjpy9ZX2mEFT7P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073" y="3212976"/>
            <a:ext cx="3145839" cy="33843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148064" y="116632"/>
            <a:ext cx="2151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Trabajo</a:t>
            </a:r>
            <a:endParaRPr lang="es-ES" sz="4400" dirty="0"/>
          </a:p>
        </p:txBody>
      </p:sp>
      <p:sp>
        <p:nvSpPr>
          <p:cNvPr id="11" name="10 Rectángulo"/>
          <p:cNvSpPr/>
          <p:nvPr/>
        </p:nvSpPr>
        <p:spPr>
          <a:xfrm>
            <a:off x="4283968" y="321297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/>
              <a:t> </a:t>
            </a:r>
            <a:r>
              <a:rPr lang="es-ES" sz="2400" b="1" dirty="0" smtClean="0"/>
              <a:t>Relaciones interpersonales, especialmente de pareja</a:t>
            </a:r>
            <a:endParaRPr lang="es-ES" sz="2400" dirty="0"/>
          </a:p>
        </p:txBody>
      </p:sp>
      <p:pic>
        <p:nvPicPr>
          <p:cNvPr id="31750" name="Picture 6" descr="http://www.google.com.mx/url?source=imglanding&amp;ct=img&amp;q=http://3.bp.blogspot.com/-zgc4HkJauOY/UEdmucZgjvI/AAAAAAAAAKQ/s0cPdXIxpNA/s200/adictos+al+trabajo%252C+esposas.jpg&amp;sa=X&amp;ei=jXIBUcaeKYm0qgGHzIH4Cg&amp;ved=0CAwQ8wc&amp;usg=AFQjCNFWyac3opVy5e0O4R1Lc3vxP97ZO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764704"/>
            <a:ext cx="1905000" cy="1905000"/>
          </a:xfrm>
          <a:prstGeom prst="rect">
            <a:avLst/>
          </a:prstGeom>
          <a:noFill/>
        </p:spPr>
      </p:pic>
      <p:pic>
        <p:nvPicPr>
          <p:cNvPr id="31752" name="Picture 8" descr="http://www.google.com.mx/url?source=imglanding&amp;ct=img&amp;q=http://www.lanacion.com.ve/fotoedicion//2012/10/Adictos-al-trabajo1.jpg&amp;sa=X&amp;ei=rHIBUYfCHsvHqAGEqYDADw&amp;ved=0CAsQ8wc4Fw&amp;usg=AFQjCNHPQzFGGJUyfaR7VzrHs0bcML_1z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836712"/>
            <a:ext cx="2304256" cy="1728192"/>
          </a:xfrm>
          <a:prstGeom prst="rect">
            <a:avLst/>
          </a:prstGeom>
          <a:noFill/>
        </p:spPr>
      </p:pic>
      <p:pic>
        <p:nvPicPr>
          <p:cNvPr id="31754" name="Picture 10" descr="http://www.google.com.mx/url?source=imglanding&amp;ct=img&amp;q=http://casamispah.com/blog/wp-content/uploads/2012/05/codepencia5.jpg&amp;sa=X&amp;ei=EHMBUbfWGYLHqQHh9YCQBA&amp;ved=0CAsQ8wc&amp;usg=AFQjCNGgrLvEX4EVOnvCOkPuLExmT7Vb_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221088"/>
            <a:ext cx="2101364" cy="1925763"/>
          </a:xfrm>
          <a:prstGeom prst="rect">
            <a:avLst/>
          </a:prstGeom>
          <a:noFill/>
        </p:spPr>
      </p:pic>
      <p:pic>
        <p:nvPicPr>
          <p:cNvPr id="31756" name="Picture 12" descr="http://www.google.com.mx/url?source=imglanding&amp;ct=img&amp;q=http://superandolaco-dependencia.com/blog/wp-content/uploads/2011/08/l%C3%B1l%C3%B1l.jpg&amp;sa=X&amp;ei=LnMBUfjEMYjtqAGWmYGAAw&amp;ved=0CAwQ8wc&amp;usg=AFQjCNGoyCKjKwLi4Bx4lDdXMTGgQs0N0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4221088"/>
            <a:ext cx="2346657" cy="18849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6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0" y="3501008"/>
            <a:ext cx="9144000" cy="879376"/>
          </a:xfrm>
          <a:ln>
            <a:noFill/>
          </a:ln>
        </p:spPr>
        <p:txBody>
          <a:bodyPr>
            <a:noAutofit/>
          </a:bodyPr>
          <a:lstStyle/>
          <a:p>
            <a:pPr algn="just"/>
            <a:r>
              <a:rPr lang="es-ES" sz="2400" dirty="0" smtClean="0">
                <a:solidFill>
                  <a:schemeClr val="tx1"/>
                </a:solidFill>
              </a:rPr>
              <a:t>O </a:t>
            </a:r>
            <a:r>
              <a:rPr lang="es-ES" sz="2400" dirty="0" smtClean="0">
                <a:solidFill>
                  <a:schemeClr val="tx1"/>
                </a:solidFill>
              </a:rPr>
              <a:t>librarse de un estado afectivo negativo (aburrimiento, timidez, estrés o evadirse de problemas</a:t>
            </a:r>
            <a:r>
              <a:rPr lang="es-ES" sz="2400" dirty="0" smtClean="0">
                <a:solidFill>
                  <a:schemeClr val="tx1"/>
                </a:solidFill>
              </a:rPr>
              <a:t>).</a:t>
            </a:r>
            <a:endParaRPr lang="es-ES" sz="2400" dirty="0">
              <a:solidFill>
                <a:schemeClr val="tx1"/>
              </a:solidFill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0" y="0"/>
            <a:ext cx="8964488" cy="11967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" dirty="0" smtClean="0"/>
              <a:t>   El </a:t>
            </a:r>
            <a:r>
              <a:rPr lang="es-ES" dirty="0" smtClean="0"/>
              <a:t>consumir periódicamente una droga implica por lo </a:t>
            </a:r>
            <a:r>
              <a:rPr lang="es-ES" dirty="0" smtClean="0"/>
              <a:t>general, experimentar </a:t>
            </a:r>
            <a:r>
              <a:rPr lang="es-ES" dirty="0" smtClean="0"/>
              <a:t>un estado afectivo pasivo (placer, bienestar, sociabilidad, </a:t>
            </a:r>
            <a:r>
              <a:rPr lang="es-ES" dirty="0" err="1" smtClean="0"/>
              <a:t>etc</a:t>
            </a:r>
            <a:r>
              <a:rPr lang="es-ES" dirty="0" smtClean="0"/>
              <a:t> )</a:t>
            </a:r>
            <a:endParaRPr lang="es-ES" dirty="0"/>
          </a:p>
        </p:txBody>
      </p:sp>
      <p:pic>
        <p:nvPicPr>
          <p:cNvPr id="32770" name="Picture 2" descr="http://t3.gstatic.com/images?q=tbn:ANd9GcQZWM-lvPtpifdcX-5_G6N9EpnPaOXnShHyo2iIpu147TJRkFYuH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2466975" cy="1847851"/>
          </a:xfrm>
          <a:prstGeom prst="rect">
            <a:avLst/>
          </a:prstGeom>
          <a:noFill/>
        </p:spPr>
      </p:pic>
      <p:pic>
        <p:nvPicPr>
          <p:cNvPr id="32772" name="Picture 4" descr="http://www.google.com.mx/url?source=imglanding&amp;ct=img&amp;q=http://www.viajejet.com/wp-content/viajes/Casino-en-la-Coru%C3%B1a.jpg&amp;sa=X&amp;ei=YnUBUa3HC5OnqwG-pICwAw&amp;ved=0CAsQ8wc&amp;usg=AFQjCNH09v_ndr22OhPO0jwtdwfW_XP0j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412776"/>
            <a:ext cx="2736304" cy="1826483"/>
          </a:xfrm>
          <a:prstGeom prst="rect">
            <a:avLst/>
          </a:prstGeom>
          <a:noFill/>
        </p:spPr>
      </p:pic>
      <p:pic>
        <p:nvPicPr>
          <p:cNvPr id="32774" name="Picture 6" descr="http://t1.gstatic.com/images?q=tbn:ANd9GcQCiRgDe3WVI9cOhQf-rxubWhJeBh6Ij-5qaZkCY1O54qGZTinVE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412776"/>
            <a:ext cx="2466975" cy="1847851"/>
          </a:xfrm>
          <a:prstGeom prst="rect">
            <a:avLst/>
          </a:prstGeom>
          <a:noFill/>
        </p:spPr>
      </p:pic>
      <p:pic>
        <p:nvPicPr>
          <p:cNvPr id="32776" name="Picture 8" descr="http://www.google.com.mx/url?source=imglanding&amp;ct=img&amp;q=http://4.bp.blogspot.com/_p5F0e3dMiuk/SofReoA04FI/AAAAAAAABS4/BEnCagCfaIo/s400/aburrido.jpg&amp;sa=X&amp;ei=KnYBUaPEHYX1qwH454GQCQ&amp;ved=0CBAQ8wc4GA&amp;usg=AFQjCNFwt8GQcVavp7pJ4ifoWm54EIjT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653136"/>
            <a:ext cx="2376264" cy="1816443"/>
          </a:xfrm>
          <a:prstGeom prst="rect">
            <a:avLst/>
          </a:prstGeom>
          <a:noFill/>
        </p:spPr>
      </p:pic>
      <p:pic>
        <p:nvPicPr>
          <p:cNvPr id="32778" name="Picture 10" descr="http://www.google.com.mx/url?source=imglanding&amp;ct=img&amp;q=http://us.cdn1.123rf.com/168nwm/logos/logos1108/logos110805860/14506303-estresados---mujer-joven-que-sostiene-la-cabeza-en-el-dolor-mas-de-fondo-blanco.jpg&amp;sa=X&amp;ei=aHYBUc_FLo34qAG_9YDIBg&amp;ved=0CAsQ8wc4Gw&amp;usg=AFQjCNGQKsO1Avn0gnjzlR18v5clVCMhq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653136"/>
            <a:ext cx="2160240" cy="1864494"/>
          </a:xfrm>
          <a:prstGeom prst="rect">
            <a:avLst/>
          </a:prstGeom>
          <a:noFill/>
        </p:spPr>
      </p:pic>
      <p:pic>
        <p:nvPicPr>
          <p:cNvPr id="32780" name="Picture 12" descr="http://www.google.com.mx/url?source=imglanding&amp;ct=img&amp;q=http://www.seradolescente.net/wp-content/uploads/2012/01/11-DE-ENERO_SUSCEPTIBLE-e1326311535330.jpg&amp;sa=X&amp;ei=3XYBUcbdDYbvqwHmnYBo&amp;ved=0CAsQ8wc4Hw&amp;usg=AFQjCNEcHy1n_iFocHf1-qMxvC71nzWgo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725144"/>
            <a:ext cx="2815170" cy="1847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/>
              <a:t>Principales causas de las </a:t>
            </a:r>
            <a:r>
              <a:rPr lang="es-ES" dirty="0" smtClean="0"/>
              <a:t>adicciones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07504" y="1268760"/>
            <a:ext cx="3744416" cy="5040560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es-ES" sz="1300" b="1" i="1" dirty="0" smtClean="0"/>
          </a:p>
          <a:p>
            <a:pPr algn="ctr">
              <a:buNone/>
            </a:pPr>
            <a:r>
              <a:rPr lang="es-ES" sz="4500" b="1" i="1" dirty="0" smtClean="0"/>
              <a:t>Influencias Sociales</a:t>
            </a:r>
          </a:p>
          <a:p>
            <a:pPr algn="ctr">
              <a:buNone/>
            </a:pPr>
            <a:endParaRPr lang="es-ES" sz="1300" b="1" i="1" dirty="0" smtClean="0"/>
          </a:p>
          <a:p>
            <a:pPr algn="just">
              <a:buNone/>
            </a:pPr>
            <a:r>
              <a:rPr lang="es-ES" sz="3600" b="1" dirty="0" smtClean="0"/>
              <a:t>Al </a:t>
            </a:r>
            <a:r>
              <a:rPr lang="es-ES" sz="3600" b="1" dirty="0" smtClean="0"/>
              <a:t>no ser aceptado por los </a:t>
            </a:r>
            <a:r>
              <a:rPr lang="es-ES" sz="3600" b="1" dirty="0" smtClean="0"/>
              <a:t>amigos o </a:t>
            </a:r>
            <a:r>
              <a:rPr lang="es-ES" sz="3600" b="1" dirty="0" smtClean="0"/>
              <a:t>una condición para ingresar a cierto grupo es el ingerir droga, ser como ellos, imitarlos, hacerles creer que "los viajes" son lo máximo, o lo peor, caer en la influencia social. Los adictos pueden hacer los comentarios que quieran sobre la persona que no está dispuesta a entrar en las drogas; los adolescentes deben ser muy conscientes de sí mismos y mantener su postura de decir NO.</a:t>
            </a:r>
          </a:p>
          <a:p>
            <a:pPr algn="ctr">
              <a:buNone/>
            </a:pPr>
            <a:endParaRPr lang="es-ES" dirty="0" smtClean="0"/>
          </a:p>
          <a:p>
            <a:pPr>
              <a:buNone/>
            </a:pPr>
            <a:endParaRPr lang="es-ES" dirty="0"/>
          </a:p>
        </p:txBody>
      </p:sp>
      <p:pic>
        <p:nvPicPr>
          <p:cNvPr id="35842" name="Picture 2" descr="http://www.google.com.mx/url?source=imglanding&amp;ct=img&amp;q=http://www.publispain.com/drogas/fotos/intercambio_drogas.jpg&amp;sa=X&amp;ei=gnoBUYyGDJCLqQHvh4GICA&amp;ved=0CAsQ8wc&amp;usg=AFQjCNHDi6Wts-98LLoOT5Gt28V2is09X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5200" y="1268760"/>
            <a:ext cx="2628800" cy="1997889"/>
          </a:xfrm>
          <a:prstGeom prst="rect">
            <a:avLst/>
          </a:prstGeom>
          <a:noFill/>
        </p:spPr>
      </p:pic>
      <p:pic>
        <p:nvPicPr>
          <p:cNvPr id="35844" name="Picture 4" descr="http://www.google.com.mx/url?source=imglanding&amp;ct=img&amp;q=http://actualidad.rt.com/images/publications/32/slide_issue_5639.jpg&amp;sa=X&amp;ei=yHoBUc6qF8W5qQHLiICACg&amp;ved=0CAsQ8wc&amp;usg=AFQjCNGK-W8VqmwRM2o107PO6k4joV5s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573016"/>
            <a:ext cx="3672408" cy="2854204"/>
          </a:xfrm>
          <a:prstGeom prst="rect">
            <a:avLst/>
          </a:prstGeom>
          <a:noFill/>
        </p:spPr>
      </p:pic>
      <p:pic>
        <p:nvPicPr>
          <p:cNvPr id="35846" name="Picture 6" descr="http://www.google.com.mx/url?source=imglanding&amp;ct=img&amp;q=http://4.bp.blogspot.com/-A37CMdVlues/UJ_79xsxBnI/AAAAAAAAACc/Aoj40OOZyuM/s1600/ABUSO-DE-DROGAS-Y-ALCOHOL.jpg&amp;sa=X&amp;ei=O3sBUavlNYbrrAGQ6IDYDw&amp;ved=0CAwQ8wc4bA&amp;usg=AFQjCNFXzv30NdItovODFCWx3_c8Xfe1M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340768"/>
            <a:ext cx="2376264" cy="1843748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/>
              <a:t>Principales causas de las </a:t>
            </a:r>
            <a:r>
              <a:rPr lang="es-ES" dirty="0" smtClean="0"/>
              <a:t>adicciones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3582104" cy="4857403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s-ES" b="1" i="1" dirty="0" smtClean="0"/>
              <a:t>Curiosidad</a:t>
            </a:r>
          </a:p>
          <a:p>
            <a:pPr algn="just">
              <a:buNone/>
            </a:pPr>
            <a:r>
              <a:rPr lang="es-ES" dirty="0" smtClean="0"/>
              <a:t>En ocasiones los jóvenes con una curiosidad insana, por observar que algunos adolescentes de su edad imitan el acto de probar y sentir el uso de cualquier droga. Además algunas drogas como los inhalantes, son de fácil acceso para ellos, son autorizadas y vendidas a bajo costo en cualquier abastecimiento, lo que ocasiona ventaja de consumo.</a:t>
            </a:r>
          </a:p>
          <a:p>
            <a:pPr algn="just">
              <a:buNone/>
            </a:pPr>
            <a:endParaRPr lang="es-ES" dirty="0" smtClean="0"/>
          </a:p>
          <a:p>
            <a:pPr>
              <a:buNone/>
            </a:pPr>
            <a:endParaRPr lang="es-ES" dirty="0"/>
          </a:p>
        </p:txBody>
      </p:sp>
      <p:pic>
        <p:nvPicPr>
          <p:cNvPr id="34818" name="Picture 2" descr="http://t2.gstatic.com/images?q=tbn:ANd9GcQRPZNrkI_gFNL8xFCsAI0vVSwgQrLRbitRjBLsIUwzXUCaKvRQymvnY5w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268760"/>
            <a:ext cx="2880320" cy="1916723"/>
          </a:xfrm>
          <a:prstGeom prst="rect">
            <a:avLst/>
          </a:prstGeom>
          <a:noFill/>
        </p:spPr>
      </p:pic>
      <p:pic>
        <p:nvPicPr>
          <p:cNvPr id="34820" name="Picture 4" descr="http://www.google.com.mx/url?source=imglanding&amp;ct=img&amp;q=http://nuevotiempo.org/mundoactual/files/2010/08/drogas3-222x125.jpg&amp;sa=X&amp;ei=VH0BUe6VM8f6qwGpvIGQBw&amp;ved=0CAwQ8wc&amp;usg=AFQjCNGERla4YlsxFY0mW4wvAOJBeOiU2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77072"/>
            <a:ext cx="2114550" cy="1190625"/>
          </a:xfrm>
          <a:prstGeom prst="rect">
            <a:avLst/>
          </a:prstGeom>
          <a:noFill/>
        </p:spPr>
      </p:pic>
      <p:pic>
        <p:nvPicPr>
          <p:cNvPr id="34822" name="Picture 6" descr="http://www.google.com.mx/url?source=imglanding&amp;ct=img&amp;q=http://www.clubmadres.com/wp-content/uploads/2009/05/521606g.gif&amp;sa=X&amp;ei=nn0BUdTBJYLHqQHh9YCQBA&amp;ved=0CAwQ8wc&amp;usg=AFQjCNH3ECgFDNKVX7A70_hlzayChMKH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573016"/>
            <a:ext cx="2088232" cy="27843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0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/>
              <a:t>Principales causas de las </a:t>
            </a:r>
            <a:r>
              <a:rPr lang="es-ES" dirty="0" smtClean="0"/>
              <a:t>adicciones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8352928" cy="2880320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es-ES" b="1" i="1" dirty="0" smtClean="0"/>
              <a:t>Problemas Emocionales</a:t>
            </a:r>
          </a:p>
          <a:p>
            <a:pPr algn="just">
              <a:buNone/>
            </a:pPr>
            <a:r>
              <a:rPr lang="es-ES" sz="3200" dirty="0" smtClean="0"/>
              <a:t>Cuando surgen los problemas en la vida de algunos adolescentes (regaños, golpes, desconfianza, incomprensión, conflictos económicos en la familia, padres adictos o divorciados, dificultad de aprendizaje escolar, etc.), reflejan una gran depresión emocional, en la que pueden sentirse llenos de rencor, ira y vergüenza, por el comportamiento de los padres, amigos o conocidos. Estos jóvenes buscan la manera de que no les afecte gravemente en su estado emocional y utilizan una forma de salir de ellos con ayuda de una adición.</a:t>
            </a:r>
          </a:p>
          <a:p>
            <a:pPr algn="just">
              <a:buNone/>
            </a:pPr>
            <a:endParaRPr lang="es-ES" dirty="0" smtClean="0"/>
          </a:p>
          <a:p>
            <a:pPr algn="just">
              <a:buNone/>
            </a:pPr>
            <a:endParaRPr lang="es-ES" dirty="0"/>
          </a:p>
        </p:txBody>
      </p:sp>
      <p:pic>
        <p:nvPicPr>
          <p:cNvPr id="33794" name="Picture 2" descr="http://www.google.com.mx/url?source=imglanding&amp;ct=img&amp;q=http://piensasolucionesenpsicologia.files.wordpress.com/2010/11/47101_145602818811327_100000848293043_201015_6787040_n.jpg&amp;sa=X&amp;ei=nIEBUcjpMoGi2QW3lIHwDA&amp;ved=0CAsQ8wc&amp;usg=AFQjCNH6AedZDtLf26rFWp8depj01cTdj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365104"/>
            <a:ext cx="1640687" cy="2276872"/>
          </a:xfrm>
          <a:prstGeom prst="rect">
            <a:avLst/>
          </a:prstGeom>
          <a:noFill/>
        </p:spPr>
      </p:pic>
      <p:pic>
        <p:nvPicPr>
          <p:cNvPr id="33796" name="Picture 4" descr="http://www.google.com.mx/url?source=imglanding&amp;ct=img&amp;q=http://www.seradolescente.net/wp-content/uploads/2011/11/17-DE-NOVIEMBRE_ADOLESCT-EMOCIONES.jpg&amp;sa=X&amp;ei=uoEBUYamBInQ2wXwhoGIDg&amp;ved=0CAsQ8wc&amp;usg=AFQjCNGP7d5WmJmEy2mfECpk2Im2GiCKf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437112"/>
            <a:ext cx="3571875" cy="2238376"/>
          </a:xfrm>
          <a:prstGeom prst="rect">
            <a:avLst/>
          </a:prstGeom>
          <a:noFill/>
        </p:spPr>
      </p:pic>
      <p:pic>
        <p:nvPicPr>
          <p:cNvPr id="33798" name="Picture 6" descr="http://www.google.com.mx/url?source=imglanding&amp;ct=img&amp;q=http://www.familiapasoapaso.com/wp-content/uploads/2012/11/Cambios-emocionales-en-la-adolescencia.jpg&amp;sa=X&amp;ei=NYIBUaTHBcXo2AWQ7YCwCw&amp;ved=0CAwQ8wc&amp;usg=AFQjCNFg3vI_WP4oZwdEoL19H4sPjfChd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365104"/>
            <a:ext cx="2520280" cy="21458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0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/>
              <a:t>Consecuencias del uso de drogas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23528" y="1196752"/>
            <a:ext cx="7571184" cy="172819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ES" dirty="0" smtClean="0"/>
              <a:t>En principio, las drogas se perciben con una imagen positiva y favorable que atrae a jóvenes y mayores. Sin embargo, esa cara desaparece rápidamente, y las drogas empiezan a mostrarse tal y como son: dolor, problemas, infelicidad y múltiples trastornos.</a:t>
            </a:r>
          </a:p>
          <a:p>
            <a:endParaRPr lang="es-ES" dirty="0"/>
          </a:p>
        </p:txBody>
      </p:sp>
      <p:pic>
        <p:nvPicPr>
          <p:cNvPr id="36866" name="Picture 2" descr="http://www.google.com.mx/url?source=imglanding&amp;ct=img&amp;q=http://2.bp.blogspot.com/_4zu1LGmkdJ4/TCYCVmF_III/AAAAAAAAADk/QGdWLxI1-BE/s1600/drogas.jpg&amp;sa=X&amp;ei=SYQBUeHrFofY2QWzj4CADw&amp;ved=0CAsQ8wc&amp;usg=AFQjCNGV5GTtDUBki2xMPgLmoyDtJISL3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852936"/>
            <a:ext cx="5705475" cy="3152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7242048" cy="1143000"/>
          </a:xfrm>
        </p:spPr>
        <p:txBody>
          <a:bodyPr>
            <a:normAutofit/>
          </a:bodyPr>
          <a:lstStyle/>
          <a:p>
            <a:pPr algn="ctr"/>
            <a:r>
              <a:rPr lang="es-ES" sz="2200" dirty="0" smtClean="0"/>
              <a:t>Las reacciones negativas asociadas a las adicciones, afectan en diferentes aspectos la vida de la persona, tales como</a:t>
            </a:r>
            <a:r>
              <a:rPr lang="es-ES" sz="2200" dirty="0" smtClean="0"/>
              <a:t>: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0" y="1340768"/>
            <a:ext cx="4536504" cy="139675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s-ES" sz="2900" b="1" i="1" dirty="0" smtClean="0"/>
              <a:t>Relaciones </a:t>
            </a:r>
            <a:r>
              <a:rPr lang="es-ES" sz="2900" b="1" i="1" dirty="0" smtClean="0"/>
              <a:t>personales</a:t>
            </a:r>
          </a:p>
          <a:p>
            <a:pPr>
              <a:buNone/>
            </a:pPr>
            <a:endParaRPr lang="es-ES" sz="1500" b="1" dirty="0" smtClean="0"/>
          </a:p>
          <a:p>
            <a:pPr>
              <a:buNone/>
            </a:pPr>
            <a:r>
              <a:rPr lang="es-ES" b="1" dirty="0" smtClean="0"/>
              <a:t>Las relaciones con la familia, amigos o pareja se alteran, aparecen discusiones frecuentes, la comunicación se interrumpe, </a:t>
            </a:r>
            <a:r>
              <a:rPr lang="es-ES" b="1" dirty="0" smtClean="0"/>
              <a:t>hay pérdida de confianza y </a:t>
            </a:r>
            <a:r>
              <a:rPr lang="es-ES" b="1" dirty="0" smtClean="0"/>
              <a:t>alejamiento</a:t>
            </a:r>
            <a:endParaRPr lang="es-ES" b="1" dirty="0"/>
          </a:p>
        </p:txBody>
      </p:sp>
      <p:pic>
        <p:nvPicPr>
          <p:cNvPr id="37891" name="Picture 3" descr="http://www.google.com.mx/url?source=imglanding&amp;ct=img&amp;q=http://1.bp.blogspot.com/-dtrgrjBo2-w/T3Fd7ZeQbVI/AAAAAAAAAGo/eMZWGECBaeU/s1600/educacion-hijos1.jpg&amp;sa=X&amp;ei=BIUBUc-rMIjq2QWMlYG4DA&amp;ved=0CAwQ8wc&amp;usg=AFQjCNHH2ZontZZo5OH1Ua8smt6UD6BV_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80928"/>
            <a:ext cx="1953408" cy="1296144"/>
          </a:xfrm>
          <a:prstGeom prst="rect">
            <a:avLst/>
          </a:prstGeom>
          <a:noFill/>
        </p:spPr>
      </p:pic>
      <p:pic>
        <p:nvPicPr>
          <p:cNvPr id="37893" name="Picture 5" descr="http://www.google.com.mx/url?source=imglanding&amp;ct=img&amp;q=http://padresexpertos.com/blog/wp-content/uploads/2011/01/Padresafuera.jpg&amp;sa=X&amp;ei=KoUBUeOePKWO2QWOzIDICA&amp;ved=0CAwQ8wc&amp;usg=AFQjCNHBqelkuHmmVZ-8wJTsTkNU-k-G6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708920"/>
            <a:ext cx="2088232" cy="2880320"/>
          </a:xfrm>
          <a:prstGeom prst="rect">
            <a:avLst/>
          </a:prstGeom>
          <a:noFill/>
        </p:spPr>
      </p:pic>
      <p:pic>
        <p:nvPicPr>
          <p:cNvPr id="37895" name="Picture 7" descr="http://www.google.com.mx/url?source=imglanding&amp;ct=img&amp;q=http://img.bebesymas.com/2009/08/discusion_pareja2.jpg&amp;sa=X&amp;ei=gYUBUdC-CsmK2QXMl4CoCA&amp;ved=0CAwQ8wc&amp;usg=AFQjCNFgd5C_mupWe5j_P6YTFU7TDBYG4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99214"/>
            <a:ext cx="1908617" cy="1274002"/>
          </a:xfrm>
          <a:prstGeom prst="rect">
            <a:avLst/>
          </a:prstGeom>
          <a:noFill/>
        </p:spPr>
      </p:pic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4932040" y="1340768"/>
            <a:ext cx="330250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Trabajo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Frecuentemente se manifiesta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baja productividad y deterioro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de la Calidad del trabajo o la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rdida del mismo.</a:t>
            </a:r>
            <a:endParaRPr kumimoji="0" lang="es-E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7898" name="Picture 10" descr="http://www.google.com.mx/url?source=imglanding&amp;ct=img&amp;q=http://tecnicasderelajacion7.files.wordpress.com/2010/09/estres-laboral.jpg&amp;sa=X&amp;ei=ZIYBUdbwHOq22AWdkoGICg&amp;ved=0CA0Q8wc&amp;usg=AFQjCNEZ7J6HS2T54Mb-zii-6QCGUDsPT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780928"/>
            <a:ext cx="3240360" cy="3391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78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Elipse"/>
          <p:cNvSpPr/>
          <p:nvPr/>
        </p:nvSpPr>
        <p:spPr>
          <a:xfrm>
            <a:off x="2339752" y="3185592"/>
            <a:ext cx="4320480" cy="3672408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7242048" cy="770344"/>
          </a:xfrm>
        </p:spPr>
        <p:txBody>
          <a:bodyPr>
            <a:normAutofit/>
          </a:bodyPr>
          <a:lstStyle/>
          <a:p>
            <a:pPr algn="ctr"/>
            <a:r>
              <a:rPr lang="es-ES" sz="2800" dirty="0" smtClean="0"/>
              <a:t>Otros aspectos que afecta son:</a:t>
            </a:r>
            <a:endParaRPr lang="es-ES" sz="2800" dirty="0"/>
          </a:p>
        </p:txBody>
      </p:sp>
      <p:pic>
        <p:nvPicPr>
          <p:cNvPr id="38914" name="Picture 2" descr="http://www.google.com.mx/url?source=imglanding&amp;ct=img&amp;q=http://2.bp.blogspot.com/-ruWBF6ZVfDY/TXwNtXFS-UI/AAAAAAAAAAM/oUkqNTfJx8s/s1600/JDR%252C_Las_Drogas.jpg&amp;sa=X&amp;ei=GocBUam9IM7E2QX37oHIAw&amp;ved=0CAsQ8wc4Fw&amp;usg=AFQjCNGWiBlYQUbeL6Ddx4BjmxSMfjQJ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89040"/>
            <a:ext cx="2698481" cy="2309638"/>
          </a:xfrm>
          <a:prstGeom prst="rect">
            <a:avLst/>
          </a:prstGeom>
          <a:noFill/>
        </p:spPr>
      </p:pic>
      <p:pic>
        <p:nvPicPr>
          <p:cNvPr id="38918" name="Picture 6" descr="http://www.google.com.mx/url?source=imglanding&amp;ct=img&amp;q=http://www.nocturnar.com/forum/attachments/economia/16402d1333311172-billetes-de-500-pesos-500_pesos.jpg&amp;sa=X&amp;ei=wYcBUcCDNKfi2gX--oGoDQ&amp;ved=0CBEQ8wc4FA&amp;usg=AFQjCNGEcQeVbJ1psFOJg65Du0yxmMZTA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029833"/>
            <a:ext cx="1619672" cy="679087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23528" y="1669793"/>
            <a:ext cx="26372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006600"/>
                </a:solidFill>
                <a:latin typeface="Blackoak Std" pitchFamily="82" charset="0"/>
              </a:rPr>
              <a:t>Economía</a:t>
            </a:r>
            <a:endParaRPr lang="es-ES" sz="1600" b="1" dirty="0">
              <a:solidFill>
                <a:srgbClr val="006600"/>
              </a:solidFill>
              <a:latin typeface="Blackoak Std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249341" y="1105542"/>
            <a:ext cx="2042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002060"/>
                </a:solidFill>
                <a:latin typeface="Broadway" pitchFamily="82" charset="0"/>
              </a:rPr>
              <a:t>Salud Mental</a:t>
            </a:r>
            <a:endParaRPr lang="es-ES" sz="2000" b="1" dirty="0">
              <a:solidFill>
                <a:srgbClr val="002060"/>
              </a:solidFill>
              <a:latin typeface="Broadway" pitchFamily="82" charset="0"/>
            </a:endParaRPr>
          </a:p>
        </p:txBody>
      </p:sp>
      <p:pic>
        <p:nvPicPr>
          <p:cNvPr id="38920" name="Picture 8" descr="http://www.google.com.mx/url?source=imglanding&amp;ct=img&amp;q=http://www.mierdas.es/wp-content/uploads/2011/06/Cuentos-cortos-de-locos-chistes-muy-malos.jpg&amp;sa=X&amp;ei=7ogBUbT3D8fO2gXk2YCYAw&amp;ved=0CAwQ8wc&amp;usg=AFQjCNHK43ipkFYkOsCiUFf_KBzgR7vq1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3397" y="1537590"/>
            <a:ext cx="1368152" cy="145936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516216" y="1340768"/>
            <a:ext cx="1576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rnold 2.1" pitchFamily="2" charset="0"/>
              </a:rPr>
              <a:t>Salud </a:t>
            </a:r>
            <a:r>
              <a:rPr lang="es-ES" sz="2000" b="1" dirty="0" smtClean="0">
                <a:solidFill>
                  <a:srgbClr val="FF0000"/>
                </a:solidFill>
                <a:latin typeface="Arnold 2.1" pitchFamily="2" charset="0"/>
              </a:rPr>
              <a:t>Física</a:t>
            </a:r>
            <a:endParaRPr lang="es-ES" sz="2000" b="1" dirty="0">
              <a:solidFill>
                <a:srgbClr val="FF0000"/>
              </a:solidFill>
              <a:latin typeface="Arnold 2.1" pitchFamily="2" charset="0"/>
            </a:endParaRPr>
          </a:p>
        </p:txBody>
      </p:sp>
      <p:pic>
        <p:nvPicPr>
          <p:cNvPr id="38922" name="Picture 10" descr="http://www.google.com.mx/url?source=imglanding&amp;ct=img&amp;q=http://3.bp.blogspot.com/-yKIZwLb6eoA/T1_lHUzsn2I/AAAAAAAA_gc/3fDVpUj7pj0/s1600/ENFERMO+1.jpg&amp;sa=X&amp;ei=3IkBUc2nKoTk2QXft4HQAg&amp;ved=0CAsQ8wc4HA&amp;usg=AFQjCNEnUA9QqN4nfzxGycGyE-8XdJWPs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988840"/>
            <a:ext cx="1345830" cy="2016224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092280" y="443711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atin typeface="Adobe Gothic Std B" pitchFamily="34" charset="-128"/>
                <a:ea typeface="Adobe Gothic Std B" pitchFamily="34" charset="-128"/>
              </a:rPr>
              <a:t>Tolerancia</a:t>
            </a:r>
            <a:endParaRPr lang="es-ES" sz="2400" b="1" dirty="0"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38926" name="Picture 14" descr="http://www.google.com.mx/url?source=imglanding&amp;ct=img&amp;q=http://4.bp.blogspot.com/-LZBr0QVWQZA/UC1PUrviQwI/AAAAAAAADyI/Taz8UsllK4U/s1600/1.jpg&amp;sa=X&amp;ei=JIsBUZ-zK4Pg2QXZ7IC4DA&amp;ved=0CA4Q8wc&amp;usg=AFQjCNHJwmNUIEitdpj51bytswUWpzP8K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229200"/>
            <a:ext cx="1872208" cy="1404156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380983" y="3717032"/>
            <a:ext cx="18501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Broadway" pitchFamily="82" charset="0"/>
              </a:rPr>
              <a:t>Obsesión, 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Broadway" pitchFamily="82" charset="0"/>
              </a:rPr>
              <a:t>Negación</a:t>
            </a:r>
            <a:endParaRPr lang="es-ES" sz="2400" b="1" dirty="0">
              <a:solidFill>
                <a:schemeClr val="accent6">
                  <a:lumMod val="50000"/>
                </a:schemeClr>
              </a:solidFill>
              <a:latin typeface="Broadway" pitchFamily="82" charset="0"/>
            </a:endParaRPr>
          </a:p>
        </p:txBody>
      </p:sp>
      <p:pic>
        <p:nvPicPr>
          <p:cNvPr id="38928" name="Picture 16" descr="http://www.google.com.mx/url?source=imglanding&amp;ct=img&amp;q=http://cvclavoz.com/wp-content/uploads/2011/10/Decir-no.jpg&amp;sa=X&amp;ei=74sBUdmHNpH22QWihYHYAw&amp;ved=0CAsQ8wc&amp;usg=AFQjCNEwsqwixL8KQ3L6rKCwcMmF5R3rb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4941168"/>
            <a:ext cx="1763688" cy="1269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9" grpId="0"/>
      <p:bldP spid="10" grpId="0"/>
      <p:bldP spid="13" grpId="0"/>
      <p:bldP spid="16" grpId="0"/>
      <p:bldP spid="1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179</TotalTime>
  <Words>663</Words>
  <Application>Microsoft Office PowerPoint</Application>
  <PresentationFormat>Presentación en pantalla (4:3)</PresentationFormat>
  <Paragraphs>49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Opulento</vt:lpstr>
      <vt:lpstr>¿ Qué son las adicciones ?</vt:lpstr>
      <vt:lpstr>Diapositiva 2</vt:lpstr>
      <vt:lpstr>Diapositiva 3</vt:lpstr>
      <vt:lpstr>¿Qué es una droga?</vt:lpstr>
      <vt:lpstr>Diapositiva 5</vt:lpstr>
      <vt:lpstr>Diapositiva 6</vt:lpstr>
      <vt:lpstr>Diapositiva 7</vt:lpstr>
      <vt:lpstr>Principales causas de las adicciones</vt:lpstr>
      <vt:lpstr>Principales causas de las adicciones</vt:lpstr>
      <vt:lpstr>Principales causas de las adicciones</vt:lpstr>
      <vt:lpstr>Consecuencias del uso de drogas</vt:lpstr>
      <vt:lpstr>Las reacciones negativas asociadas a las adicciones, afectan en diferentes aspectos la vida de la persona, tales como:</vt:lpstr>
      <vt:lpstr>Otros aspectos que afecta son: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usuario</cp:lastModifiedBy>
  <cp:revision>33</cp:revision>
  <dcterms:modified xsi:type="dcterms:W3CDTF">2013-01-24T19:32:08Z</dcterms:modified>
</cp:coreProperties>
</file>