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6" r:id="rId7"/>
    <p:sldId id="261" r:id="rId8"/>
    <p:sldId id="264" r:id="rId9"/>
    <p:sldId id="262" r:id="rId10"/>
    <p:sldId id="265" r:id="rId11"/>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Subtítulo"/>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17" name="16 Marcador de pie de página"/>
          <p:cNvSpPr>
            <a:spLocks noGrp="1"/>
          </p:cNvSpPr>
          <p:nvPr>
            <p:ph type="ftr" sz="quarter" idx="11"/>
          </p:nvPr>
        </p:nvSpPr>
        <p:spPr/>
        <p:txBody>
          <a:bodyPr/>
          <a:lstStyle/>
          <a:p>
            <a:endParaRPr lang="es-MX"/>
          </a:p>
        </p:txBody>
      </p:sp>
      <p:sp>
        <p:nvSpPr>
          <p:cNvPr id="7" name="6 Conector recto"/>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03A0FC8-3ED1-47F3-BE2F-4740CD84C6A8}" type="slidenum">
              <a:rPr lang="es-MX" smtClean="0"/>
              <a:pPr/>
              <a:t>‹Nº›</a:t>
            </a:fld>
            <a:endParaRPr lang="es-MX"/>
          </a:p>
        </p:txBody>
      </p:sp>
      <p:sp>
        <p:nvSpPr>
          <p:cNvPr id="8" name="7 Título"/>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solidFill>
                  <a:schemeClr val="accent3">
                    <a:shade val="75000"/>
                  </a:schemeClr>
                </a:solidFill>
              </a:defRPr>
            </a:lvl1p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a:xfrm>
            <a:off x="4361688" y="1026372"/>
            <a:ext cx="457200" cy="441325"/>
          </a:xfrm>
        </p:spPr>
        <p:txBody>
          <a:bodyPr/>
          <a:lstStyle/>
          <a:p>
            <a:fld id="{403A0FC8-3ED1-47F3-BE2F-4740CD84C6A8}" type="slidenum">
              <a:rPr lang="es-MX" smtClean="0"/>
              <a:pPr/>
              <a:t>‹Nº›</a:t>
            </a:fld>
            <a:endParaRPr lang="es-MX"/>
          </a:p>
        </p:txBody>
      </p:sp>
      <p:sp>
        <p:nvSpPr>
          <p:cNvPr id="8" name="7 Marcador de contenido"/>
          <p:cNvSpPr>
            <a:spLocks noGrp="1"/>
          </p:cNvSpPr>
          <p:nvPr>
            <p:ph sz="quarter" idx="1"/>
          </p:nvPr>
        </p:nvSpPr>
        <p:spPr>
          <a:xfrm>
            <a:off x="301752" y="1527048"/>
            <a:ext cx="850392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3" name="12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4 Marcador de pie de página"/>
          <p:cNvSpPr>
            <a:spLocks noGrp="1"/>
          </p:cNvSpPr>
          <p:nvPr>
            <p:ph type="ftr" sz="quarter" idx="11"/>
          </p:nvPr>
        </p:nvSpPr>
        <p:spPr/>
        <p:txBody>
          <a:bodyPr/>
          <a:lstStyle/>
          <a:p>
            <a:endParaRPr lang="es-MX"/>
          </a:p>
        </p:txBody>
      </p:sp>
      <p:sp>
        <p:nvSpPr>
          <p:cNvPr id="4" name="3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8" name="7 Conector recto"/>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Elipse"/>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403A0FC8-3ED1-47F3-BE2F-4740CD84C6A8}" type="slidenum">
              <a:rPr lang="es-MX" smtClean="0"/>
              <a:pPr/>
              <a:t>‹Nº›</a:t>
            </a:fld>
            <a:endParaRPr lang="es-MX"/>
          </a:p>
        </p:txBody>
      </p:sp>
      <p:sp>
        <p:nvSpPr>
          <p:cNvPr id="2" name="1 Título"/>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301752" y="228600"/>
            <a:ext cx="8534400" cy="758952"/>
          </a:xfrm>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a:xfrm>
            <a:off x="5791200" y="6409944"/>
            <a:ext cx="3044952" cy="365760"/>
          </a:xfrm>
        </p:spPr>
        <p:txBody>
          <a:bodyPr/>
          <a:lstStyle/>
          <a:p>
            <a:fld id="{A462F96E-96BE-4EF0-915E-DB2E47FC69F2}" type="datetimeFigureOut">
              <a:rPr lang="es-MX" smtClean="0"/>
              <a:pPr/>
              <a:t>28/02/2015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403A0FC8-3ED1-47F3-BE2F-4740CD84C6A8}" type="slidenum">
              <a:rPr lang="es-MX" smtClean="0"/>
              <a:pPr/>
              <a:t>‹Nº›</a:t>
            </a:fld>
            <a:endParaRPr lang="es-MX"/>
          </a:p>
        </p:txBody>
      </p:sp>
      <p:sp>
        <p:nvSpPr>
          <p:cNvPr id="8" name="7 Conector recto"/>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9 Marcador de contenido"/>
          <p:cNvSpPr>
            <a:spLocks noGrp="1"/>
          </p:cNvSpPr>
          <p:nvPr>
            <p:ph sz="half" idx="1"/>
          </p:nvPr>
        </p:nvSpPr>
        <p:spPr>
          <a:xfrm>
            <a:off x="301752"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2" name="11 Marcador de contenido"/>
          <p:cNvSpPr>
            <a:spLocks noGrp="1"/>
          </p:cNvSpPr>
          <p:nvPr>
            <p:ph sz="half" idx="2"/>
          </p:nvPr>
        </p:nvSpPr>
        <p:spPr>
          <a:xfrm>
            <a:off x="4800600" y="1371600"/>
            <a:ext cx="4038600" cy="4681728"/>
          </a:xfrm>
        </p:spPr>
        <p:txBody>
          <a:bodyPr/>
          <a:lstStyle>
            <a:lvl1pPr>
              <a:defRPr sz="2500"/>
            </a:lvl1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1">
        <a:schemeClr val="bg2"/>
      </p:bgRef>
    </p:bg>
    <p:spTree>
      <p:nvGrpSpPr>
        <p:cNvPr id="1" name=""/>
        <p:cNvGrpSpPr/>
        <p:nvPr/>
      </p:nvGrpSpPr>
      <p:grpSpPr>
        <a:xfrm>
          <a:off x="0" y="0"/>
          <a:ext cx="0" cy="0"/>
          <a:chOff x="0" y="0"/>
          <a:chExt cx="0" cy="0"/>
        </a:xfrm>
      </p:grpSpPr>
      <p:sp>
        <p:nvSpPr>
          <p:cNvPr id="10" name="9 Conector recto"/>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Rectángulo"/>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20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21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2 Marcador de texto"/>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8" name="7 Marcador de pie de página"/>
          <p:cNvSpPr>
            <a:spLocks noGrp="1"/>
          </p:cNvSpPr>
          <p:nvPr>
            <p:ph type="ftr" sz="quarter" idx="11"/>
          </p:nvPr>
        </p:nvSpPr>
        <p:spPr>
          <a:xfrm>
            <a:off x="304800" y="6409944"/>
            <a:ext cx="3581400" cy="365760"/>
          </a:xfrm>
        </p:spPr>
        <p:txBody>
          <a:bodyPr/>
          <a:lstStyle/>
          <a:p>
            <a:endParaRPr lang="es-MX"/>
          </a:p>
        </p:txBody>
      </p:sp>
      <p:sp>
        <p:nvSpPr>
          <p:cNvPr id="15" name="14 Conector recto"/>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23 Marcador de contenido"/>
          <p:cNvSpPr>
            <a:spLocks noGrp="1"/>
          </p:cNvSpPr>
          <p:nvPr>
            <p:ph sz="quarter" idx="2"/>
          </p:nvPr>
        </p:nvSpPr>
        <p:spPr>
          <a:xfrm>
            <a:off x="301752" y="2471383"/>
            <a:ext cx="4041648" cy="3818404"/>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contenido"/>
          <p:cNvSpPr>
            <a:spLocks noGrp="1"/>
          </p:cNvSpPr>
          <p:nvPr>
            <p:ph sz="quarter" idx="4"/>
          </p:nvPr>
        </p:nvSpPr>
        <p:spPr>
          <a:xfrm>
            <a:off x="4800600" y="2471383"/>
            <a:ext cx="4038600" cy="3822192"/>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Marcador de número de diapositiva"/>
          <p:cNvSpPr>
            <a:spLocks noGrp="1"/>
          </p:cNvSpPr>
          <p:nvPr>
            <p:ph type="sldNum" sz="quarter" idx="12"/>
          </p:nvPr>
        </p:nvSpPr>
        <p:spPr>
          <a:xfrm>
            <a:off x="4343400" y="1042416"/>
            <a:ext cx="457200" cy="441325"/>
          </a:xfrm>
        </p:spPr>
        <p:txBody>
          <a:bodyPr/>
          <a:lstStyle>
            <a:lvl1pPr algn="ctr">
              <a:defRPr/>
            </a:lvl1pPr>
          </a:lstStyle>
          <a:p>
            <a:fld id="{403A0FC8-3ED1-47F3-BE2F-4740CD84C6A8}" type="slidenum">
              <a:rPr lang="es-MX" smtClean="0"/>
              <a:pPr/>
              <a:t>‹Nº›</a:t>
            </a:fld>
            <a:endParaRPr lang="es-MX"/>
          </a:p>
        </p:txBody>
      </p:sp>
      <p:sp>
        <p:nvSpPr>
          <p:cNvPr id="23" name="22 Título"/>
          <p:cNvSpPr>
            <a:spLocks noGrp="1"/>
          </p:cNvSpPr>
          <p:nvPr>
            <p:ph type="title"/>
          </p:nvPr>
        </p:nvSpPr>
        <p:spPr/>
        <p:txBody>
          <a:bodyPr rtlCol="0" anchor="b" anchorCtr="0"/>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a:xfrm>
            <a:off x="4343400" y="1036020"/>
            <a:ext cx="457200" cy="441325"/>
          </a:xfrm>
        </p:spPr>
        <p:txBody>
          <a:bodyPr/>
          <a:lstStyle/>
          <a:p>
            <a:fld id="{403A0FC8-3ED1-47F3-BE2F-4740CD84C6A8}"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5 Rectángulo"/>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1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a:xfrm>
            <a:off x="4267200" y="6324600"/>
            <a:ext cx="609600" cy="441324"/>
          </a:xfrm>
        </p:spPr>
        <p:txBody>
          <a:bodyPr/>
          <a:lstStyle>
            <a:lvl1pPr>
              <a:defRPr>
                <a:solidFill>
                  <a:srgbClr val="FFFFFF"/>
                </a:solidFill>
              </a:defRPr>
            </a:lvl1pPr>
          </a:lstStyle>
          <a:p>
            <a:fld id="{403A0FC8-3ED1-47F3-BE2F-4740CD84C6A8}"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1"/>
      </p:bgRef>
    </p:bg>
    <p:spTree>
      <p:nvGrpSpPr>
        <p:cNvPr id="1" name=""/>
        <p:cNvGrpSpPr/>
        <p:nvPr/>
      </p:nvGrpSpPr>
      <p:grpSpPr>
        <a:xfrm>
          <a:off x="0" y="0"/>
          <a:ext cx="0" cy="0"/>
          <a:chOff x="0" y="0"/>
          <a:chExt cx="0" cy="0"/>
        </a:xfrm>
      </p:grpSpPr>
      <p:sp>
        <p:nvSpPr>
          <p:cNvPr id="19" name="18 Rectángulo"/>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14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12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8" name="7 Rectángulo"/>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8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19 Marcador de contenido"/>
          <p:cNvSpPr>
            <a:spLocks noGrp="1"/>
          </p:cNvSpPr>
          <p:nvPr>
            <p:ph sz="quarter" idx="1"/>
          </p:nvPr>
        </p:nvSpPr>
        <p:spPr>
          <a:xfrm>
            <a:off x="3124200" y="685800"/>
            <a:ext cx="5638800" cy="54102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403A0FC8-3ED1-47F3-BE2F-4740CD84C6A8}" type="slidenum">
              <a:rPr lang="es-MX" smtClean="0"/>
              <a:pPr/>
              <a:t>‹Nº›</a:t>
            </a:fld>
            <a:endParaRPr lang="es-MX"/>
          </a:p>
        </p:txBody>
      </p:sp>
      <p:sp>
        <p:nvSpPr>
          <p:cNvPr id="21" name="20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6" name="5 Marcador de pie de página"/>
          <p:cNvSpPr>
            <a:spLocks noGrp="1"/>
          </p:cNvSpPr>
          <p:nvPr>
            <p:ph type="ftr" sz="quarter" idx="11"/>
          </p:nvPr>
        </p:nvSpPr>
        <p:spPr>
          <a:xfrm>
            <a:off x="301752" y="6410848"/>
            <a:ext cx="3383280" cy="365760"/>
          </a:xfrm>
        </p:spPr>
        <p:txBody>
          <a:bodyPr/>
          <a:lstStyle/>
          <a:p>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1" name="20 Conector recto"/>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16 Rectángulo"/>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19 Rectángulo"/>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11 Elipse"/>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Elipse"/>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Marcador de número de diapositiva"/>
          <p:cNvSpPr>
            <a:spLocks noGrp="1"/>
          </p:cNvSpPr>
          <p:nvPr>
            <p:ph type="sldNum" sz="quarter" idx="12"/>
          </p:nvPr>
        </p:nvSpPr>
        <p:spPr>
          <a:xfrm>
            <a:off x="1371600" y="312738"/>
            <a:ext cx="457200" cy="441325"/>
          </a:xfrm>
        </p:spPr>
        <p:txBody>
          <a:bodyPr/>
          <a:lstStyle/>
          <a:p>
            <a:fld id="{403A0FC8-3ED1-47F3-BE2F-4740CD84C6A8}" type="slidenum">
              <a:rPr lang="es-MX" smtClean="0"/>
              <a:pPr/>
              <a:t>‹Nº›</a:t>
            </a:fld>
            <a:endParaRPr lang="es-MX"/>
          </a:p>
        </p:txBody>
      </p:sp>
      <p:sp>
        <p:nvSpPr>
          <p:cNvPr id="2" name="1 Título"/>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3000375" y="609600"/>
            <a:ext cx="5867400" cy="4267200"/>
          </a:xfrm>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22" name="21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4 Marcador de fecha"/>
          <p:cNvSpPr>
            <a:spLocks noGrp="1"/>
          </p:cNvSpPr>
          <p:nvPr>
            <p:ph type="dt" sz="half" idx="10"/>
          </p:nvPr>
        </p:nvSpPr>
        <p:spPr>
          <a:xfrm>
            <a:off x="5788152" y="6404984"/>
            <a:ext cx="3044952" cy="365760"/>
          </a:xfrm>
        </p:spPr>
        <p:txBody>
          <a:bodyPr/>
          <a:lstStyle/>
          <a:p>
            <a:fld id="{A462F96E-96BE-4EF0-915E-DB2E47FC69F2}" type="datetimeFigureOut">
              <a:rPr lang="es-MX" smtClean="0"/>
              <a:pPr/>
              <a:t>28/02/2015</a:t>
            </a:fld>
            <a:endParaRPr lang="es-MX"/>
          </a:p>
        </p:txBody>
      </p:sp>
      <p:sp>
        <p:nvSpPr>
          <p:cNvPr id="6" name="5 Marcador de pie de página"/>
          <p:cNvSpPr>
            <a:spLocks noGrp="1"/>
          </p:cNvSpPr>
          <p:nvPr>
            <p:ph type="ftr" sz="quarter" idx="11"/>
          </p:nvPr>
        </p:nvSpPr>
        <p:spPr>
          <a:xfrm>
            <a:off x="301752" y="6410848"/>
            <a:ext cx="3584448" cy="365760"/>
          </a:xfrm>
        </p:spPr>
        <p:txBody>
          <a:bodyPr/>
          <a:lstStyle/>
          <a:p>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bg>
      <p:bgRef idx="1001">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403A0FC8-3ED1-47F3-BE2F-4740CD84C6A8}"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2"/>
      </p:bgRef>
    </p:bg>
    <p:spTree>
      <p:nvGrpSpPr>
        <p:cNvPr id="1" name=""/>
        <p:cNvGrpSpPr/>
        <p:nvPr/>
      </p:nvGrpSpPr>
      <p:grpSpPr>
        <a:xfrm>
          <a:off x="0" y="0"/>
          <a:ext cx="0" cy="0"/>
          <a:chOff x="0" y="0"/>
          <a:chExt cx="0" cy="0"/>
        </a:xfrm>
      </p:grpSpPr>
      <p:sp>
        <p:nvSpPr>
          <p:cNvPr id="7" name="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7 Rectángulo"/>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9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10 Rectángulo"/>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11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12 Conector recto"/>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13 Elipse"/>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6915912" y="3009901"/>
            <a:ext cx="457200" cy="441325"/>
          </a:xfrm>
        </p:spPr>
        <p:txBody>
          <a:bodyPr/>
          <a:lstStyle/>
          <a:p>
            <a:fld id="{403A0FC8-3ED1-47F3-BE2F-4740CD84C6A8}" type="slidenum">
              <a:rPr lang="es-MX" smtClean="0"/>
              <a:pPr/>
              <a:t>‹Nº›</a:t>
            </a:fld>
            <a:endParaRPr lang="es-MX"/>
          </a:p>
        </p:txBody>
      </p:sp>
      <p:sp>
        <p:nvSpPr>
          <p:cNvPr id="3" name="2 Marcador de texto vertical"/>
          <p:cNvSpPr>
            <a:spLocks noGrp="1"/>
          </p:cNvSpPr>
          <p:nvPr>
            <p:ph type="body" orient="vert" idx="1"/>
          </p:nvPr>
        </p:nvSpPr>
        <p:spPr>
          <a:xfrm>
            <a:off x="304800" y="304800"/>
            <a:ext cx="6553200" cy="5821366"/>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462F96E-96BE-4EF0-915E-DB2E47FC69F2}" type="datetimeFigureOut">
              <a:rPr lang="es-MX" smtClean="0"/>
              <a:pPr/>
              <a:t>28/02/2015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2" name="1 Título vertical"/>
          <p:cNvSpPr>
            <a:spLocks noGrp="1"/>
          </p:cNvSpPr>
          <p:nvPr>
            <p:ph type="title" orient="vert"/>
          </p:nvPr>
        </p:nvSpPr>
        <p:spPr>
          <a:xfrm>
            <a:off x="7391400" y="304801"/>
            <a:ext cx="1447800" cy="5851525"/>
          </a:xfrm>
        </p:spPr>
        <p:txBody>
          <a:bodyPr vert="eaVert"/>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16 Rectángulo"/>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15 Rectángulo"/>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17 Rectángulo"/>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18 Rectángulo"/>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8 Rectángulo"/>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13 Marcador de fecha"/>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462F96E-96BE-4EF0-915E-DB2E47FC69F2}" type="datetimeFigureOut">
              <a:rPr lang="es-MX" smtClean="0"/>
              <a:pPr/>
              <a:t>28/02/2015</a:t>
            </a:fld>
            <a:endParaRPr lang="es-MX"/>
          </a:p>
        </p:txBody>
      </p:sp>
      <p:sp>
        <p:nvSpPr>
          <p:cNvPr id="3" name="2 Marcador de pie de página"/>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s-MX"/>
          </a:p>
        </p:txBody>
      </p:sp>
      <p:sp>
        <p:nvSpPr>
          <p:cNvPr id="8" name="7 Rectángulo"/>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9 Conector recto"/>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11 Elipse"/>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14 Elipse"/>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22 Marcador de número de diapositiva"/>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403A0FC8-3ED1-47F3-BE2F-4740CD84C6A8}" type="slidenum">
              <a:rPr lang="es-MX" smtClean="0"/>
              <a:pPr/>
              <a:t>‹Nº›</a:t>
            </a:fld>
            <a:endParaRPr lang="es-MX"/>
          </a:p>
        </p:txBody>
      </p:sp>
      <p:sp>
        <p:nvSpPr>
          <p:cNvPr id="22" name="21 Marcador de título"/>
          <p:cNvSpPr>
            <a:spLocks noGrp="1"/>
          </p:cNvSpPr>
          <p:nvPr>
            <p:ph type="title"/>
          </p:nvPr>
        </p:nvSpPr>
        <p:spPr>
          <a:xfrm>
            <a:off x="301752" y="228600"/>
            <a:ext cx="8534400" cy="758952"/>
          </a:xfrm>
          <a:prstGeom prst="rect">
            <a:avLst/>
          </a:prstGeom>
        </p:spPr>
        <p:txBody>
          <a:bodyPr vert="horz" anchor="b">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3605226"/>
            <a:ext cx="6400800" cy="1752600"/>
          </a:xfrm>
        </p:spPr>
        <p:txBody>
          <a:bodyPr>
            <a:normAutofit lnSpcReduction="10000"/>
          </a:bodyPr>
          <a:lstStyle/>
          <a:p>
            <a:endParaRPr lang="es-MX" dirty="0" smtClean="0"/>
          </a:p>
          <a:p>
            <a:r>
              <a:rPr lang="es-MX" dirty="0" err="1" smtClean="0"/>
              <a:t>Informatica</a:t>
            </a:r>
            <a:r>
              <a:rPr lang="es-MX" dirty="0" smtClean="0"/>
              <a:t> </a:t>
            </a:r>
            <a:r>
              <a:rPr lang="es-MX" dirty="0" err="1" smtClean="0"/>
              <a:t>ii</a:t>
            </a:r>
            <a:r>
              <a:rPr lang="es-MX" dirty="0" smtClean="0"/>
              <a:t> </a:t>
            </a:r>
          </a:p>
          <a:p>
            <a:endParaRPr lang="es-MX" dirty="0" smtClean="0"/>
          </a:p>
          <a:p>
            <a:r>
              <a:rPr lang="es-MX" dirty="0" smtClean="0"/>
              <a:t>Tema. Algoritmos</a:t>
            </a:r>
          </a:p>
          <a:p>
            <a:endParaRPr lang="es-MX" dirty="0" smtClean="0"/>
          </a:p>
          <a:p>
            <a:r>
              <a:rPr lang="es-MX" dirty="0" smtClean="0"/>
              <a:t>Maestra paulina </a:t>
            </a:r>
            <a:r>
              <a:rPr lang="es-MX" dirty="0" err="1" smtClean="0"/>
              <a:t>ruiz</a:t>
            </a:r>
            <a:r>
              <a:rPr lang="es-MX" dirty="0" smtClean="0"/>
              <a:t> sosa </a:t>
            </a:r>
            <a:endParaRPr lang="es-MX" dirty="0"/>
          </a:p>
        </p:txBody>
      </p:sp>
      <p:pic>
        <p:nvPicPr>
          <p:cNvPr id="4" name="3 Imagen" descr="multiversidad.png"/>
          <p:cNvPicPr>
            <a:picLocks noChangeAspect="1"/>
          </p:cNvPicPr>
          <p:nvPr/>
        </p:nvPicPr>
        <p:blipFill>
          <a:blip r:embed="rId2"/>
          <a:stretch>
            <a:fillRect/>
          </a:stretch>
        </p:blipFill>
        <p:spPr>
          <a:xfrm>
            <a:off x="2500298" y="142852"/>
            <a:ext cx="3809524" cy="2033329"/>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Algoritmos</a:t>
            </a:r>
            <a:endParaRPr lang="es-MX" dirty="0"/>
          </a:p>
        </p:txBody>
      </p:sp>
      <p:sp>
        <p:nvSpPr>
          <p:cNvPr id="3" name="2 Marcador de contenido"/>
          <p:cNvSpPr>
            <a:spLocks noGrp="1"/>
          </p:cNvSpPr>
          <p:nvPr>
            <p:ph sz="quarter" idx="1"/>
          </p:nvPr>
        </p:nvSpPr>
        <p:spPr>
          <a:xfrm>
            <a:off x="301752" y="1714512"/>
            <a:ext cx="8503920" cy="5786454"/>
          </a:xfrm>
        </p:spPr>
        <p:txBody>
          <a:bodyPr>
            <a:normAutofit fontScale="62500" lnSpcReduction="20000"/>
          </a:bodyPr>
          <a:lstStyle/>
          <a:p>
            <a:pPr>
              <a:lnSpc>
                <a:spcPct val="150000"/>
              </a:lnSpc>
            </a:pPr>
            <a:r>
              <a:rPr lang="es-MX" sz="4000" dirty="0" smtClean="0">
                <a:latin typeface="Arial" pitchFamily="34" charset="0"/>
                <a:cs typeface="Arial" pitchFamily="34" charset="0"/>
              </a:rPr>
              <a:t>Se denomina algoritmo a un grupo finito de operaciones organizadas de manera lógica y ordenada que permite solucionar un determinado problema. </a:t>
            </a:r>
          </a:p>
          <a:p>
            <a:pPr>
              <a:lnSpc>
                <a:spcPct val="150000"/>
              </a:lnSpc>
              <a:buNone/>
            </a:pPr>
            <a:r>
              <a:rPr lang="es-MX" sz="4000" dirty="0" smtClean="0">
                <a:latin typeface="Arial" pitchFamily="34" charset="0"/>
                <a:cs typeface="Arial" pitchFamily="34" charset="0"/>
              </a:rPr>
              <a:t>   </a:t>
            </a:r>
          </a:p>
          <a:p>
            <a:pPr>
              <a:lnSpc>
                <a:spcPct val="150000"/>
              </a:lnSpc>
            </a:pPr>
            <a:r>
              <a:rPr lang="es-MX" sz="4000" dirty="0" smtClean="0">
                <a:latin typeface="Arial" pitchFamily="34" charset="0"/>
                <a:cs typeface="Arial" pitchFamily="34" charset="0"/>
              </a:rPr>
              <a:t>También se puede decir que se trata de una serie de instrucciones o reglas establecidas que, por medio de una sucesión de pasos, permiten arribar a un resultado o solución.</a:t>
            </a:r>
            <a:br>
              <a:rPr lang="es-MX" sz="4000" dirty="0" smtClean="0">
                <a:latin typeface="Arial" pitchFamily="34" charset="0"/>
                <a:cs typeface="Arial" pitchFamily="34" charset="0"/>
              </a:rPr>
            </a:br>
            <a:endParaRPr lang="es-MX" sz="4000" dirty="0">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Características de los algoritmos</a:t>
            </a:r>
            <a:endParaRPr lang="es-MX" dirty="0"/>
          </a:p>
        </p:txBody>
      </p:sp>
      <p:sp>
        <p:nvSpPr>
          <p:cNvPr id="3" name="2 Marcador de contenido"/>
          <p:cNvSpPr>
            <a:spLocks noGrp="1"/>
          </p:cNvSpPr>
          <p:nvPr>
            <p:ph sz="quarter" idx="1"/>
          </p:nvPr>
        </p:nvSpPr>
        <p:spPr>
          <a:xfrm>
            <a:off x="301752" y="1357298"/>
            <a:ext cx="8503920" cy="5241816"/>
          </a:xfrm>
        </p:spPr>
        <p:txBody>
          <a:bodyPr>
            <a:noAutofit/>
          </a:bodyPr>
          <a:lstStyle/>
          <a:p>
            <a:pPr>
              <a:buNone/>
            </a:pPr>
            <a:r>
              <a:rPr lang="es-MX" sz="2000" dirty="0" smtClean="0">
                <a:latin typeface="Arial" pitchFamily="34" charset="0"/>
                <a:cs typeface="Arial" pitchFamily="34" charset="0"/>
              </a:rPr>
              <a:t>Los algoritmos se identifican por cumplir las siguientes características:</a:t>
            </a:r>
          </a:p>
          <a:p>
            <a:pPr>
              <a:buNone/>
            </a:pPr>
            <a:endParaRPr lang="es-MX" sz="2000" dirty="0" smtClean="0">
              <a:latin typeface="Arial" pitchFamily="34" charset="0"/>
              <a:cs typeface="Arial" pitchFamily="34" charset="0"/>
            </a:endParaRPr>
          </a:p>
          <a:p>
            <a:r>
              <a:rPr lang="es-MX" sz="2000" b="1" dirty="0" smtClean="0">
                <a:solidFill>
                  <a:srgbClr val="C00000"/>
                </a:solidFill>
                <a:latin typeface="Arial" pitchFamily="34" charset="0"/>
                <a:cs typeface="Arial" pitchFamily="34" charset="0"/>
              </a:rPr>
              <a:t> Finitos:</a:t>
            </a:r>
            <a:r>
              <a:rPr lang="es-MX" sz="2000" dirty="0" smtClean="0">
                <a:latin typeface="Arial" pitchFamily="34" charset="0"/>
                <a:cs typeface="Arial" pitchFamily="34" charset="0"/>
              </a:rPr>
              <a:t> Debe acabar en algún momento.</a:t>
            </a:r>
          </a:p>
          <a:p>
            <a:r>
              <a:rPr lang="es-MX" sz="2000" dirty="0" smtClean="0">
                <a:solidFill>
                  <a:srgbClr val="C00000"/>
                </a:solidFill>
                <a:latin typeface="Arial" pitchFamily="34" charset="0"/>
                <a:cs typeface="Arial" pitchFamily="34" charset="0"/>
              </a:rPr>
              <a:t> </a:t>
            </a:r>
            <a:r>
              <a:rPr lang="es-MX" sz="2000" b="1" dirty="0" smtClean="0">
                <a:solidFill>
                  <a:srgbClr val="C00000"/>
                </a:solidFill>
                <a:latin typeface="Arial" pitchFamily="34" charset="0"/>
                <a:cs typeface="Arial" pitchFamily="34" charset="0"/>
              </a:rPr>
              <a:t>Eficientes:</a:t>
            </a:r>
            <a:r>
              <a:rPr lang="es-MX" sz="2000" dirty="0" smtClean="0">
                <a:latin typeface="Arial" pitchFamily="34" charset="0"/>
                <a:cs typeface="Arial" pitchFamily="34" charset="0"/>
              </a:rPr>
              <a:t> Deben ocupar la mínima memoria y minimizar el tiempo de ejecución.</a:t>
            </a:r>
          </a:p>
          <a:p>
            <a:r>
              <a:rPr lang="es-MX" sz="2000" dirty="0" smtClean="0">
                <a:solidFill>
                  <a:srgbClr val="C00000"/>
                </a:solidFill>
                <a:latin typeface="Arial" pitchFamily="34" charset="0"/>
                <a:cs typeface="Arial" pitchFamily="34" charset="0"/>
              </a:rPr>
              <a:t> </a:t>
            </a:r>
            <a:r>
              <a:rPr lang="es-MX" sz="2000" b="1" dirty="0" smtClean="0">
                <a:solidFill>
                  <a:srgbClr val="C00000"/>
                </a:solidFill>
                <a:latin typeface="Arial" pitchFamily="34" charset="0"/>
                <a:cs typeface="Arial" pitchFamily="34" charset="0"/>
              </a:rPr>
              <a:t>Legibles:</a:t>
            </a:r>
            <a:r>
              <a:rPr lang="es-MX" sz="2000" dirty="0" smtClean="0">
                <a:latin typeface="Arial" pitchFamily="34" charset="0"/>
                <a:cs typeface="Arial" pitchFamily="34" charset="0"/>
              </a:rPr>
              <a:t> El texto que lo describe debe ser claro, tal que permita entenderlo y leerlo fácilmente.</a:t>
            </a:r>
          </a:p>
          <a:p>
            <a:r>
              <a:rPr lang="es-MX" sz="2000" dirty="0" smtClean="0">
                <a:solidFill>
                  <a:srgbClr val="C00000"/>
                </a:solidFill>
                <a:latin typeface="Arial" pitchFamily="34" charset="0"/>
                <a:cs typeface="Arial" pitchFamily="34" charset="0"/>
              </a:rPr>
              <a:t> </a:t>
            </a:r>
            <a:r>
              <a:rPr lang="es-MX" sz="2000" b="1" dirty="0" smtClean="0">
                <a:solidFill>
                  <a:srgbClr val="C00000"/>
                </a:solidFill>
                <a:latin typeface="Arial" pitchFamily="34" charset="0"/>
                <a:cs typeface="Arial" pitchFamily="34" charset="0"/>
              </a:rPr>
              <a:t>Modificables:</a:t>
            </a:r>
            <a:r>
              <a:rPr lang="es-MX" sz="2000" dirty="0" smtClean="0">
                <a:latin typeface="Arial" pitchFamily="34" charset="0"/>
                <a:cs typeface="Arial" pitchFamily="34" charset="0"/>
              </a:rPr>
              <a:t> Estarán diseñados de modo que sus posteriores modificaciones sean fáciles de realizar, incluso por programadores diferentes a sus propios autores.</a:t>
            </a:r>
          </a:p>
          <a:p>
            <a:r>
              <a:rPr lang="es-MX" sz="2000" dirty="0" smtClean="0">
                <a:latin typeface="Arial" pitchFamily="34" charset="0"/>
                <a:cs typeface="Arial" pitchFamily="34" charset="0"/>
              </a:rPr>
              <a:t> </a:t>
            </a:r>
            <a:r>
              <a:rPr lang="es-MX" sz="2000" b="1" dirty="0" smtClean="0">
                <a:solidFill>
                  <a:srgbClr val="C00000"/>
                </a:solidFill>
                <a:latin typeface="Arial" pitchFamily="34" charset="0"/>
                <a:cs typeface="Arial" pitchFamily="34" charset="0"/>
              </a:rPr>
              <a:t>Modulares:</a:t>
            </a:r>
            <a:r>
              <a:rPr lang="es-MX" sz="2000" dirty="0" smtClean="0">
                <a:solidFill>
                  <a:srgbClr val="C00000"/>
                </a:solidFill>
                <a:latin typeface="Arial" pitchFamily="34" charset="0"/>
                <a:cs typeface="Arial" pitchFamily="34" charset="0"/>
              </a:rPr>
              <a:t> </a:t>
            </a:r>
            <a:r>
              <a:rPr lang="es-MX" sz="2000" dirty="0" smtClean="0">
                <a:latin typeface="Arial" pitchFamily="34" charset="0"/>
                <a:cs typeface="Arial" pitchFamily="34" charset="0"/>
              </a:rPr>
              <a:t>La filosofía utilizada para su diseño debe favorecer la división del problema en módulos pequeños.</a:t>
            </a:r>
          </a:p>
          <a:p>
            <a:r>
              <a:rPr lang="es-MX" sz="2000" dirty="0" smtClean="0">
                <a:solidFill>
                  <a:srgbClr val="C00000"/>
                </a:solidFill>
                <a:latin typeface="Arial" pitchFamily="34" charset="0"/>
                <a:cs typeface="Arial" pitchFamily="34" charset="0"/>
              </a:rPr>
              <a:t> </a:t>
            </a:r>
            <a:r>
              <a:rPr lang="es-MX" sz="2000" b="1" dirty="0" smtClean="0">
                <a:solidFill>
                  <a:srgbClr val="C00000"/>
                </a:solidFill>
                <a:latin typeface="Arial" pitchFamily="34" charset="0"/>
                <a:cs typeface="Arial" pitchFamily="34" charset="0"/>
              </a:rPr>
              <a:t>Único punto de entrada, único punto de salida:</a:t>
            </a:r>
            <a:r>
              <a:rPr lang="es-MX" sz="2000" dirty="0" smtClean="0">
                <a:latin typeface="Arial" pitchFamily="34" charset="0"/>
                <a:cs typeface="Arial" pitchFamily="34" charset="0"/>
              </a:rPr>
              <a:t> A los algoritmos y a los módulos que lo integran se entra por un sólo punto, inicio, y se sale por un sólo punto también, fin.</a:t>
            </a:r>
            <a:endParaRPr lang="es-MX" sz="20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Tipos de algoritmos</a:t>
            </a:r>
            <a:endParaRPr lang="es-MX" dirty="0"/>
          </a:p>
        </p:txBody>
      </p:sp>
      <p:sp>
        <p:nvSpPr>
          <p:cNvPr id="3" name="2 Marcador de contenido"/>
          <p:cNvSpPr>
            <a:spLocks noGrp="1"/>
          </p:cNvSpPr>
          <p:nvPr>
            <p:ph sz="quarter" idx="1"/>
          </p:nvPr>
        </p:nvSpPr>
        <p:spPr/>
        <p:txBody>
          <a:bodyPr/>
          <a:lstStyle/>
          <a:p>
            <a:pPr>
              <a:buNone/>
            </a:pPr>
            <a:r>
              <a:rPr lang="es-MX" dirty="0" smtClean="0"/>
              <a:t>Existen tres tipos de algoritmos, los cuales logran el mismo propósito pero con una estructura diferente.</a:t>
            </a:r>
          </a:p>
          <a:p>
            <a:pPr>
              <a:buNone/>
            </a:pPr>
            <a:endParaRPr lang="es-MX" dirty="0" smtClean="0"/>
          </a:p>
          <a:p>
            <a:r>
              <a:rPr lang="es-MX" dirty="0" smtClean="0"/>
              <a:t>Texto Narrativo</a:t>
            </a:r>
          </a:p>
          <a:p>
            <a:r>
              <a:rPr lang="es-MX" dirty="0" err="1" smtClean="0"/>
              <a:t>Pseudocodigo</a:t>
            </a:r>
            <a:endParaRPr lang="es-MX" dirty="0" smtClean="0"/>
          </a:p>
          <a:p>
            <a:r>
              <a:rPr lang="es-MX" dirty="0" smtClean="0"/>
              <a:t>Diagrama de flujo</a:t>
            </a:r>
            <a:endParaRPr lang="es-MX"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 textos narrativos</a:t>
            </a:r>
            <a:endParaRPr lang="es-MX" dirty="0"/>
          </a:p>
        </p:txBody>
      </p:sp>
      <p:sp>
        <p:nvSpPr>
          <p:cNvPr id="3" name="2 Marcador de contenido"/>
          <p:cNvSpPr>
            <a:spLocks noGrp="1"/>
          </p:cNvSpPr>
          <p:nvPr>
            <p:ph sz="quarter" idx="1"/>
          </p:nvPr>
        </p:nvSpPr>
        <p:spPr/>
        <p:txBody>
          <a:bodyPr/>
          <a:lstStyle/>
          <a:p>
            <a:pPr>
              <a:lnSpc>
                <a:spcPct val="150000"/>
              </a:lnSpc>
            </a:pPr>
            <a:r>
              <a:rPr lang="es-MX" dirty="0" smtClean="0"/>
              <a:t>Tipo de algoritmo que nos ayuda a resolver un problema, por medio de instrucciones escritas paso a paso usando un lenguaje informal y cotidiano pero especificando las acciones en cada paso, logrando obtener una solución factible para el problema que s presento.</a:t>
            </a:r>
            <a:endParaRPr lang="es-MX"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de texto narrativo</a:t>
            </a:r>
            <a:endParaRPr lang="es-MX" dirty="0"/>
          </a:p>
        </p:txBody>
      </p:sp>
      <p:sp>
        <p:nvSpPr>
          <p:cNvPr id="3" name="2 Marcador de contenido"/>
          <p:cNvSpPr>
            <a:spLocks noGrp="1"/>
          </p:cNvSpPr>
          <p:nvPr>
            <p:ph sz="quarter" idx="1"/>
          </p:nvPr>
        </p:nvSpPr>
        <p:spPr/>
        <p:txBody>
          <a:bodyPr/>
          <a:lstStyle/>
          <a:p>
            <a:pPr>
              <a:buNone/>
            </a:pPr>
            <a:r>
              <a:rPr lang="es-MX" dirty="0" smtClean="0"/>
              <a:t>Algoritmo que suma dos números.</a:t>
            </a:r>
          </a:p>
          <a:p>
            <a:pPr>
              <a:buNone/>
            </a:pPr>
            <a:r>
              <a:rPr lang="es-MX" dirty="0" smtClean="0"/>
              <a:t>  </a:t>
            </a:r>
          </a:p>
          <a:p>
            <a:pPr>
              <a:buNone/>
            </a:pPr>
            <a:r>
              <a:rPr lang="es-MX" dirty="0" smtClean="0"/>
              <a:t>Paso 1: pedir el valor de los dos numero</a:t>
            </a:r>
          </a:p>
          <a:p>
            <a:pPr>
              <a:buNone/>
            </a:pPr>
            <a:r>
              <a:rPr lang="es-MX" dirty="0" smtClean="0"/>
              <a:t>Paso 2: sumar los dos números</a:t>
            </a:r>
          </a:p>
          <a:p>
            <a:pPr>
              <a:buNone/>
            </a:pPr>
            <a:r>
              <a:rPr lang="es-MX" dirty="0" smtClean="0"/>
              <a:t>Paso 3: mostrar el resultado de la suma</a:t>
            </a:r>
            <a:endParaRPr lang="es-MX"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 </a:t>
            </a:r>
            <a:r>
              <a:rPr lang="es-MX" dirty="0" err="1" smtClean="0"/>
              <a:t>pseudocodigos</a:t>
            </a:r>
            <a:endParaRPr lang="es-MX" dirty="0"/>
          </a:p>
        </p:txBody>
      </p:sp>
      <p:sp>
        <p:nvSpPr>
          <p:cNvPr id="3" name="2 Marcador de contenido"/>
          <p:cNvSpPr>
            <a:spLocks noGrp="1"/>
          </p:cNvSpPr>
          <p:nvPr>
            <p:ph sz="quarter" idx="1"/>
          </p:nvPr>
        </p:nvSpPr>
        <p:spPr>
          <a:xfrm>
            <a:off x="301752" y="1643050"/>
            <a:ext cx="8503920" cy="4572000"/>
          </a:xfrm>
        </p:spPr>
        <p:txBody>
          <a:bodyPr>
            <a:normAutofit lnSpcReduction="10000"/>
          </a:bodyPr>
          <a:lstStyle/>
          <a:p>
            <a:pPr>
              <a:lnSpc>
                <a:spcPct val="160000"/>
              </a:lnSpc>
            </a:pPr>
            <a:r>
              <a:rPr lang="es-MX" dirty="0" smtClean="0"/>
              <a:t>El seudocódigo es una herramienta utilizada para el diseño de programas que permite al programador expresar sus pensamientos de una forma clara, es como un lenguaje artificial e informal útil para solucionar problemas por medio de pasos definidos y utilizando una mezcla de lenguaje común con instrucciones.</a:t>
            </a:r>
          </a:p>
          <a:p>
            <a:pPr>
              <a:lnSpc>
                <a:spcPct val="160000"/>
              </a:lnSpc>
            </a:pPr>
            <a:endParaRPr lang="es-MX" dirty="0" smtClean="0"/>
          </a:p>
          <a:p>
            <a:pPr>
              <a:lnSpc>
                <a:spcPct val="160000"/>
              </a:lnSpc>
              <a:buNone/>
            </a:pPr>
            <a:endParaRPr lang="es-MX" dirty="0" smtClean="0"/>
          </a:p>
          <a:p>
            <a:pPr>
              <a:lnSpc>
                <a:spcPct val="160000"/>
              </a:lnSpc>
            </a:pPr>
            <a:endParaRPr lang="es-MX"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de </a:t>
            </a:r>
            <a:r>
              <a:rPr lang="es-MX" dirty="0" err="1" smtClean="0"/>
              <a:t>pseudocodigo</a:t>
            </a:r>
            <a:endParaRPr lang="es-MX" dirty="0"/>
          </a:p>
        </p:txBody>
      </p:sp>
      <p:sp>
        <p:nvSpPr>
          <p:cNvPr id="3" name="2 Marcador de contenido"/>
          <p:cNvSpPr>
            <a:spLocks noGrp="1"/>
          </p:cNvSpPr>
          <p:nvPr>
            <p:ph sz="quarter" idx="1"/>
          </p:nvPr>
        </p:nvSpPr>
        <p:spPr/>
        <p:txBody>
          <a:bodyPr/>
          <a:lstStyle/>
          <a:p>
            <a:pPr>
              <a:buNone/>
            </a:pPr>
            <a:r>
              <a:rPr lang="es-MX" dirty="0" smtClean="0"/>
              <a:t> Algoritmo que suma dos números.</a:t>
            </a:r>
          </a:p>
          <a:p>
            <a:pPr>
              <a:buNone/>
            </a:pPr>
            <a:endParaRPr lang="es-MX" dirty="0" smtClean="0"/>
          </a:p>
          <a:p>
            <a:pPr>
              <a:buNone/>
            </a:pPr>
            <a:r>
              <a:rPr lang="es-MX" dirty="0" smtClean="0"/>
              <a:t>    INICIO  </a:t>
            </a:r>
          </a:p>
          <a:p>
            <a:pPr>
              <a:buNone/>
            </a:pPr>
            <a:r>
              <a:rPr lang="es-MX" dirty="0" smtClean="0"/>
              <a:t>    LEER NUMERO1, NUMERO2</a:t>
            </a:r>
          </a:p>
          <a:p>
            <a:pPr>
              <a:buNone/>
            </a:pPr>
            <a:r>
              <a:rPr lang="es-MX" dirty="0" smtClean="0"/>
              <a:t>    SUMA&lt;- NUMERO1 + NUMERO2</a:t>
            </a:r>
          </a:p>
          <a:p>
            <a:pPr>
              <a:buNone/>
            </a:pPr>
            <a:r>
              <a:rPr lang="es-MX" dirty="0" smtClean="0"/>
              <a:t>    ESCRIBIR SUMA</a:t>
            </a:r>
          </a:p>
          <a:p>
            <a:pPr>
              <a:buNone/>
            </a:pPr>
            <a:r>
              <a:rPr lang="es-MX" dirty="0" smtClean="0"/>
              <a:t>    FIN</a:t>
            </a:r>
            <a:endParaRPr lang="es-MX"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Diagramas de flujo</a:t>
            </a:r>
            <a:endParaRPr lang="es-MX" dirty="0"/>
          </a:p>
        </p:txBody>
      </p:sp>
      <p:sp>
        <p:nvSpPr>
          <p:cNvPr id="3" name="2 Marcador de contenido"/>
          <p:cNvSpPr>
            <a:spLocks noGrp="1"/>
          </p:cNvSpPr>
          <p:nvPr>
            <p:ph sz="quarter" idx="1"/>
          </p:nvPr>
        </p:nvSpPr>
        <p:spPr>
          <a:xfrm>
            <a:off x="301752" y="1714520"/>
            <a:ext cx="8503920" cy="4572000"/>
          </a:xfrm>
        </p:spPr>
        <p:txBody>
          <a:bodyPr>
            <a:normAutofit/>
          </a:bodyPr>
          <a:lstStyle/>
          <a:p>
            <a:pPr>
              <a:lnSpc>
                <a:spcPct val="150000"/>
              </a:lnSpc>
            </a:pPr>
            <a:r>
              <a:rPr lang="es-MX" dirty="0" smtClean="0"/>
              <a:t>Representación grafica de algoritmos por medio de símbolos específicos. El diagrama de flujo de datos (DFD), es una herramienta que permite visualizar un sistema como una red de procesos funcionales, conectados entre sí por "conductos" y "tanques de almacenamiento" de datos. </a:t>
            </a:r>
            <a:endParaRPr lang="es-MX"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Ejemplo de diagramas de flujo</a:t>
            </a:r>
            <a:endParaRPr lang="es-MX" dirty="0"/>
          </a:p>
        </p:txBody>
      </p:sp>
      <p:sp>
        <p:nvSpPr>
          <p:cNvPr id="3" name="2 Marcador de contenido"/>
          <p:cNvSpPr>
            <a:spLocks noGrp="1"/>
          </p:cNvSpPr>
          <p:nvPr>
            <p:ph sz="quarter" idx="1"/>
          </p:nvPr>
        </p:nvSpPr>
        <p:spPr/>
        <p:txBody>
          <a:bodyPr/>
          <a:lstStyle/>
          <a:p>
            <a:pPr>
              <a:buNone/>
            </a:pPr>
            <a:r>
              <a:rPr lang="es-MX" dirty="0" smtClean="0"/>
              <a:t>Algoritmo que suma dos números.</a:t>
            </a:r>
          </a:p>
          <a:p>
            <a:pPr>
              <a:buNone/>
            </a:pPr>
            <a:endParaRPr lang="es-MX" dirty="0" smtClean="0"/>
          </a:p>
          <a:p>
            <a:pPr>
              <a:buNone/>
            </a:pPr>
            <a:endParaRPr lang="es-MX" dirty="0"/>
          </a:p>
        </p:txBody>
      </p:sp>
      <p:sp>
        <p:nvSpPr>
          <p:cNvPr id="4" name="3 Elipse"/>
          <p:cNvSpPr/>
          <p:nvPr/>
        </p:nvSpPr>
        <p:spPr>
          <a:xfrm>
            <a:off x="3643306" y="2071678"/>
            <a:ext cx="2071702" cy="5715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INICIO</a:t>
            </a:r>
            <a:endParaRPr lang="es-MX" dirty="0"/>
          </a:p>
        </p:txBody>
      </p:sp>
      <p:sp>
        <p:nvSpPr>
          <p:cNvPr id="5" name="4 Datos"/>
          <p:cNvSpPr/>
          <p:nvPr/>
        </p:nvSpPr>
        <p:spPr>
          <a:xfrm>
            <a:off x="3500430" y="3000372"/>
            <a:ext cx="2071702" cy="714380"/>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NUM1, NUM2</a:t>
            </a:r>
            <a:endParaRPr lang="es-MX" dirty="0"/>
          </a:p>
        </p:txBody>
      </p:sp>
      <p:sp>
        <p:nvSpPr>
          <p:cNvPr id="6" name="5 Rectángulo"/>
          <p:cNvSpPr/>
          <p:nvPr/>
        </p:nvSpPr>
        <p:spPr>
          <a:xfrm>
            <a:off x="2643174" y="4143380"/>
            <a:ext cx="3714776" cy="64294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SUMA &lt;- NUM1 + NUM2</a:t>
            </a:r>
            <a:endParaRPr lang="es-MX" dirty="0"/>
          </a:p>
        </p:txBody>
      </p:sp>
      <p:sp>
        <p:nvSpPr>
          <p:cNvPr id="7" name="6 Datos"/>
          <p:cNvSpPr/>
          <p:nvPr/>
        </p:nvSpPr>
        <p:spPr>
          <a:xfrm>
            <a:off x="3357554" y="5072074"/>
            <a:ext cx="2071702" cy="571504"/>
          </a:xfrm>
          <a:prstGeom prst="flowChartInputOutp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SUMA</a:t>
            </a:r>
            <a:endParaRPr lang="es-MX" dirty="0"/>
          </a:p>
        </p:txBody>
      </p:sp>
      <p:sp>
        <p:nvSpPr>
          <p:cNvPr id="8" name="7 Elipse"/>
          <p:cNvSpPr/>
          <p:nvPr/>
        </p:nvSpPr>
        <p:spPr>
          <a:xfrm>
            <a:off x="3357554" y="6000768"/>
            <a:ext cx="2071702" cy="57150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MX" dirty="0" smtClean="0"/>
              <a:t>FIN</a:t>
            </a:r>
            <a:endParaRPr lang="es-MX" dirty="0"/>
          </a:p>
        </p:txBody>
      </p:sp>
      <p:cxnSp>
        <p:nvCxnSpPr>
          <p:cNvPr id="10" name="9 Conector recto de flecha"/>
          <p:cNvCxnSpPr>
            <a:endCxn id="5" idx="1"/>
          </p:cNvCxnSpPr>
          <p:nvPr/>
        </p:nvCxnSpPr>
        <p:spPr>
          <a:xfrm rot="5400000">
            <a:off x="4446983" y="2803918"/>
            <a:ext cx="285752" cy="10715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13 Conector recto de flecha"/>
          <p:cNvCxnSpPr/>
          <p:nvPr/>
        </p:nvCxnSpPr>
        <p:spPr>
          <a:xfrm rot="5400000">
            <a:off x="4416026" y="3915969"/>
            <a:ext cx="285752" cy="26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15 Conector recto de flecha"/>
          <p:cNvCxnSpPr/>
          <p:nvPr/>
        </p:nvCxnSpPr>
        <p:spPr>
          <a:xfrm rot="5400000">
            <a:off x="4273150" y="5844794"/>
            <a:ext cx="285752" cy="26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16 Conector recto de flecha"/>
          <p:cNvCxnSpPr/>
          <p:nvPr/>
        </p:nvCxnSpPr>
        <p:spPr>
          <a:xfrm rot="5400000">
            <a:off x="4370784" y="4916100"/>
            <a:ext cx="285752" cy="261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l">
  <a:themeElements>
    <a:clrScheme name="Civil">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l">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l">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Civic</Template>
  <TotalTime>54</TotalTime>
  <Words>421</Words>
  <Application>Microsoft Office PowerPoint</Application>
  <PresentationFormat>Presentación en pantalla (4:3)</PresentationFormat>
  <Paragraphs>53</Paragraphs>
  <Slides>10</Slides>
  <Notes>0</Notes>
  <HiddenSlides>0</HiddenSlides>
  <MMClips>0</MMClips>
  <ScaleCrop>false</ScaleCrop>
  <HeadingPairs>
    <vt:vector size="4" baseType="variant">
      <vt:variant>
        <vt:lpstr>Tema</vt:lpstr>
      </vt:variant>
      <vt:variant>
        <vt:i4>1</vt:i4>
      </vt:variant>
      <vt:variant>
        <vt:lpstr>Títulos de diapositiva</vt:lpstr>
      </vt:variant>
      <vt:variant>
        <vt:i4>10</vt:i4>
      </vt:variant>
    </vt:vector>
  </HeadingPairs>
  <TitlesOfParts>
    <vt:vector size="11" baseType="lpstr">
      <vt:lpstr>Civil</vt:lpstr>
      <vt:lpstr>Diapositiva 1</vt:lpstr>
      <vt:lpstr>Algoritmos</vt:lpstr>
      <vt:lpstr>Características de los algoritmos</vt:lpstr>
      <vt:lpstr>Tipos de algoritmos</vt:lpstr>
      <vt:lpstr> textos narrativos</vt:lpstr>
      <vt:lpstr>Ejemplo de texto narrativo</vt:lpstr>
      <vt:lpstr> pseudocodigos</vt:lpstr>
      <vt:lpstr>Ejemplo de pseudocodigo</vt:lpstr>
      <vt:lpstr>Diagramas de flujo</vt:lpstr>
      <vt:lpstr>Ejemplo de diagramas de flujo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Latinoamericana Culiacan Norte</dc:title>
  <dc:creator>paulina</dc:creator>
  <cp:lastModifiedBy>paulina</cp:lastModifiedBy>
  <cp:revision>9</cp:revision>
  <dcterms:created xsi:type="dcterms:W3CDTF">2015-02-28T22:16:19Z</dcterms:created>
  <dcterms:modified xsi:type="dcterms:W3CDTF">2015-02-28T23:14:47Z</dcterms:modified>
</cp:coreProperties>
</file>