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4" r:id="rId8"/>
    <p:sldId id="266" r:id="rId9"/>
    <p:sldId id="268" r:id="rId10"/>
    <p:sldId id="270" r:id="rId11"/>
    <p:sldId id="271" r:id="rId1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2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38CDE73-F1DF-43ED-A960-D1495FBCFBC4}" type="datetimeFigureOut">
              <a:rPr lang="es-MX" smtClean="0"/>
              <a:t>30/11/2015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48A8044-72B6-4A14-9AD4-46B176CE1187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27584" y="2348880"/>
            <a:ext cx="5637010" cy="4392488"/>
          </a:xfrm>
        </p:spPr>
        <p:txBody>
          <a:bodyPr>
            <a:normAutofit fontScale="70000" lnSpcReduction="20000"/>
          </a:bodyPr>
          <a:lstStyle/>
          <a:p>
            <a:r>
              <a:rPr lang="es-MX" b="1" dirty="0" smtClean="0"/>
              <a:t>M.E. VERÓNICA LEYVA GUTIÉRREZ</a:t>
            </a:r>
          </a:p>
          <a:p>
            <a:r>
              <a:rPr lang="es-MX" b="1" dirty="0" smtClean="0"/>
              <a:t>TEMA: FUNCIONES POLINOMIALES</a:t>
            </a:r>
          </a:p>
          <a:p>
            <a:r>
              <a:rPr lang="es-MX" b="1" dirty="0" smtClean="0"/>
              <a:t>OBJETOS DE APRENDIZAJE</a:t>
            </a:r>
          </a:p>
          <a:p>
            <a:r>
              <a:rPr lang="es-MX" dirty="0" smtClean="0"/>
              <a:t>Modelo matemático de las funciones polinomiales de grado 1,2,3 y 4</a:t>
            </a:r>
          </a:p>
          <a:p>
            <a:r>
              <a:rPr lang="es-MX" dirty="0" smtClean="0"/>
              <a:t>Método de solución de las ecuaciones factorizables asociadas a una función polinomial </a:t>
            </a:r>
          </a:p>
          <a:p>
            <a:r>
              <a:rPr lang="es-MX" dirty="0" smtClean="0"/>
              <a:t>Comportamiento de la grafica de una función polinomial en función de los valores que toman sus parámetros.</a:t>
            </a:r>
          </a:p>
          <a:p>
            <a:r>
              <a:rPr lang="es-MX" dirty="0" smtClean="0"/>
              <a:t>Representación grafica de funciones polinomiales </a:t>
            </a:r>
          </a:p>
          <a:p>
            <a:r>
              <a:rPr lang="es-MX" b="1" dirty="0" smtClean="0"/>
              <a:t>DESEMPEÑOS DEL ESTUDIANTE</a:t>
            </a:r>
          </a:p>
          <a:p>
            <a:r>
              <a:rPr lang="es-MX" dirty="0" smtClean="0"/>
              <a:t>Reconoce el patrón de comportamiento grafico de funciones polinomiales</a:t>
            </a:r>
          </a:p>
          <a:p>
            <a:r>
              <a:rPr lang="es-MX" dirty="0" smtClean="0"/>
              <a:t>Describe las propiedades geométricas de funciones polinomiales</a:t>
            </a:r>
          </a:p>
          <a:p>
            <a:r>
              <a:rPr lang="es-MX" dirty="0" smtClean="0"/>
              <a:t>Utiliza transformaciones algebraicas y propiedades geométricas para obtener la solución de ecuaciones factorizables y representar gráficamente las funciones polinomiales.</a:t>
            </a:r>
          </a:p>
          <a:p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175351" cy="1793167"/>
          </a:xfrm>
        </p:spPr>
        <p:txBody>
          <a:bodyPr/>
          <a:lstStyle/>
          <a:p>
            <a:r>
              <a:rPr lang="es-MX" dirty="0" smtClean="0"/>
              <a:t>MATEMÁTICAS IV</a:t>
            </a:r>
            <a:br>
              <a:rPr lang="es-MX" dirty="0" smtClean="0"/>
            </a:br>
            <a:r>
              <a:rPr lang="es-MX" dirty="0" smtClean="0"/>
              <a:t>BLOQUE 4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1996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Funciones de grados 3 y 4.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s-MX" dirty="0" smtClean="0"/>
              <a:t>Las funciones polinomiales de tercero y cuarto grado, siguen un comportamiento similar a las de primero y segundo grado.</a:t>
            </a:r>
          </a:p>
          <a:p>
            <a:r>
              <a:rPr lang="es-MX" dirty="0" smtClean="0"/>
              <a:t>Grados 1 y 3. si suben a la derecha, bajan a la izquierda</a:t>
            </a:r>
            <a:r>
              <a:rPr lang="es-MX" dirty="0" smtClean="0"/>
              <a:t>. </a:t>
            </a:r>
            <a:r>
              <a:rPr lang="es-MX" dirty="0"/>
              <a:t>S</a:t>
            </a:r>
            <a:r>
              <a:rPr lang="es-MX" dirty="0" smtClean="0"/>
              <a:t>on </a:t>
            </a:r>
            <a:r>
              <a:rPr lang="es-MX" dirty="0" smtClean="0"/>
              <a:t>continuas.</a:t>
            </a:r>
          </a:p>
          <a:p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48880"/>
            <a:ext cx="3585565" cy="20992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27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1720" y="4797152"/>
            <a:ext cx="6512511" cy="1143000"/>
          </a:xfrm>
        </p:spPr>
        <p:txBody>
          <a:bodyPr/>
          <a:lstStyle/>
          <a:p>
            <a:r>
              <a:rPr lang="es-MX" dirty="0" smtClean="0"/>
              <a:t>Funciones de grados 2,4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s-MX" dirty="0" smtClean="0"/>
              <a:t>Si suben a la derecha, suben a la izquierda. Son continuas.</a:t>
            </a:r>
          </a:p>
          <a:p>
            <a:endParaRPr lang="es-MX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844824"/>
            <a:ext cx="4248472" cy="2705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986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Graficas de funciones polinomiales.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es-MX" dirty="0" smtClean="0"/>
              <a:t>Suben hacia la derecha si el coeficiente intelectual principal es positivo; bajan cuando es negativo </a:t>
            </a:r>
          </a:p>
          <a:p>
            <a:pPr marL="502920" indent="-457200">
              <a:buFont typeface="+mj-lt"/>
              <a:buAutoNum type="arabicPeriod"/>
            </a:pPr>
            <a:r>
              <a:rPr lang="es-MX" dirty="0" smtClean="0"/>
              <a:t>Su trazo es suave y continuo (sin picos agudos ni interrupciones)</a:t>
            </a:r>
          </a:p>
          <a:p>
            <a:pPr marL="502920" indent="-457200">
              <a:buFont typeface="+mj-lt"/>
              <a:buAutoNum type="arabicPeriod"/>
            </a:pPr>
            <a:r>
              <a:rPr lang="es-MX" dirty="0" smtClean="0"/>
              <a:t>Se comportan igual a la izquierda si el grado es par y en forma opuesta si es impar.</a:t>
            </a:r>
          </a:p>
          <a:p>
            <a:pPr marL="45720" indent="0">
              <a:buNone/>
            </a:pP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3359748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Solución de ecuación factorizables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3777600"/>
          </a:xfrm>
        </p:spPr>
        <p:txBody>
          <a:bodyPr/>
          <a:lstStyle/>
          <a:p>
            <a:r>
              <a:rPr lang="es-MX" dirty="0"/>
              <a:t>Las graficas de funciones polinomiales pueden tener tres tipos de punto</a:t>
            </a:r>
            <a:r>
              <a:rPr lang="es-MX" dirty="0" smtClean="0"/>
              <a:t>:   </a:t>
            </a:r>
            <a:endParaRPr lang="es-MX" dirty="0"/>
          </a:p>
          <a:p>
            <a:endParaRPr lang="es-MX" dirty="0"/>
          </a:p>
          <a:p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*No se </a:t>
            </a:r>
            <a:r>
              <a:rPr lang="es-MX" dirty="0" err="1" smtClean="0"/>
              <a:t>encon</a:t>
            </a:r>
            <a:r>
              <a:rPr lang="es-MX" dirty="0" smtClean="0"/>
              <a:t>-</a:t>
            </a:r>
            <a:endParaRPr lang="es-MX" dirty="0" smtClean="0"/>
          </a:p>
          <a:p>
            <a:r>
              <a:rPr lang="es-MX" dirty="0" smtClean="0"/>
              <a:t>N                                                  </a:t>
            </a:r>
            <a:r>
              <a:rPr lang="es-MX" dirty="0" err="1" smtClean="0"/>
              <a:t>tró</a:t>
            </a:r>
            <a:r>
              <a:rPr lang="es-MX" dirty="0" smtClean="0"/>
              <a:t> </a:t>
            </a:r>
            <a:r>
              <a:rPr lang="es-MX" dirty="0" smtClean="0"/>
              <a:t>ejemplo</a:t>
            </a:r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459" y="1772816"/>
            <a:ext cx="1903661" cy="1860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256" y="2204864"/>
            <a:ext cx="21336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527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Solución de ecuación factorizables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1068404" y="1484784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200" dirty="0" smtClean="0"/>
              <a:t>Las graficas de funciones polinomiales pueden tener  tres tipos de puntos: </a:t>
            </a:r>
          </a:p>
          <a:p>
            <a:pPr marL="285750" indent="-285750">
              <a:buFont typeface="Arial" charset="0"/>
              <a:buChar char="•"/>
            </a:pPr>
            <a:r>
              <a:rPr lang="es-MX" sz="2200" dirty="0" smtClean="0"/>
              <a:t>Puntos de intersección con los ejes </a:t>
            </a:r>
          </a:p>
          <a:p>
            <a:pPr marL="285750" indent="-285750">
              <a:buFont typeface="Arial" charset="0"/>
              <a:buChar char="•"/>
            </a:pPr>
            <a:r>
              <a:rPr lang="es-MX" sz="2200" dirty="0" smtClean="0"/>
              <a:t>Puntos de cambio </a:t>
            </a:r>
          </a:p>
          <a:p>
            <a:pPr marL="285750" indent="-285750">
              <a:buFont typeface="Arial" charset="0"/>
              <a:buChar char="•"/>
            </a:pPr>
            <a:r>
              <a:rPr lang="es-MX" sz="2200" dirty="0" smtClean="0"/>
              <a:t>Puntos ordinarios </a:t>
            </a:r>
          </a:p>
          <a:p>
            <a:pPr marL="285750" indent="-285750">
              <a:buFont typeface="Arial" charset="0"/>
              <a:buChar char="•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61822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Solución de ecuación factorizables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899592" y="980728"/>
            <a:ext cx="744162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200" dirty="0" smtClean="0">
                <a:solidFill>
                  <a:prstClr val="black"/>
                </a:solidFill>
              </a:rPr>
              <a:t>Puntos ordinarios </a:t>
            </a:r>
            <a:r>
              <a:rPr lang="es-MX" sz="2400" dirty="0"/>
              <a:t>En los puntos de cambio se presentan los valores máximos o mínimos.</a:t>
            </a:r>
          </a:p>
          <a:p>
            <a:pPr algn="ctr"/>
            <a:r>
              <a:rPr lang="es-MX" sz="2400" dirty="0"/>
              <a:t>Las intersecciones y los puntos ordinarios brindan información acerca de valores específicos de la función. Por lo regular sus abscisas se obtienen resolviendo la ecuación polinomial.</a:t>
            </a:r>
          </a:p>
          <a:p>
            <a:pPr algn="ctr"/>
            <a:r>
              <a:rPr lang="es-MX" sz="2400" dirty="0"/>
              <a:t>Cuando las ecuaciones son mas complejas, puede intentarse su solución mediante una factorización.</a:t>
            </a:r>
          </a:p>
          <a:p>
            <a:pPr marL="285750" indent="-285750">
              <a:buFont typeface="Arial" charset="0"/>
              <a:buChar char="•"/>
            </a:pPr>
            <a:endParaRPr lang="es-MX" sz="2200" dirty="0" smtClean="0">
              <a:solidFill>
                <a:prstClr val="black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362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División sintética y factores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99592" y="980728"/>
            <a:ext cx="74416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/>
              <a:t>Cuando no es fácil factorizar una función, pueden buscarse sus factores mediante la división. En el caso de los números:</a:t>
            </a:r>
          </a:p>
          <a:p>
            <a:r>
              <a:rPr lang="es-MX" sz="2400" dirty="0" smtClean="0">
                <a:solidFill>
                  <a:prstClr val="black"/>
                </a:solidFill>
              </a:rPr>
              <a:t>      12 es un factor de 60           la división de 60 </a:t>
            </a:r>
          </a:p>
          <a:p>
            <a:r>
              <a:rPr lang="es-MX" sz="2400" dirty="0">
                <a:solidFill>
                  <a:prstClr val="black"/>
                </a:solidFill>
              </a:rPr>
              <a:t> </a:t>
            </a:r>
            <a:r>
              <a:rPr lang="es-MX" sz="2400" dirty="0" smtClean="0">
                <a:solidFill>
                  <a:prstClr val="black"/>
                </a:solidFill>
              </a:rPr>
              <a:t>         60= 12x5                      entre 12 es exacta</a:t>
            </a:r>
            <a:endParaRPr lang="es-MX" sz="2200" dirty="0" smtClean="0">
              <a:solidFill>
                <a:prstClr val="black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s-MX" dirty="0" smtClean="0">
                <a:solidFill>
                  <a:prstClr val="black"/>
                </a:solidFill>
              </a:rPr>
              <a:t>                                                         (el residuo es 0) </a:t>
            </a:r>
          </a:p>
        </p:txBody>
      </p:sp>
    </p:spTree>
    <p:extLst>
      <p:ext uri="{BB962C8B-B14F-4D97-AF65-F5344CB8AC3E}">
        <p14:creationId xmlns:p14="http://schemas.microsoft.com/office/powerpoint/2010/main" val="3047012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División sintética y factores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99592" y="980728"/>
            <a:ext cx="744162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es-MX" sz="3200" dirty="0">
                <a:solidFill>
                  <a:prstClr val="black"/>
                </a:solidFill>
                <a:latin typeface="Calibri"/>
              </a:rPr>
              <a:t>Sabiendo que (x-3) es un factor de f(x), podemos hallar fácilmente con el otro factor </a:t>
            </a:r>
            <a:r>
              <a:rPr lang="es-MX" sz="3200" dirty="0" smtClean="0">
                <a:solidFill>
                  <a:prstClr val="black"/>
                </a:solidFill>
                <a:latin typeface="Calibri"/>
              </a:rPr>
              <a:t>y se </a:t>
            </a:r>
            <a:r>
              <a:rPr lang="es-MX" sz="3200" dirty="0">
                <a:solidFill>
                  <a:prstClr val="black"/>
                </a:solidFill>
                <a:latin typeface="Calibri"/>
              </a:rPr>
              <a:t>utiliza división sintética. Esta es una </a:t>
            </a:r>
            <a:r>
              <a:rPr lang="es-MX" sz="3200" dirty="0" smtClean="0">
                <a:solidFill>
                  <a:prstClr val="black"/>
                </a:solidFill>
                <a:latin typeface="Calibri"/>
              </a:rPr>
              <a:t>técnica </a:t>
            </a:r>
            <a:r>
              <a:rPr lang="es-MX" sz="3200" dirty="0">
                <a:solidFill>
                  <a:prstClr val="black"/>
                </a:solidFill>
                <a:latin typeface="Calibri"/>
              </a:rPr>
              <a:t>abreviada para dividir cualquier </a:t>
            </a:r>
            <a:r>
              <a:rPr lang="es-MX" sz="3200" dirty="0" smtClean="0">
                <a:solidFill>
                  <a:prstClr val="black"/>
                </a:solidFill>
                <a:latin typeface="Calibri"/>
              </a:rPr>
              <a:t>función </a:t>
            </a:r>
            <a:r>
              <a:rPr lang="es-MX" sz="3200" dirty="0">
                <a:solidFill>
                  <a:prstClr val="black"/>
                </a:solidFill>
                <a:latin typeface="Calibri"/>
              </a:rPr>
              <a:t>f(x) entre un binomio de la forma (x-a):</a:t>
            </a:r>
          </a:p>
          <a:p>
            <a:pPr algn="ctr"/>
            <a:r>
              <a:rPr lang="es-MX" sz="2200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126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Ceros reales de funciones polinomiales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99592" y="953585"/>
            <a:ext cx="744162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Los números que son reales de una función polinomial, son racionales o </a:t>
            </a:r>
            <a:r>
              <a:rPr lang="es-MX" sz="3200" dirty="0" smtClean="0"/>
              <a:t>irracionales </a:t>
            </a:r>
            <a:endParaRPr lang="es-MX" sz="3200" dirty="0"/>
          </a:p>
          <a:p>
            <a:r>
              <a:rPr lang="es-MX" sz="3200" dirty="0" smtClean="0"/>
              <a:t>Los </a:t>
            </a:r>
            <a:r>
              <a:rPr lang="es-MX" sz="3200" dirty="0"/>
              <a:t>valores de esta lista prueban sucesivamente con división sintética: si el resultado es cero, se tendrá la certeza de que el </a:t>
            </a:r>
            <a:r>
              <a:rPr lang="es-MX" sz="3200" dirty="0" smtClean="0"/>
              <a:t>número </a:t>
            </a:r>
            <a:r>
              <a:rPr lang="es-MX" sz="3200" dirty="0"/>
              <a:t>es un cero de la función.</a:t>
            </a:r>
          </a:p>
          <a:p>
            <a:pPr algn="ctr"/>
            <a:r>
              <a:rPr lang="es-MX" sz="2200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893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Ceros reales de funciones polinomiales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99592" y="980728"/>
            <a:ext cx="744162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/>
              <a:t>En caso de existir muchos factores, las pruebas pueden disminuirse con ayuda de una grafica</a:t>
            </a:r>
            <a:r>
              <a:rPr lang="es-MX" sz="2400" dirty="0" smtClean="0"/>
              <a:t>.</a:t>
            </a:r>
          </a:p>
          <a:p>
            <a:pPr algn="ctr"/>
            <a:endParaRPr lang="es-MX" sz="2400" dirty="0">
              <a:solidFill>
                <a:prstClr val="black"/>
              </a:solidFill>
            </a:endParaRPr>
          </a:p>
          <a:p>
            <a:pPr algn="ctr"/>
            <a:endParaRPr lang="es-MX" sz="2400" dirty="0" smtClean="0">
              <a:solidFill>
                <a:prstClr val="black"/>
              </a:solidFill>
            </a:endParaRPr>
          </a:p>
          <a:p>
            <a:pPr algn="ctr"/>
            <a:endParaRPr lang="es-MX" sz="2400" dirty="0">
              <a:solidFill>
                <a:prstClr val="black"/>
              </a:solidFill>
            </a:endParaRPr>
          </a:p>
          <a:p>
            <a:pPr algn="ctr"/>
            <a:endParaRPr lang="es-MX" sz="2400" dirty="0" smtClean="0">
              <a:solidFill>
                <a:prstClr val="black"/>
              </a:solidFill>
            </a:endParaRPr>
          </a:p>
          <a:p>
            <a:pPr algn="ctr"/>
            <a:endParaRPr lang="es-MX" sz="2400" dirty="0">
              <a:solidFill>
                <a:prstClr val="black"/>
              </a:solidFill>
            </a:endParaRPr>
          </a:p>
          <a:p>
            <a:pPr algn="ctr"/>
            <a:endParaRPr lang="es-MX" sz="2400" dirty="0" smtClean="0">
              <a:solidFill>
                <a:prstClr val="black"/>
              </a:solidFill>
            </a:endParaRPr>
          </a:p>
          <a:p>
            <a:pPr algn="ctr"/>
            <a:r>
              <a:rPr lang="es-MX" sz="2200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987378"/>
      </p:ext>
    </p:extLst>
  </p:cSld>
  <p:clrMapOvr>
    <a:masterClrMapping/>
  </p:clrMapOvr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122</TotalTime>
  <Words>507</Words>
  <Application>Microsoft Office PowerPoint</Application>
  <PresentationFormat>Presentación en pantalla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Transmisión de listas</vt:lpstr>
      <vt:lpstr>MATEMÁTICAS IV BLOQUE 4 </vt:lpstr>
      <vt:lpstr>Funciones de grados 3 y 4.</vt:lpstr>
      <vt:lpstr>Funciones de grados 2,4</vt:lpstr>
      <vt:lpstr>Graficas de funciones polinomiales.</vt:lpstr>
      <vt:lpstr>Solución de ecuación factorizables </vt:lpstr>
      <vt:lpstr>Solución de ecuación factorizables </vt:lpstr>
      <vt:lpstr>Solución de ecuación factorizables </vt:lpstr>
      <vt:lpstr>División sintética y factores </vt:lpstr>
      <vt:lpstr>División sintética y factores </vt:lpstr>
      <vt:lpstr>Ceros reales de funciones polinomiales</vt:lpstr>
      <vt:lpstr>Ceros reales de funciones polinomiales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Antonio Ortiz</dc:creator>
  <cp:lastModifiedBy>Ordoñez</cp:lastModifiedBy>
  <cp:revision>13</cp:revision>
  <dcterms:created xsi:type="dcterms:W3CDTF">2015-05-08T23:03:13Z</dcterms:created>
  <dcterms:modified xsi:type="dcterms:W3CDTF">2015-11-30T17:12:00Z</dcterms:modified>
</cp:coreProperties>
</file>