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386" y="-8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2186125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3266956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1385520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2905632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380215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280294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1665321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3398330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841128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3337566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pPr/>
              <a:t>05/05/2015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1143063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2D827-FDA8-439F-9B88-141B44BFA500}" type="datetimeFigureOut">
              <a:rPr lang="es-MX" smtClean="0"/>
              <a:pPr/>
              <a:t>05/05/2015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1C5B28-9F1A-4A87-A759-01BAB87B3243}" type="slidenum">
              <a:rPr lang="es-MX" smtClean="0"/>
              <a:pPr/>
              <a:t>‹Nº›</a:t>
            </a:fld>
            <a:endParaRPr lang="es-MX"/>
          </a:p>
        </p:txBody>
      </p:sp>
    </p:spTree>
    <p:extLst>
      <p:ext uri="{BB962C8B-B14F-4D97-AF65-F5344CB8AC3E}">
        <p14:creationId xmlns="" xmlns:p14="http://schemas.microsoft.com/office/powerpoint/2010/main" val="3201662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115616" y="2780928"/>
            <a:ext cx="7272808" cy="1107554"/>
          </a:xfrm>
        </p:spPr>
        <p:txBody>
          <a:bodyPr>
            <a:normAutofit/>
          </a:bodyPr>
          <a:lstStyle/>
          <a:p>
            <a:r>
              <a:rPr lang="es-MX" sz="2800" b="1" dirty="0" smtClean="0"/>
              <a:t>La Literatura Contemporánea: </a:t>
            </a:r>
            <a:br>
              <a:rPr lang="es-MX" sz="2800" b="1" dirty="0" smtClean="0"/>
            </a:br>
            <a:r>
              <a:rPr lang="es-MX" sz="2800" b="1" dirty="0" err="1" smtClean="0"/>
              <a:t>metadiscurso</a:t>
            </a:r>
            <a:r>
              <a:rPr lang="es-MX" sz="2800" b="1" dirty="0" smtClean="0"/>
              <a:t> e intertextualidad</a:t>
            </a:r>
            <a:endParaRPr lang="es-MX" sz="2800" dirty="0"/>
          </a:p>
        </p:txBody>
      </p:sp>
      <p:sp>
        <p:nvSpPr>
          <p:cNvPr id="3" name="2 Subtítulo"/>
          <p:cNvSpPr>
            <a:spLocks noGrp="1"/>
          </p:cNvSpPr>
          <p:nvPr>
            <p:ph type="subTitle" idx="1"/>
          </p:nvPr>
        </p:nvSpPr>
        <p:spPr>
          <a:xfrm>
            <a:off x="2771800" y="5157192"/>
            <a:ext cx="6080720" cy="550912"/>
          </a:xfrm>
        </p:spPr>
        <p:txBody>
          <a:bodyPr>
            <a:normAutofit/>
          </a:bodyPr>
          <a:lstStyle/>
          <a:p>
            <a:r>
              <a:rPr lang="es-MX" sz="2400" b="1" dirty="0" smtClean="0">
                <a:solidFill>
                  <a:srgbClr val="0070C0"/>
                </a:solidFill>
              </a:rPr>
              <a:t>Docente:  Esmeralda Fernández Fernández</a:t>
            </a:r>
          </a:p>
        </p:txBody>
      </p:sp>
      <p:sp>
        <p:nvSpPr>
          <p:cNvPr id="4" name="3 CuadroTexto"/>
          <p:cNvSpPr txBox="1"/>
          <p:nvPr/>
        </p:nvSpPr>
        <p:spPr>
          <a:xfrm>
            <a:off x="1259632" y="404664"/>
            <a:ext cx="7704856" cy="954107"/>
          </a:xfrm>
          <a:prstGeom prst="rect">
            <a:avLst/>
          </a:prstGeom>
          <a:noFill/>
        </p:spPr>
        <p:txBody>
          <a:bodyPr wrap="square" rtlCol="0">
            <a:spAutoFit/>
          </a:bodyPr>
          <a:lstStyle/>
          <a:p>
            <a:pPr algn="ctr"/>
            <a:r>
              <a:rPr lang="es-MX" sz="2800" b="1" dirty="0" smtClean="0">
                <a:effectLst>
                  <a:outerShdw blurRad="38100" dist="38100" dir="2700000" algn="tl">
                    <a:srgbClr val="000000">
                      <a:alpha val="43137"/>
                    </a:srgbClr>
                  </a:outerShdw>
                </a:effectLst>
              </a:rPr>
              <a:t>MULTIVERSIDAD  LATINOAMERICANA </a:t>
            </a:r>
          </a:p>
          <a:p>
            <a:pPr algn="ctr"/>
            <a:r>
              <a:rPr lang="es-MX" sz="2800" b="1" dirty="0" smtClean="0">
                <a:effectLst>
                  <a:outerShdw blurRad="38100" dist="38100" dir="2700000" algn="tl">
                    <a:srgbClr val="000000">
                      <a:alpha val="43137"/>
                    </a:srgbClr>
                  </a:outerShdw>
                </a:effectLst>
              </a:rPr>
              <a:t>CAMPUS VERACRUZ</a:t>
            </a:r>
            <a:endParaRPr lang="es-MX" sz="2800" b="1" dirty="0">
              <a:effectLst>
                <a:outerShdw blurRad="38100" dist="38100" dir="2700000" algn="tl">
                  <a:srgbClr val="000000">
                    <a:alpha val="43137"/>
                  </a:srgbClr>
                </a:outerShdw>
              </a:effectLst>
            </a:endParaRPr>
          </a:p>
        </p:txBody>
      </p:sp>
      <p:sp>
        <p:nvSpPr>
          <p:cNvPr id="8" name="AutoShape 2" descr="data:image/jpeg;base64,/9j/4AAQSkZJRgABAQAAAQABAAD/2wCEAAkGBwgTEhUTEhMVFhUVGBwbGRYYGR8cFRweGxwaFhwaGh8cHyksICYxGxUcLT0hJikrLjQuHCk1OD8uOSguLzcBCgoKDg0OGhAQGzQkICYwLy0vLS4tNDQvNTc3LCwsLi0vNDQsLDI4NDEsMDQsLiwsLCwrNSwsLCwsLCw0LCwrLP/AABEIADkAZwMBEQACEQEDEQH/xAAbAAABBQEBAAAAAAAAAAAAAAAAAgMEBQYHAf/EADMQAAIBAgUDAwIEBQUAAAAAAAECAwARBAUSITEGE0EiUXFhkSMygaEUQlKx4QckM0PB/8QAGgEBAAMBAQEAAAAAAAAAAAAAAAECAwQFBv/EADARAAICAQIEBAQFBQAAAAAAAAABAhEDEiEEMUFRE0JhgSJxkaEFMrHB0RQjUuHw/9oADAMBAAIRAxEAPwDuNAFAFAFARsZiFQXNAc26q69SJiieph4HA+aznkUTu4XgJ51q5Iy6f6g5pue2CByQTYX4ubbVn477He/wiH+f2/2bLpLrmKc6W9L/ANJ/8rWE1I87iuDng3e67nQsPMGF6ucY9QBQBQBQBQBQBQBQGN68zNooXYeAf8VEnSs1wY/EyRh3Zyjp3pyTEWnxDMsTvpW2807n+SIf3bgD4rkjHVuz6TNxCxLw8a3S9kvX+DU9b5xGiLlOAiALWWVY9zc79sHyfdqvOXkicfCYXJvicz+V/r/B5030/leEEkk7K7wqe9Je8cJI/wCOP+qTf9L1MEo7sjic089QiqT5Lq/V+hvekcd3Ilb3AP3rdOzxZR0ycX0NJUlQoAoAoAoAoAoAoDG9aYXDsv4qM8Y3ZF2LAb6R82qsla3NcM5RyJxdMzWU4vHmA5gUBxE/4GBgUeiJTtdR8Akt7L7VjFutXXoetlhBT8G/hW833KnA4MxSjAYJ+5jZrjE4vntjmQI3jndub/WqpU9K59zac9cfGyqoL8se/ayn6yzTDkpgcJthsOdIt/2ScM5996rN+VcjfhcTSebJ+Z/ZHWuh8IyQoD4UD9q60qR81klqm5d2aupKBQBQBQAaAZedRQAuIQ0B6Z1oCvzOOORSKAwvU+Iz2PDiDChFCgrrAtKFPIQ+Pms5qVfCd3CZMOu81/t7lH05hpMLlmIeMf7uc9tV/nRL2uPuTes4wcYuuZ3cRxOPLxEVKXwLcT0b0XIHWSYfl/KvgfU1bHirdmPG/iPiJwx8urOvYFI0UCtjySSJ1oBRlWgBZQaAcoBEjbUBz7rLMcZFNE6OwRbmRb+krcKSfjVf9Kzm2mjs4aEZwlFrfp8yowvUeMWTESliyLGGRL2WwLC/ydNRqdtmjwRcccFs26b+n6ErqLqCdoJ0F1KxK6srWO/x8VM5bMrw2JLJBve3VBPn+YXxIsNEaXBBs49JNxtzRye5EMMGsb6t+3MXJn0lipjuwEem53fXsPHvep1Ff6dOne29+lDOHzaJpNKx3BZlB35W+522BIO9NZEuF0xtvs/r+5Jw/UsywrMYQqNps2rYXJBLWGwFuaa9rLPhV4jxqVtX/wAhcvUkqsHe4UQu5CsGQ6SN+N9uD9aaiFgtaY87S35kWDO8b/EF2BAMGoJr25832Bt5qLdlpY4eEkn5quiYvV7lSNILa1RQrXUluN6nWVfC7rfam/oWXSGKxDPOHJ2l2GosBdQdr+N+PrSPUrxCVQrt+5s14q5zGdmzo/xJg07dvXqv9bWtUXvRr4f9vXfWimzkZdJKA8gLaWXt3FiG5BH6VDpstB5IwuK2u7M6BlT6yjag1oSmoAaQSu33PzVfhf6HQ1mjWpVXxX9x0ZbljaozOSZF7ZBYaiF8D2NNK5WV8bKqko1Tvl3JcmAy9nde8dUiaXUMN9rXt72NTSb5lI5MkYp6dk7TFLDlOpX7iloEtfUNhxdvtzT4foQ5Zaca2kxuFcsRmK4iykk6NY0Bn8/vxxTZdSz8WSScN+9b7D4w2DjjjgExUr+X1C55Fj780pJVZVznOUsjjfcr5sHlKiwkB0xumjUNwd2B9t/tUVE0WTNJ3XNp3X0A5Xl2kd2VvxIwlmYXtsRb4Nt/NNK6hZsl/BHk72Qtsuy0l1MxLXVydQ1KU4YW4+OKUu5Hi5VT07brlzvoXXTsuXxl9E2stZ2uwNtrX+g2q0a6MzzeJJLVGq2WxqMuzbCyg9t1a2xsb2qU0zGUJR/MqMvnOEzBcU0scRcdrSNwPVcne/iqu7s6IODxKEnW9lLisrzh3UtGNpI3OmwBAA1fUm9/PFQ1Js1jkxRi0n0aA5LmIRk7V7YgOGBG69zX/alOq9QssNSlflr7UEmR4/UxEXOJRwbi+lbXP7cU0v7hZoUlfla9xUOQ5gCqlB6Jmk7l+QbkD3vvY00siWaDTd84pURo8lzY3LR2PYkSw0hdR4CgePmo0yNHlxLZPzJ+3r6nsvT+NMbKIRc4YRjj83Fv800uvYiOeOpNy81+w4en8aWsyMyusd7OBpK2uD+ovtU6WQs8UtnTV9O5MGR4rt4u8Q1SF9HFzqTSN/FNPMz8Vase+yq/rYnC5Rj0cFoQ6vHGpuR6SnN7+PO1EmiZ5ISjtKqbfzsjrlGamVXaPZe4Dp0hfVxYAX3+vmlOy0smLQ4p86G8NkeZosemJdS4d0INtOskEA+42/eoUWq+RaebHKUrk6ck/Wi/6Uy/HpLI8ikBkQC+m9xcEWUWFWine5hnnBxSj0bNXPzVzlI9ALFAeUAUB5QHtAeigF0Ak0AigCgJEFAf/9k="/>
          <p:cNvSpPr>
            <a:spLocks noChangeAspect="1" noChangeArrowheads="1"/>
          </p:cNvSpPr>
          <p:nvPr/>
        </p:nvSpPr>
        <p:spPr bwMode="auto">
          <a:xfrm>
            <a:off x="1174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pic>
        <p:nvPicPr>
          <p:cNvPr id="1027" name="Picture 3" descr="C:\Users\Home\Pictures\untitled.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1560" y="548680"/>
            <a:ext cx="1512168" cy="751438"/>
          </a:xfrm>
          <a:prstGeom prst="rect">
            <a:avLst/>
          </a:prstGeom>
          <a:noFill/>
          <a:extLst>
            <a:ext uri="{909E8E84-426E-40DD-AFC4-6F175D3DCCD1}">
              <a14:hiddenFill xmlns="" xmlns:a14="http://schemas.microsoft.com/office/drawing/2010/main">
                <a:solidFill>
                  <a:srgbClr val="FFFFFF"/>
                </a:solidFill>
              </a14:hiddenFill>
            </a:ext>
          </a:extLst>
        </p:spPr>
      </p:pic>
      <p:sp>
        <p:nvSpPr>
          <p:cNvPr id="7" name="6 Rectángulo"/>
          <p:cNvSpPr/>
          <p:nvPr/>
        </p:nvSpPr>
        <p:spPr>
          <a:xfrm>
            <a:off x="3563888" y="1628800"/>
            <a:ext cx="2759858" cy="646331"/>
          </a:xfrm>
          <a:prstGeom prst="rect">
            <a:avLst/>
          </a:prstGeom>
        </p:spPr>
        <p:txBody>
          <a:bodyPr wrap="none">
            <a:spAutoFit/>
          </a:bodyPr>
          <a:lstStyle/>
          <a:p>
            <a:r>
              <a:rPr lang="es-MX" sz="3600" b="1" dirty="0" smtClean="0">
                <a:solidFill>
                  <a:schemeClr val="accent3">
                    <a:lumMod val="75000"/>
                  </a:schemeClr>
                </a:solidFill>
                <a:effectLst>
                  <a:outerShdw blurRad="38100" dist="38100" dir="2700000" algn="tl">
                    <a:srgbClr val="000000">
                      <a:alpha val="43137"/>
                    </a:srgbClr>
                  </a:outerShdw>
                </a:effectLst>
              </a:rPr>
              <a:t>LITERATURA I</a:t>
            </a:r>
            <a:endParaRPr lang="es-MX" sz="3600" b="1" dirty="0">
              <a:solidFill>
                <a:schemeClr val="accent3">
                  <a:lumMod val="75000"/>
                </a:schemeClr>
              </a:solidFill>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888813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536" y="188640"/>
            <a:ext cx="8388424" cy="5909310"/>
          </a:xfrm>
          <a:prstGeom prst="rect">
            <a:avLst/>
          </a:prstGeom>
        </p:spPr>
        <p:txBody>
          <a:bodyPr wrap="square">
            <a:spAutoFit/>
          </a:bodyPr>
          <a:lstStyle/>
          <a:p>
            <a:pPr algn="just"/>
            <a:r>
              <a:rPr lang="es-MX" dirty="0" smtClean="0"/>
              <a:t>	La literatura en sí, es un conjunto de obras escritas que se clasifica por medio de varios criterios por ejemplo por su idioma,  país de origen,  periodo histórico,  género,  asunto y es plasmada en materiales precederos o perdurables son creadas con el fin de lograr valores estéticos comunicables al lector. </a:t>
            </a:r>
            <a:r>
              <a:rPr lang="es-MX" dirty="0"/>
              <a:t>A</a:t>
            </a:r>
            <a:r>
              <a:rPr lang="es-MX" dirty="0" smtClean="0"/>
              <a:t>quí encontramos algunos recursos o técnicas para manejar la información de un texto en cuanto a la literatura contemporánea es interesante leer  de una manera creativa y comparativa a continuación lo presentamos:</a:t>
            </a:r>
          </a:p>
          <a:p>
            <a:endParaRPr lang="es-MX" dirty="0"/>
          </a:p>
          <a:p>
            <a:pPr algn="ctr"/>
            <a:r>
              <a:rPr lang="es-MX" b="1" u="sng" dirty="0" smtClean="0"/>
              <a:t>La </a:t>
            </a:r>
            <a:r>
              <a:rPr lang="es-MX" b="1" u="sng" dirty="0"/>
              <a:t>literatura </a:t>
            </a:r>
            <a:r>
              <a:rPr lang="es-MX" b="1" u="sng" dirty="0" smtClean="0"/>
              <a:t>contemporánea:</a:t>
            </a:r>
            <a:endParaRPr lang="es-MX" b="1" u="sng" dirty="0"/>
          </a:p>
          <a:p>
            <a:pPr algn="ctr"/>
            <a:endParaRPr lang="es-MX" b="1" u="sng" dirty="0" smtClean="0"/>
          </a:p>
          <a:p>
            <a:pPr algn="ctr"/>
            <a:endParaRPr lang="es-MX" b="1" u="sng" dirty="0"/>
          </a:p>
          <a:p>
            <a:pPr algn="just"/>
            <a:r>
              <a:rPr lang="es-MX" dirty="0"/>
              <a:t> Incluye que el </a:t>
            </a:r>
            <a:r>
              <a:rPr lang="es-MX" b="1" dirty="0"/>
              <a:t>discurso narrativo</a:t>
            </a:r>
            <a:r>
              <a:rPr lang="es-MX" dirty="0"/>
              <a:t> contenga muchas unidades, las que no necesariamente tienen la función de crear mundos o revelar visiones del mismo, sino que esto es para servir al propio discurso como tal, para hablar de </a:t>
            </a:r>
            <a:r>
              <a:rPr lang="es-MX" b="1" dirty="0"/>
              <a:t>la literatura</a:t>
            </a:r>
            <a:r>
              <a:rPr lang="es-MX" dirty="0"/>
              <a:t> como eje fundamental; de esta forma, la escritura propicia que se hable de sí misma o de la naturaleza de la literatura o de la obra que se escribe. Es así que podemos hablar de un </a:t>
            </a:r>
            <a:r>
              <a:rPr lang="es-MX" b="1" dirty="0"/>
              <a:t>metadiscurso</a:t>
            </a:r>
            <a:r>
              <a:rPr lang="es-MX" dirty="0"/>
              <a:t>, que es cuando se alude a una misma cosa en el discurso, de sí mismo y se toma como objeto y tema. Este </a:t>
            </a:r>
            <a:r>
              <a:rPr lang="es-MX" b="1" dirty="0"/>
              <a:t>metadiscurso</a:t>
            </a:r>
            <a:r>
              <a:rPr lang="es-MX" dirty="0"/>
              <a:t> está muy ligado a la </a:t>
            </a:r>
            <a:r>
              <a:rPr lang="es-MX" b="1" dirty="0"/>
              <a:t>literatura contemporánea</a:t>
            </a:r>
            <a:r>
              <a:rPr lang="es-MX" dirty="0"/>
              <a:t>, a partir del siglo XX e incluye una serie de componentes de reflexión y crítica, en las cuales se expresan ideas acerca de la</a:t>
            </a:r>
            <a:r>
              <a:rPr lang="es-MX" b="1" dirty="0"/>
              <a:t> literatura y creación artística</a:t>
            </a:r>
            <a:r>
              <a:rPr lang="es-MX" dirty="0"/>
              <a:t> en general, sus funciones, diferencias y otros elementos.</a:t>
            </a:r>
          </a:p>
        </p:txBody>
      </p:sp>
    </p:spTree>
    <p:extLst>
      <p:ext uri="{BB962C8B-B14F-4D97-AF65-F5344CB8AC3E}">
        <p14:creationId xmlns="" xmlns:p14="http://schemas.microsoft.com/office/powerpoint/2010/main" val="3863918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TÉCNICAS  LITERARIAS</a:t>
            </a:r>
            <a:endParaRPr lang="es-MX" dirty="0"/>
          </a:p>
        </p:txBody>
      </p:sp>
      <p:sp>
        <p:nvSpPr>
          <p:cNvPr id="3" name="2 Marcador de contenido"/>
          <p:cNvSpPr>
            <a:spLocks noGrp="1"/>
          </p:cNvSpPr>
          <p:nvPr>
            <p:ph sz="half" idx="1"/>
          </p:nvPr>
        </p:nvSpPr>
        <p:spPr/>
        <p:txBody>
          <a:bodyPr>
            <a:normAutofit fontScale="85000" lnSpcReduction="20000"/>
          </a:bodyPr>
          <a:lstStyle/>
          <a:p>
            <a:pPr algn="just"/>
            <a:r>
              <a:rPr lang="es-MX" sz="2600" b="1" u="sng" dirty="0"/>
              <a:t>EL METADISCURSO</a:t>
            </a:r>
            <a:r>
              <a:rPr lang="es-MX" sz="2600" b="1" dirty="0"/>
              <a:t> : </a:t>
            </a:r>
            <a:r>
              <a:rPr lang="es-MX" sz="2600" dirty="0"/>
              <a:t>e</a:t>
            </a:r>
            <a:r>
              <a:rPr lang="es-MX" sz="2600" dirty="0" smtClean="0"/>
              <a:t>ste </a:t>
            </a:r>
            <a:r>
              <a:rPr lang="es-MX" sz="2600" dirty="0"/>
              <a:t>recurso nos permite</a:t>
            </a:r>
            <a:r>
              <a:rPr lang="es-MX" sz="2600" b="1" dirty="0"/>
              <a:t> </a:t>
            </a:r>
            <a:r>
              <a:rPr lang="es-MX" sz="2600" dirty="0"/>
              <a:t>develar la estructura de un texto o una obra y producen que el lector se sienta participante de la misma, de su construcción y no tan </a:t>
            </a:r>
            <a:r>
              <a:rPr lang="es-MX" sz="2600" dirty="0" smtClean="0"/>
              <a:t>solo </a:t>
            </a:r>
            <a:r>
              <a:rPr lang="es-MX" sz="2600" dirty="0"/>
              <a:t>un receptor pasivo  vuelve al lector mas creativo. Este procedimiento permite que la brecha entre realidad y ficción quede disuelta, otorgando dinamismo a la lectura de la obra, ya que </a:t>
            </a:r>
            <a:r>
              <a:rPr lang="es-MX" sz="2600" dirty="0" smtClean="0"/>
              <a:t>esta </a:t>
            </a:r>
            <a:r>
              <a:rPr lang="es-MX" sz="2600" dirty="0"/>
              <a:t>se torna activa del momento en que el lector participa de ella.</a:t>
            </a:r>
          </a:p>
          <a:p>
            <a:endParaRPr lang="es-MX" dirty="0"/>
          </a:p>
        </p:txBody>
      </p:sp>
      <p:sp>
        <p:nvSpPr>
          <p:cNvPr id="4" name="3 Marcador de contenido"/>
          <p:cNvSpPr>
            <a:spLocks noGrp="1"/>
          </p:cNvSpPr>
          <p:nvPr>
            <p:ph sz="half" idx="2"/>
          </p:nvPr>
        </p:nvSpPr>
        <p:spPr/>
        <p:txBody>
          <a:bodyPr>
            <a:normAutofit fontScale="85000" lnSpcReduction="20000"/>
          </a:bodyPr>
          <a:lstStyle/>
          <a:p>
            <a:pPr algn="just"/>
            <a:r>
              <a:rPr lang="es-MX" b="1" u="sng" dirty="0" smtClean="0"/>
              <a:t>La intertextualidad:</a:t>
            </a:r>
            <a:r>
              <a:rPr lang="es-MX" b="1" dirty="0" smtClean="0"/>
              <a:t> </a:t>
            </a:r>
            <a:r>
              <a:rPr lang="es-MX" dirty="0" smtClean="0"/>
              <a:t>se </a:t>
            </a:r>
            <a:r>
              <a:rPr lang="es-MX" dirty="0"/>
              <a:t>entiende como una relación que se establece entre los elementos que componen un texto con los de otro texto (o con más de uno), </a:t>
            </a:r>
            <a:r>
              <a:rPr lang="es-MX" dirty="0" smtClean="0"/>
              <a:t>así mismo</a:t>
            </a:r>
            <a:r>
              <a:rPr lang="es-MX" dirty="0"/>
              <a:t>, es la relación que se da entre obras de la tradición clásica literaria y sus antecesores o con los textos que se producen sincrónicamente en el tiempo</a:t>
            </a:r>
            <a:r>
              <a:rPr lang="es-MX" dirty="0" smtClean="0"/>
              <a:t>. No tan solo en la Literatura sino también en el cine, </a:t>
            </a:r>
            <a:r>
              <a:rPr lang="es-MX" dirty="0" smtClean="0"/>
              <a:t>esculturas, </a:t>
            </a:r>
            <a:r>
              <a:rPr lang="es-MX" dirty="0" smtClean="0"/>
              <a:t>etc.</a:t>
            </a:r>
            <a:endParaRPr lang="es-MX" dirty="0"/>
          </a:p>
        </p:txBody>
      </p:sp>
    </p:spTree>
    <p:extLst>
      <p:ext uri="{BB962C8B-B14F-4D97-AF65-F5344CB8AC3E}">
        <p14:creationId xmlns="" xmlns:p14="http://schemas.microsoft.com/office/powerpoint/2010/main" val="2557613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332656"/>
            <a:ext cx="8568952" cy="3970318"/>
          </a:xfrm>
          <a:prstGeom prst="rect">
            <a:avLst/>
          </a:prstGeom>
        </p:spPr>
        <p:txBody>
          <a:bodyPr wrap="square">
            <a:spAutoFit/>
          </a:bodyPr>
          <a:lstStyle/>
          <a:p>
            <a:pPr algn="just"/>
            <a:r>
              <a:rPr lang="es-MX" sz="2400" b="1" dirty="0"/>
              <a:t>La </a:t>
            </a:r>
            <a:r>
              <a:rPr lang="es-MX" sz="2400" b="1" dirty="0" smtClean="0"/>
              <a:t>intertextualidad </a:t>
            </a:r>
            <a:r>
              <a:rPr lang="es-MX" sz="2400" dirty="0" smtClean="0"/>
              <a:t>se  refiere también  a  </a:t>
            </a:r>
            <a:r>
              <a:rPr lang="es-MX" sz="2400" dirty="0"/>
              <a:t>una técnica discursiva que ayuda a comprender de mejor manera la literatura y el mundo planteado allí, que requiere de un lector interesado en el seguimiento de las líneas y que sea capaz de reconocer elementos de otros textos en la obra que analiza; esto permite que el lector enriquezca su proceso y sienta dinamismo en la literatura, </a:t>
            </a:r>
            <a:r>
              <a:rPr lang="es-MX" sz="2400" dirty="0" smtClean="0"/>
              <a:t>interacción para una mayor comprensión y análisis del texto. </a:t>
            </a:r>
          </a:p>
          <a:p>
            <a:pPr algn="just"/>
            <a:r>
              <a:rPr lang="es-MX" sz="2400" dirty="0"/>
              <a:t>Encontramos dos tipos de intertextualidad: intertextualidad general o trascendente e intertextualidad restringida o inmanente</a:t>
            </a:r>
            <a:r>
              <a:rPr lang="es-MX" sz="2400" dirty="0" smtClean="0"/>
              <a:t>.</a:t>
            </a:r>
          </a:p>
          <a:p>
            <a:pPr algn="just"/>
            <a:endParaRPr lang="es-MX" dirty="0"/>
          </a:p>
          <a:p>
            <a:endParaRPr lang="es-MX" dirty="0"/>
          </a:p>
        </p:txBody>
      </p:sp>
      <p:pic>
        <p:nvPicPr>
          <p:cNvPr id="2050" name="Picture 2" descr="http://www.elarsenal.net/wp-content/uploads/2014/12/libros.jpg"/>
          <p:cNvPicPr>
            <a:picLocks noChangeAspect="1" noChangeArrowheads="1"/>
          </p:cNvPicPr>
          <p:nvPr/>
        </p:nvPicPr>
        <p:blipFill>
          <a:blip r:embed="rId2" cstate="print"/>
          <a:srcRect/>
          <a:stretch>
            <a:fillRect/>
          </a:stretch>
        </p:blipFill>
        <p:spPr bwMode="auto">
          <a:xfrm>
            <a:off x="4644008" y="3933056"/>
            <a:ext cx="3456384" cy="2592288"/>
          </a:xfrm>
          <a:prstGeom prst="rect">
            <a:avLst/>
          </a:prstGeom>
          <a:noFill/>
        </p:spPr>
      </p:pic>
      <p:pic>
        <p:nvPicPr>
          <p:cNvPr id="2052" name="Picture 4" descr="http://img4.wikia.nocookie.net/__cb20120107173530/naruto/es/images/2/26/GP.png"/>
          <p:cNvPicPr>
            <a:picLocks noChangeAspect="1" noChangeArrowheads="1"/>
          </p:cNvPicPr>
          <p:nvPr/>
        </p:nvPicPr>
        <p:blipFill>
          <a:blip r:embed="rId3" cstate="print"/>
          <a:srcRect/>
          <a:stretch>
            <a:fillRect/>
          </a:stretch>
        </p:blipFill>
        <p:spPr bwMode="auto">
          <a:xfrm>
            <a:off x="899592" y="3861048"/>
            <a:ext cx="2943225" cy="2609851"/>
          </a:xfrm>
          <a:prstGeom prst="rect">
            <a:avLst/>
          </a:prstGeom>
          <a:noFill/>
        </p:spPr>
      </p:pic>
    </p:spTree>
    <p:extLst>
      <p:ext uri="{BB962C8B-B14F-4D97-AF65-F5344CB8AC3E}">
        <p14:creationId xmlns="" xmlns:p14="http://schemas.microsoft.com/office/powerpoint/2010/main" val="2869973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67544" y="692696"/>
            <a:ext cx="4038600" cy="4525963"/>
          </a:xfrm>
        </p:spPr>
        <p:txBody>
          <a:bodyPr>
            <a:normAutofit fontScale="70000" lnSpcReduction="20000"/>
          </a:bodyPr>
          <a:lstStyle/>
          <a:p>
            <a:r>
              <a:rPr lang="es-MX" b="1" dirty="0"/>
              <a:t>Intertextualidad general o trascendente</a:t>
            </a:r>
          </a:p>
          <a:p>
            <a:pPr marL="0" indent="0">
              <a:buNone/>
            </a:pPr>
            <a:endParaRPr lang="es-MX" dirty="0" smtClean="0"/>
          </a:p>
          <a:p>
            <a:pPr marL="0" indent="0" algn="just">
              <a:buNone/>
            </a:pPr>
            <a:r>
              <a:rPr lang="es-MX" sz="3200" dirty="0" smtClean="0"/>
              <a:t>Es </a:t>
            </a:r>
            <a:r>
              <a:rPr lang="es-MX" sz="3200" dirty="0"/>
              <a:t>la relación que se da entre textos que son de diferentes autores, ya sean </a:t>
            </a:r>
            <a:r>
              <a:rPr lang="es-MX" sz="3200" dirty="0" smtClean="0"/>
              <a:t>estos </a:t>
            </a:r>
            <a:r>
              <a:rPr lang="es-MX" sz="3200" dirty="0"/>
              <a:t>de épocas diversas o de tiempos similares o contemporáneos.</a:t>
            </a:r>
          </a:p>
          <a:p>
            <a:endParaRPr lang="es-MX" dirty="0"/>
          </a:p>
        </p:txBody>
      </p:sp>
      <p:sp>
        <p:nvSpPr>
          <p:cNvPr id="4" name="3 Marcador de contenido"/>
          <p:cNvSpPr>
            <a:spLocks noGrp="1"/>
          </p:cNvSpPr>
          <p:nvPr>
            <p:ph sz="half" idx="2"/>
          </p:nvPr>
        </p:nvSpPr>
        <p:spPr>
          <a:xfrm>
            <a:off x="4788024" y="620688"/>
            <a:ext cx="4038600" cy="4525963"/>
          </a:xfrm>
        </p:spPr>
        <p:txBody>
          <a:bodyPr>
            <a:normAutofit fontScale="70000" lnSpcReduction="20000"/>
          </a:bodyPr>
          <a:lstStyle/>
          <a:p>
            <a:pPr algn="just"/>
            <a:r>
              <a:rPr lang="es-MX" b="1" dirty="0"/>
              <a:t>Intertextualidad restringida o inmanente</a:t>
            </a:r>
          </a:p>
          <a:p>
            <a:pPr marL="0" indent="0" algn="just">
              <a:buNone/>
            </a:pPr>
            <a:r>
              <a:rPr lang="es-MX" dirty="0"/>
              <a:t>Es la </a:t>
            </a:r>
            <a:r>
              <a:rPr lang="es-MX" b="1" dirty="0"/>
              <a:t>relación dialógica</a:t>
            </a:r>
            <a:r>
              <a:rPr lang="es-MX" dirty="0"/>
              <a:t> que se produce entre obras que han sido escritas por un mismo autor, es cuando el autor </a:t>
            </a:r>
            <a:r>
              <a:rPr lang="es-MX" dirty="0" smtClean="0"/>
              <a:t>dialoga </a:t>
            </a:r>
            <a:r>
              <a:rPr lang="es-MX" dirty="0"/>
              <a:t>consigo mismo a través de sus diferentes textos, sea por medio de los personajes, sea a raíz de un tema común u otros. Viéndolo </a:t>
            </a:r>
            <a:r>
              <a:rPr lang="es-MX" dirty="0" smtClean="0"/>
              <a:t>así, </a:t>
            </a:r>
            <a:r>
              <a:rPr lang="es-MX" dirty="0"/>
              <a:t>es imposible hablar de plagio, pues nadie puede copiarse a sí mismo, ya que para hablar de copia es cuando otro hace suyo algo que no lo es, pero en este caso, al hablar de diálogo entre obras de un mismo autor, esto queda descartado.</a:t>
            </a:r>
          </a:p>
          <a:p>
            <a:endParaRPr lang="es-MX" dirty="0"/>
          </a:p>
        </p:txBody>
      </p:sp>
    </p:spTree>
    <p:extLst>
      <p:ext uri="{BB962C8B-B14F-4D97-AF65-F5344CB8AC3E}">
        <p14:creationId xmlns="" xmlns:p14="http://schemas.microsoft.com/office/powerpoint/2010/main" val="331340027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601</TotalTime>
  <Words>407</Words>
  <Application>Microsoft Office PowerPoint</Application>
  <PresentationFormat>Presentación en pantalla (4:3)</PresentationFormat>
  <Paragraphs>21</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La Literatura Contemporánea:  metadiscurso e intertextualidad</vt:lpstr>
      <vt:lpstr>Diapositiva 2</vt:lpstr>
      <vt:lpstr>TÉCNICAS  LITERARIAS</vt:lpstr>
      <vt:lpstr>Diapositiva 4</vt:lpstr>
      <vt:lpstr>Diapositiva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Literatura Contemporánea: Metadiscurso e Intertextualidad</dc:title>
  <dc:creator>Home</dc:creator>
  <cp:lastModifiedBy>usuario</cp:lastModifiedBy>
  <cp:revision>27</cp:revision>
  <dcterms:created xsi:type="dcterms:W3CDTF">2014-08-15T21:38:47Z</dcterms:created>
  <dcterms:modified xsi:type="dcterms:W3CDTF">2015-05-05T19:17:28Z</dcterms:modified>
</cp:coreProperties>
</file>