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68" r:id="rId3"/>
    <p:sldId id="257" r:id="rId4"/>
    <p:sldId id="258" r:id="rId5"/>
    <p:sldId id="259" r:id="rId6"/>
    <p:sldId id="260" r:id="rId7"/>
    <p:sldId id="261" r:id="rId8"/>
    <p:sldId id="262" r:id="rId9"/>
    <p:sldId id="263" r:id="rId10"/>
    <p:sldId id="267" r:id="rId11"/>
    <p:sldId id="264" r:id="rId1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8" d="100"/>
          <a:sy n="78" d="100"/>
        </p:scale>
        <p:origin x="-1146" y="34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FDE5CA98-1BF8-47BC-96FA-E5EF05BAB4AF}" type="datetimeFigureOut">
              <a:rPr lang="es-MX" smtClean="0"/>
              <a:pPr/>
              <a:t>25/01/2015</a:t>
            </a:fld>
            <a:endParaRPr lang="es-MX"/>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s-MX"/>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2793FEF2-48EC-465F-8D3F-A694451BC5C0}" type="slidenum">
              <a:rPr lang="es-MX" smtClean="0"/>
              <a:pPr/>
              <a:t>‹Nº›</a:t>
            </a:fld>
            <a:endParaRPr lang="es-MX"/>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793FEF2-48EC-465F-8D3F-A694451BC5C0}"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793FEF2-48EC-465F-8D3F-A694451BC5C0}"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793FEF2-48EC-465F-8D3F-A694451BC5C0}" type="slidenum">
              <a:rPr lang="es-MX" smtClean="0"/>
              <a:pPr/>
              <a:t>‹Nº›</a:t>
            </a:fld>
            <a:endParaRPr lang="es-MX"/>
          </a:p>
        </p:txBody>
      </p:sp>
      <p:sp>
        <p:nvSpPr>
          <p:cNvPr id="9" name="Content Placeholder 8"/>
          <p:cNvSpPr>
            <a:spLocks noGrp="1"/>
          </p:cNvSpPr>
          <p:nvPr>
            <p:ph sz="quarter" idx="13"/>
          </p:nvPr>
        </p:nvSpPr>
        <p:spPr>
          <a:xfrm>
            <a:off x="1042416" y="2313432"/>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793FEF2-48EC-465F-8D3F-A694451BC5C0}"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793FEF2-48EC-465F-8D3F-A694451BC5C0}"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793FEF2-48EC-465F-8D3F-A694451BC5C0}"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7" name="Slide Number Placeholder 6"/>
          <p:cNvSpPr>
            <a:spLocks noGrp="1"/>
          </p:cNvSpPr>
          <p:nvPr>
            <p:ph type="sldNum" sz="quarter" idx="12"/>
          </p:nvPr>
        </p:nvSpPr>
        <p:spPr/>
        <p:txBody>
          <a:bodyPr/>
          <a:lstStyle/>
          <a:p>
            <a:fld id="{2793FEF2-48EC-465F-8D3F-A694451BC5C0}" type="slidenum">
              <a:rPr lang="es-MX" smtClean="0"/>
              <a:pPr/>
              <a:t>‹Nº›</a:t>
            </a:fld>
            <a:endParaRPr lang="es-MX"/>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MX"/>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s-ES" smtClean="0"/>
              <a:t>Haga clic para modificar el estilo de título del patrón</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MX"/>
          </a:p>
        </p:txBody>
      </p:sp>
      <p:sp>
        <p:nvSpPr>
          <p:cNvPr id="7" name="Slide Number Placeholder 6"/>
          <p:cNvSpPr>
            <a:spLocks noGrp="1"/>
          </p:cNvSpPr>
          <p:nvPr>
            <p:ph type="sldNum" sz="quarter" idx="12"/>
          </p:nvPr>
        </p:nvSpPr>
        <p:spPr/>
        <p:txBody>
          <a:bodyPr/>
          <a:lstStyle/>
          <a:p>
            <a:fld id="{2793FEF2-48EC-465F-8D3F-A694451BC5C0}"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793FEF2-48EC-465F-8D3F-A694451BC5C0}"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FDE5CA98-1BF8-47BC-96FA-E5EF05BAB4AF}" type="datetimeFigureOut">
              <a:rPr lang="es-MX" smtClean="0"/>
              <a:pPr/>
              <a:t>25/01/2015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793FEF2-48EC-465F-8D3F-A694451BC5C0}"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FDE5CA98-1BF8-47BC-96FA-E5EF05BAB4AF}" type="datetimeFigureOut">
              <a:rPr lang="es-MX" smtClean="0"/>
              <a:pPr/>
              <a:t>25/01/2015</a:t>
            </a:fld>
            <a:endParaRPr lang="es-MX"/>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s-MX"/>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2793FEF2-48EC-465F-8D3F-A694451BC5C0}"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275856" y="1052737"/>
            <a:ext cx="4806280" cy="4668332"/>
          </a:xfrm>
          <a:prstGeom prst="rect">
            <a:avLst/>
          </a:prstGeom>
        </p:spPr>
        <p:txBody>
          <a:bodyPr wrap="square">
            <a:spAutoFit/>
          </a:bodyPr>
          <a:lstStyle/>
          <a:p>
            <a:r>
              <a:rPr lang="es-ES" b="1" dirty="0" smtClean="0"/>
              <a:t>Asignatura: </a:t>
            </a:r>
            <a:r>
              <a:rPr lang="es-ES" b="1" dirty="0" smtClean="0">
                <a:solidFill>
                  <a:schemeClr val="bg2">
                    <a:lumMod val="20000"/>
                    <a:lumOff val="80000"/>
                  </a:schemeClr>
                </a:solidFill>
              </a:rPr>
              <a:t>Administración </a:t>
            </a:r>
            <a:r>
              <a:rPr lang="es-ES" b="1" dirty="0"/>
              <a:t/>
            </a:r>
            <a:br>
              <a:rPr lang="es-ES" b="1" dirty="0"/>
            </a:br>
            <a:r>
              <a:rPr lang="es-ES" b="1" dirty="0"/>
              <a:t/>
            </a:r>
            <a:br>
              <a:rPr lang="es-ES" b="1" dirty="0"/>
            </a:br>
            <a:r>
              <a:rPr lang="es-ES" b="1" dirty="0"/>
              <a:t> </a:t>
            </a:r>
            <a:br>
              <a:rPr lang="es-ES" b="1" dirty="0"/>
            </a:br>
            <a:r>
              <a:rPr lang="es-ES" b="1" dirty="0" smtClean="0"/>
              <a:t>Tema: Ante</a:t>
            </a:r>
            <a:r>
              <a:rPr lang="es-ES" b="1" dirty="0" smtClean="0">
                <a:solidFill>
                  <a:schemeClr val="bg2">
                    <a:lumMod val="20000"/>
                    <a:lumOff val="80000"/>
                  </a:schemeClr>
                </a:solidFill>
              </a:rPr>
              <a:t>cedentes históricos de la </a:t>
            </a:r>
            <a:r>
              <a:rPr lang="es-ES" b="1" dirty="0" smtClean="0"/>
              <a:t>administración</a:t>
            </a:r>
            <a:r>
              <a:rPr lang="es-ES" b="1" dirty="0"/>
              <a:t/>
            </a:r>
            <a:br>
              <a:rPr lang="es-ES" b="1" dirty="0"/>
            </a:br>
            <a:r>
              <a:rPr lang="es-ES" b="1" dirty="0"/>
              <a:t/>
            </a:r>
            <a:br>
              <a:rPr lang="es-ES" b="1" dirty="0"/>
            </a:br>
            <a:r>
              <a:rPr lang="es-ES" b="1" dirty="0"/>
              <a:t/>
            </a:r>
            <a:br>
              <a:rPr lang="es-ES" b="1" dirty="0"/>
            </a:br>
            <a:r>
              <a:rPr lang="es-ES" b="1" dirty="0"/>
              <a:t/>
            </a:r>
            <a:br>
              <a:rPr lang="es-ES" b="1" dirty="0"/>
            </a:br>
            <a:r>
              <a:rPr lang="es-ES" b="1" dirty="0"/>
              <a:t>Docente:    </a:t>
            </a:r>
            <a:r>
              <a:rPr lang="es-ES" b="1" dirty="0" smtClean="0"/>
              <a:t>LAE . Joel Agustín Higuera Lugo</a:t>
            </a:r>
            <a:r>
              <a:rPr lang="es-ES" b="1" dirty="0"/>
              <a:t/>
            </a:r>
            <a:br>
              <a:rPr lang="es-ES" b="1" dirty="0"/>
            </a:br>
            <a:r>
              <a:rPr lang="es-ES" b="1" dirty="0"/>
              <a:t/>
            </a:r>
            <a:br>
              <a:rPr lang="es-ES" b="1" dirty="0"/>
            </a:br>
            <a:r>
              <a:rPr lang="es-ES" b="1" dirty="0"/>
              <a:t/>
            </a:r>
            <a:br>
              <a:rPr lang="es-ES" b="1" dirty="0"/>
            </a:br>
            <a:r>
              <a:rPr lang="es-ES" b="1" dirty="0"/>
              <a:t/>
            </a:r>
            <a:br>
              <a:rPr lang="es-ES" b="1" dirty="0"/>
            </a:br>
            <a:r>
              <a:rPr lang="es-ES" b="1" dirty="0"/>
              <a:t>Campus: </a:t>
            </a:r>
            <a:r>
              <a:rPr lang="es-ES" b="1" dirty="0" smtClean="0"/>
              <a:t> </a:t>
            </a:r>
            <a:r>
              <a:rPr lang="es-ES" b="1" dirty="0"/>
              <a:t>Mexicali Centro                         </a:t>
            </a:r>
            <a:r>
              <a:rPr lang="es-ES" dirty="0"/>
              <a:t>                        </a:t>
            </a:r>
            <a:br>
              <a:rPr lang="es-ES" dirty="0"/>
            </a:br>
            <a:r>
              <a:rPr lang="es-ES" dirty="0"/>
              <a:t/>
            </a:r>
            <a:br>
              <a:rPr lang="es-ES" dirty="0"/>
            </a:br>
            <a:endParaRPr lang="es-ES" dirty="0"/>
          </a:p>
        </p:txBody>
      </p:sp>
      <p:pic>
        <p:nvPicPr>
          <p:cNvPr id="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64332" y="282575"/>
            <a:ext cx="3084100" cy="199429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52733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ln>
            <a:solidFill>
              <a:schemeClr val="accent1"/>
            </a:solidFill>
          </a:ln>
        </p:spPr>
        <p:txBody>
          <a:bodyPr/>
          <a:lstStyle/>
          <a:p>
            <a:pPr algn="ctr"/>
            <a:r>
              <a:rPr lang="en-US" b="1" dirty="0" smtClean="0">
                <a:solidFill>
                  <a:srgbClr val="0070C0"/>
                </a:solidFill>
              </a:rPr>
              <a:t>JUSTIFICACIÓN</a:t>
            </a:r>
            <a:endParaRPr lang="es-MX" b="1" dirty="0">
              <a:solidFill>
                <a:srgbClr val="0070C0"/>
              </a:solidFill>
            </a:endParaRPr>
          </a:p>
        </p:txBody>
      </p:sp>
      <p:sp>
        <p:nvSpPr>
          <p:cNvPr id="3" name="2 Marcador de contenido"/>
          <p:cNvSpPr>
            <a:spLocks noGrp="1"/>
          </p:cNvSpPr>
          <p:nvPr>
            <p:ph idx="1"/>
          </p:nvPr>
        </p:nvSpPr>
        <p:spPr/>
        <p:txBody>
          <a:bodyPr/>
          <a:lstStyle/>
          <a:p>
            <a:pPr algn="just"/>
            <a:r>
              <a:rPr lang="es-ES" b="1" dirty="0">
                <a:solidFill>
                  <a:schemeClr val="tx1">
                    <a:lumMod val="85000"/>
                    <a:lumOff val="15000"/>
                  </a:schemeClr>
                </a:solidFill>
              </a:rPr>
              <a:t>Se le proyecta una presentación del tema con </a:t>
            </a:r>
            <a:r>
              <a:rPr lang="es-ES" b="1" dirty="0" smtClean="0">
                <a:solidFill>
                  <a:schemeClr val="tx1">
                    <a:lumMod val="85000"/>
                    <a:lumOff val="15000"/>
                  </a:schemeClr>
                </a:solidFill>
              </a:rPr>
              <a:t>imágenes que </a:t>
            </a:r>
            <a:r>
              <a:rPr lang="es-ES" b="1" dirty="0">
                <a:solidFill>
                  <a:schemeClr val="tx1">
                    <a:lumMod val="85000"/>
                    <a:lumOff val="15000"/>
                  </a:schemeClr>
                </a:solidFill>
              </a:rPr>
              <a:t>llamen la atención y tratando de aportar datos importantes y relevante </a:t>
            </a:r>
            <a:r>
              <a:rPr lang="es-ES" b="1" dirty="0" smtClean="0">
                <a:solidFill>
                  <a:schemeClr val="tx1">
                    <a:lumMod val="85000"/>
                    <a:lumOff val="15000"/>
                  </a:schemeClr>
                </a:solidFill>
              </a:rPr>
              <a:t>del </a:t>
            </a:r>
            <a:r>
              <a:rPr lang="es-ES" b="1" dirty="0">
                <a:solidFill>
                  <a:schemeClr val="tx1">
                    <a:lumMod val="85000"/>
                    <a:lumOff val="15000"/>
                  </a:schemeClr>
                </a:solidFill>
              </a:rPr>
              <a:t>tema que se </a:t>
            </a:r>
            <a:r>
              <a:rPr lang="es-ES" b="1" dirty="0" smtClean="0">
                <a:solidFill>
                  <a:schemeClr val="tx1">
                    <a:lumMod val="85000"/>
                    <a:lumOff val="15000"/>
                  </a:schemeClr>
                </a:solidFill>
              </a:rPr>
              <a:t>está </a:t>
            </a:r>
            <a:r>
              <a:rPr lang="es-ES" b="1" dirty="0" smtClean="0">
                <a:solidFill>
                  <a:schemeClr val="tx1">
                    <a:lumMod val="85000"/>
                    <a:lumOff val="15000"/>
                  </a:schemeClr>
                </a:solidFill>
              </a:rPr>
              <a:t>viendo para que puedan comparar las distintas épocas de la administración.</a:t>
            </a:r>
            <a:endParaRPr lang="es-MX" b="1" dirty="0">
              <a:solidFill>
                <a:schemeClr val="tx1">
                  <a:lumMod val="85000"/>
                  <a:lumOff val="15000"/>
                </a:schemeClr>
              </a:solidFill>
            </a:endParaRPr>
          </a:p>
        </p:txBody>
      </p:sp>
    </p:spTree>
    <p:extLst>
      <p:ext uri="{BB962C8B-B14F-4D97-AF65-F5344CB8AC3E}">
        <p14:creationId xmlns="" xmlns:p14="http://schemas.microsoft.com/office/powerpoint/2010/main" val="1901477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78454" y="332656"/>
            <a:ext cx="7024744" cy="1143000"/>
          </a:xfrm>
        </p:spPr>
        <p:txBody>
          <a:bodyPr/>
          <a:lstStyle/>
          <a:p>
            <a:pPr algn="ctr"/>
            <a:r>
              <a:rPr lang="es-MX" b="1" i="1" dirty="0" smtClean="0">
                <a:solidFill>
                  <a:srgbClr val="0070C0"/>
                </a:solidFill>
                <a:latin typeface="Aharoni" panose="02010803020104030203" pitchFamily="2" charset="-79"/>
                <a:cs typeface="Aharoni" panose="02010803020104030203" pitchFamily="2" charset="-79"/>
              </a:rPr>
              <a:t>Época primitiva</a:t>
            </a:r>
            <a:endParaRPr lang="es-MX" b="1" i="1" dirty="0">
              <a:solidFill>
                <a:srgbClr val="0070C0"/>
              </a:solidFill>
              <a:latin typeface="Aharoni" panose="02010803020104030203" pitchFamily="2" charset="-79"/>
              <a:cs typeface="Aharoni" panose="02010803020104030203" pitchFamily="2" charset="-79"/>
            </a:endParaRPr>
          </a:p>
        </p:txBody>
      </p:sp>
      <p:sp>
        <p:nvSpPr>
          <p:cNvPr id="3" name="2 Marcador de contenido"/>
          <p:cNvSpPr>
            <a:spLocks noGrp="1"/>
          </p:cNvSpPr>
          <p:nvPr>
            <p:ph idx="1"/>
          </p:nvPr>
        </p:nvSpPr>
        <p:spPr>
          <a:xfrm>
            <a:off x="670922" y="1700808"/>
            <a:ext cx="7141438" cy="2232248"/>
          </a:xfrm>
        </p:spPr>
        <p:txBody>
          <a:bodyPr>
            <a:normAutofit fontScale="85000" lnSpcReduction="10000"/>
          </a:bodyPr>
          <a:lstStyle/>
          <a:p>
            <a:pPr algn="just"/>
            <a:r>
              <a:rPr lang="es-MX" b="1" dirty="0" smtClean="0"/>
              <a:t>En esta época, los miembros de la tribu trabajaban en actividades caza, pesca y recolección. Los jefes de familia ejercían la autoridad para tomar las decisiones de mayor importancia. Existía la división primitiva del trabajo originada por la diferente capacidad de los sexos y las edades de los individuos integrantes de la sociedad.</a:t>
            </a:r>
            <a:endParaRPr lang="es-MX" b="1" dirty="0"/>
          </a:p>
        </p:txBody>
      </p:sp>
      <p:pic>
        <p:nvPicPr>
          <p:cNvPr id="205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83568" y="4221088"/>
            <a:ext cx="2376264" cy="163792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588224" y="4126424"/>
            <a:ext cx="2061989" cy="215265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707904" y="4101717"/>
            <a:ext cx="2358008" cy="157048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481044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332656"/>
            <a:ext cx="7024744" cy="1143000"/>
          </a:xfrm>
        </p:spPr>
        <p:txBody>
          <a:bodyPr/>
          <a:lstStyle/>
          <a:p>
            <a:pPr algn="ctr"/>
            <a:r>
              <a:rPr lang="es-MX" b="1" i="1" dirty="0" smtClean="0">
                <a:solidFill>
                  <a:schemeClr val="accent1">
                    <a:lumMod val="50000"/>
                  </a:schemeClr>
                </a:solidFill>
                <a:latin typeface="Arial Rounded MT Bold" panose="020F0704030504030204" pitchFamily="34" charset="0"/>
              </a:rPr>
              <a:t>Periodo agrícola</a:t>
            </a:r>
            <a:endParaRPr lang="es-MX" b="1" i="1" dirty="0">
              <a:solidFill>
                <a:schemeClr val="accent1">
                  <a:lumMod val="50000"/>
                </a:schemeClr>
              </a:solidFill>
              <a:latin typeface="Arial Rounded MT Bold" panose="020F0704030504030204" pitchFamily="34" charset="0"/>
            </a:endParaRPr>
          </a:p>
        </p:txBody>
      </p:sp>
      <p:sp>
        <p:nvSpPr>
          <p:cNvPr id="3" name="2 Marcador de contenido"/>
          <p:cNvSpPr>
            <a:spLocks noGrp="1"/>
          </p:cNvSpPr>
          <p:nvPr>
            <p:ph idx="1"/>
          </p:nvPr>
        </p:nvSpPr>
        <p:spPr>
          <a:xfrm>
            <a:off x="539552" y="1556792"/>
            <a:ext cx="7560840" cy="2689524"/>
          </a:xfrm>
        </p:spPr>
        <p:txBody>
          <a:bodyPr>
            <a:normAutofit fontScale="85000" lnSpcReduction="10000"/>
          </a:bodyPr>
          <a:lstStyle/>
          <a:p>
            <a:pPr algn="just"/>
            <a:r>
              <a:rPr lang="es-MX" b="1" dirty="0" smtClean="0"/>
              <a:t>Se caracterizó por la aparición de la agricultura y de la vida sedentaria. Prevaleció la división del trabajo por edad y sexo. Se acentuó la organización social de tipo patriarcal. La caza, pesca y recolección pasaron a tener un lugar de importancia secundaria en la economía agrícola de subsistencia. El crecimiento demográfico obligó a los hombres a coordinar mejor sus esfuerzos en el grupo social y, en consecuencia, a mejorar la aplicación de la administración.</a:t>
            </a:r>
            <a:endParaRPr lang="es-MX" b="1" dirty="0"/>
          </a:p>
        </p:txBody>
      </p:sp>
      <p:pic>
        <p:nvPicPr>
          <p:cNvPr id="307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971600" y="4149080"/>
            <a:ext cx="2533356" cy="225112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924966" y="4179267"/>
            <a:ext cx="3798168" cy="219075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17465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897696" y="4077072"/>
            <a:ext cx="3314263" cy="237626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1 Título"/>
          <p:cNvSpPr>
            <a:spLocks noGrp="1"/>
          </p:cNvSpPr>
          <p:nvPr>
            <p:ph type="title"/>
          </p:nvPr>
        </p:nvSpPr>
        <p:spPr>
          <a:xfrm>
            <a:off x="899592" y="476672"/>
            <a:ext cx="6736712" cy="1143000"/>
          </a:xfrm>
        </p:spPr>
        <p:txBody>
          <a:bodyPr>
            <a:normAutofit/>
          </a:bodyPr>
          <a:lstStyle/>
          <a:p>
            <a:pPr algn="ctr"/>
            <a:r>
              <a:rPr lang="es-MX" b="1" dirty="0" smtClean="0"/>
              <a:t>Antigüedad grecolatina</a:t>
            </a:r>
            <a:endParaRPr lang="es-MX" b="1" dirty="0"/>
          </a:p>
        </p:txBody>
      </p:sp>
      <p:sp>
        <p:nvSpPr>
          <p:cNvPr id="3" name="2 Marcador de contenido"/>
          <p:cNvSpPr>
            <a:spLocks noGrp="1"/>
          </p:cNvSpPr>
          <p:nvPr>
            <p:ph idx="1"/>
          </p:nvPr>
        </p:nvSpPr>
        <p:spPr>
          <a:xfrm>
            <a:off x="971600" y="1628801"/>
            <a:ext cx="6849209" cy="2520280"/>
          </a:xfrm>
        </p:spPr>
        <p:txBody>
          <a:bodyPr>
            <a:normAutofit lnSpcReduction="10000"/>
          </a:bodyPr>
          <a:lstStyle/>
          <a:p>
            <a:pPr algn="just"/>
            <a:r>
              <a:rPr lang="es-MX" b="1" dirty="0" smtClean="0"/>
              <a:t>En esta época apareció el esclavismo; la administración se caracterizó por su orientación hacia una estricta supervisión del trabajo y el castigo corporal como forma disciplinaria. El esclavo carecía de derechos y se le ocupaba en cualquier labor de producción</a:t>
            </a:r>
            <a:r>
              <a:rPr lang="es-MX" dirty="0" smtClean="0"/>
              <a:t>.</a:t>
            </a:r>
            <a:endParaRPr lang="es-MX" dirty="0"/>
          </a:p>
        </p:txBody>
      </p:sp>
      <p:pic>
        <p:nvPicPr>
          <p:cNvPr id="4099"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932040" y="4077072"/>
            <a:ext cx="3367261" cy="205188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4046250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548680"/>
            <a:ext cx="4104456" cy="360040"/>
          </a:xfrm>
        </p:spPr>
        <p:txBody>
          <a:bodyPr>
            <a:noAutofit/>
          </a:bodyPr>
          <a:lstStyle/>
          <a:p>
            <a:r>
              <a:rPr lang="es-MX" sz="3200" b="1" dirty="0" smtClean="0">
                <a:solidFill>
                  <a:srgbClr val="FF0000"/>
                </a:solidFill>
                <a:latin typeface="Algerian" panose="04020705040A02060702" pitchFamily="82" charset="0"/>
              </a:rPr>
              <a:t>Época feudal</a:t>
            </a:r>
            <a:endParaRPr lang="es-MX" sz="3200" b="1" dirty="0">
              <a:solidFill>
                <a:srgbClr val="FF0000"/>
              </a:solidFill>
              <a:latin typeface="Algerian" panose="04020705040A02060702" pitchFamily="82" charset="0"/>
            </a:endParaRPr>
          </a:p>
        </p:txBody>
      </p:sp>
      <p:sp>
        <p:nvSpPr>
          <p:cNvPr id="3" name="2 Marcador de contenido"/>
          <p:cNvSpPr>
            <a:spLocks noGrp="1"/>
          </p:cNvSpPr>
          <p:nvPr>
            <p:ph idx="1"/>
          </p:nvPr>
        </p:nvSpPr>
        <p:spPr>
          <a:xfrm>
            <a:off x="827584" y="980728"/>
            <a:ext cx="6408711" cy="2860905"/>
          </a:xfrm>
        </p:spPr>
        <p:txBody>
          <a:bodyPr>
            <a:normAutofit fontScale="85000" lnSpcReduction="20000"/>
          </a:bodyPr>
          <a:lstStyle/>
          <a:p>
            <a:pPr algn="just"/>
            <a:r>
              <a:rPr lang="es-MX" b="1" dirty="0" smtClean="0"/>
              <a:t>Durante el feudalismo, las relaciones sociales se caracterizaron por un régimen de servidumbre. La administración interior del feudo estaba sujeta al criterio del señor feudal, quien ejercía un control sobre la producción del siervo. Al finalizar esta época, un gran número de siervos se convirtieron en trabajadores independientes, organizándose así los talleres artesanales y el sistema de oficios con nuevas estructuras de autoridad en la administración</a:t>
            </a:r>
            <a:r>
              <a:rPr lang="es-MX" dirty="0" smtClean="0"/>
              <a:t>.</a:t>
            </a:r>
            <a:endParaRPr lang="es-MX" dirty="0"/>
          </a:p>
        </p:txBody>
      </p:sp>
      <p:pic>
        <p:nvPicPr>
          <p:cNvPr id="5122"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11561" y="4178738"/>
            <a:ext cx="2736304" cy="220259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491880" y="4178738"/>
            <a:ext cx="2362200" cy="2274597"/>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156176" y="4077072"/>
            <a:ext cx="2448272" cy="2376263"/>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3419917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635896" y="4509120"/>
            <a:ext cx="2160240" cy="182767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2" name="1 Título"/>
          <p:cNvSpPr>
            <a:spLocks noGrp="1"/>
          </p:cNvSpPr>
          <p:nvPr>
            <p:ph type="title"/>
          </p:nvPr>
        </p:nvSpPr>
        <p:spPr>
          <a:xfrm>
            <a:off x="467544" y="332656"/>
            <a:ext cx="7024744" cy="576064"/>
          </a:xfrm>
        </p:spPr>
        <p:txBody>
          <a:bodyPr>
            <a:normAutofit fontScale="90000"/>
          </a:bodyPr>
          <a:lstStyle/>
          <a:p>
            <a:pPr algn="ctr"/>
            <a:r>
              <a:rPr lang="es-MX" b="1" dirty="0" smtClean="0">
                <a:solidFill>
                  <a:srgbClr val="FF0000"/>
                </a:solidFill>
              </a:rPr>
              <a:t>Revolución Industrial</a:t>
            </a:r>
            <a:endParaRPr lang="es-MX" b="1" dirty="0">
              <a:solidFill>
                <a:srgbClr val="FF0000"/>
              </a:solidFill>
            </a:endParaRPr>
          </a:p>
        </p:txBody>
      </p:sp>
      <p:sp>
        <p:nvSpPr>
          <p:cNvPr id="3" name="2 Marcador de contenido"/>
          <p:cNvSpPr>
            <a:spLocks noGrp="1"/>
          </p:cNvSpPr>
          <p:nvPr>
            <p:ph idx="1"/>
          </p:nvPr>
        </p:nvSpPr>
        <p:spPr>
          <a:xfrm>
            <a:off x="467544" y="980728"/>
            <a:ext cx="7560840" cy="3508977"/>
          </a:xfrm>
        </p:spPr>
        <p:txBody>
          <a:bodyPr>
            <a:normAutofit fontScale="92500"/>
          </a:bodyPr>
          <a:lstStyle/>
          <a:p>
            <a:pPr algn="just"/>
            <a:r>
              <a:rPr lang="es-MX" b="1" dirty="0" smtClean="0"/>
              <a:t>Esta época se caracterizó por la aparición de diversos inventos y descubrimientos -por ejemplo, la máquina de vapor-, mismos que propiciaron el desarrollo industrial y, consecuentemente, grandes cambios en la organización social. Desaparecieron los talleres artesanales y se centralizó la producción, lo que dio origen al sistema de fábricas en donde el empresario era dueño de los medios de producción y el trabajador vendía su fuerza de trabajo. </a:t>
            </a:r>
            <a:endParaRPr lang="es-MX" b="1" dirty="0"/>
          </a:p>
        </p:txBody>
      </p:sp>
      <p:pic>
        <p:nvPicPr>
          <p:cNvPr id="6146"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827584" y="4650062"/>
            <a:ext cx="2592288" cy="169130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084168" y="4565010"/>
            <a:ext cx="2376264" cy="167536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4130573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07704" y="836712"/>
            <a:ext cx="4608512" cy="432048"/>
          </a:xfrm>
        </p:spPr>
        <p:txBody>
          <a:bodyPr>
            <a:noAutofit/>
          </a:bodyPr>
          <a:lstStyle/>
          <a:p>
            <a:pPr algn="ctr"/>
            <a:r>
              <a:rPr lang="es-MX" b="1" dirty="0" smtClean="0">
                <a:solidFill>
                  <a:srgbClr val="7030A0"/>
                </a:solidFill>
                <a:latin typeface="Bauhaus 93" panose="04030905020B02020C02" pitchFamily="82" charset="0"/>
              </a:rPr>
              <a:t>Siglo XX</a:t>
            </a:r>
            <a:endParaRPr lang="es-MX" b="1" dirty="0">
              <a:solidFill>
                <a:srgbClr val="7030A0"/>
              </a:solidFill>
              <a:latin typeface="Bauhaus 93" panose="04030905020B02020C02" pitchFamily="82" charset="0"/>
            </a:endParaRPr>
          </a:p>
        </p:txBody>
      </p:sp>
      <p:sp>
        <p:nvSpPr>
          <p:cNvPr id="3" name="2 Marcador de contenido"/>
          <p:cNvSpPr>
            <a:spLocks noGrp="1"/>
          </p:cNvSpPr>
          <p:nvPr>
            <p:ph idx="1"/>
          </p:nvPr>
        </p:nvSpPr>
        <p:spPr>
          <a:xfrm>
            <a:off x="539552" y="1412776"/>
            <a:ext cx="7416940" cy="1512168"/>
          </a:xfrm>
        </p:spPr>
        <p:txBody>
          <a:bodyPr>
            <a:normAutofit fontScale="92500" lnSpcReduction="20000"/>
          </a:bodyPr>
          <a:lstStyle/>
          <a:p>
            <a:pPr algn="just"/>
            <a:r>
              <a:rPr lang="es-MX" b="1" dirty="0" smtClean="0"/>
              <a:t>Se caracteriza por un gran desarrollo tecnológico e industrial y, consecuentemente, por la consolidación de la administración. A principios de este siglo surge la administración científica, siendo Frederick Winslow Taylor su iniciador</a:t>
            </a:r>
            <a:endParaRPr lang="es-MX" b="1" dirty="0"/>
          </a:p>
        </p:txBody>
      </p:sp>
      <p:pic>
        <p:nvPicPr>
          <p:cNvPr id="717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83568" y="3356992"/>
            <a:ext cx="2087893" cy="2736304"/>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347864" y="4077072"/>
            <a:ext cx="2160240" cy="2039119"/>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841328" y="4412704"/>
            <a:ext cx="2609850" cy="17526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2185998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6"/>
            <a:ext cx="7632848" cy="2808312"/>
          </a:xfrm>
        </p:spPr>
        <p:txBody>
          <a:bodyPr>
            <a:normAutofit/>
          </a:bodyPr>
          <a:lstStyle/>
          <a:p>
            <a:pPr algn="just"/>
            <a:r>
              <a:rPr lang="es-MX" b="1" dirty="0" smtClean="0"/>
              <a:t>En la actualidad, la administración se aplica en cualquier actividad organizada: desde la realización de un evento deportivo hasta el lanzamiento de un cohete ínter espacial, siendo imprescindible para el buen funcionamiento de cualquier organismo social</a:t>
            </a:r>
            <a:r>
              <a:rPr lang="es-MX" dirty="0" smtClean="0"/>
              <a:t>.</a:t>
            </a:r>
            <a:endParaRPr lang="es-MX" dirty="0"/>
          </a:p>
        </p:txBody>
      </p:sp>
      <p:pic>
        <p:nvPicPr>
          <p:cNvPr id="819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11560" y="3068960"/>
            <a:ext cx="3810000" cy="28575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148064" y="3573016"/>
            <a:ext cx="2952328" cy="210311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623704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a:p>
        </p:txBody>
      </p:sp>
      <p:sp>
        <p:nvSpPr>
          <p:cNvPr id="3" name="2 Marcador de contenido"/>
          <p:cNvSpPr>
            <a:spLocks noGrp="1"/>
          </p:cNvSpPr>
          <p:nvPr>
            <p:ph idx="1"/>
          </p:nvPr>
        </p:nvSpPr>
        <p:spPr/>
        <p:txBody>
          <a:bodyPr/>
          <a:lstStyle/>
          <a:p>
            <a:endParaRPr lang="es-MX" dirty="0"/>
          </a:p>
        </p:txBody>
      </p:sp>
      <p:pic>
        <p:nvPicPr>
          <p:cNvPr id="10242"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39552" y="404664"/>
            <a:ext cx="8064896" cy="554461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589386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dirty="0"/>
          </a:p>
        </p:txBody>
      </p:sp>
      <p:sp>
        <p:nvSpPr>
          <p:cNvPr id="3" name="2 Marcador de contenido"/>
          <p:cNvSpPr>
            <a:spLocks noGrp="1"/>
          </p:cNvSpPr>
          <p:nvPr>
            <p:ph idx="1"/>
          </p:nvPr>
        </p:nvSpPr>
        <p:spPr/>
        <p:txBody>
          <a:bodyPr/>
          <a:lstStyle/>
          <a:p>
            <a:endParaRPr lang="es-MX" dirty="0"/>
          </a:p>
        </p:txBody>
      </p:sp>
      <p:pic>
        <p:nvPicPr>
          <p:cNvPr id="9218"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11560" y="764704"/>
            <a:ext cx="7920880" cy="532859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6594850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58</TotalTime>
  <Words>463</Words>
  <Application>Microsoft Office PowerPoint</Application>
  <PresentationFormat>Presentación en pantalla (4:3)</PresentationFormat>
  <Paragraphs>16</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Austin</vt:lpstr>
      <vt:lpstr>Diapositiva 1</vt:lpstr>
      <vt:lpstr>JUSTIFICACIÓN</vt:lpstr>
      <vt:lpstr>Época primitiva</vt:lpstr>
      <vt:lpstr>Periodo agrícola</vt:lpstr>
      <vt:lpstr>Antigüedad grecolatina</vt:lpstr>
      <vt:lpstr>Época feudal</vt:lpstr>
      <vt:lpstr>Revolución Industrial</vt:lpstr>
      <vt:lpstr>Siglo XX</vt:lpstr>
      <vt:lpstr>Diapositiva 9</vt:lpstr>
      <vt:lpstr>Diapositiva 10</vt:lpstr>
      <vt:lpstr>Diapositiva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ANTECEDENTES HISTORICOS</dc:title>
  <dc:creator>CopycentroPC1</dc:creator>
  <cp:lastModifiedBy>admin</cp:lastModifiedBy>
  <cp:revision>28</cp:revision>
  <dcterms:created xsi:type="dcterms:W3CDTF">2014-10-09T01:33:26Z</dcterms:created>
  <dcterms:modified xsi:type="dcterms:W3CDTF">2015-01-25T19:15:22Z</dcterms:modified>
</cp:coreProperties>
</file>