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3" r:id="rId1"/>
  </p:sldMasterIdLst>
  <p:notesMasterIdLst>
    <p:notesMasterId r:id="rId24"/>
  </p:notesMasterIdLst>
  <p:sldIdLst>
    <p:sldId id="256" r:id="rId2"/>
    <p:sldId id="265" r:id="rId3"/>
    <p:sldId id="266" r:id="rId4"/>
    <p:sldId id="258" r:id="rId5"/>
    <p:sldId id="259" r:id="rId6"/>
    <p:sldId id="260" r:id="rId7"/>
    <p:sldId id="261" r:id="rId8"/>
    <p:sldId id="262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86" r:id="rId19"/>
    <p:sldId id="287" r:id="rId20"/>
    <p:sldId id="288" r:id="rId21"/>
    <p:sldId id="289" r:id="rId22"/>
    <p:sldId id="290" r:id="rId23"/>
  </p:sldIdLst>
  <p:sldSz cx="10160000" cy="7620000"/>
  <p:notesSz cx="7620000" cy="10160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1632" y="-264"/>
      </p:cViewPr>
      <p:guideLst>
        <p:guide orient="horz" pos="2400"/>
        <p:guide pos="3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270250" y="762000"/>
            <a:ext cx="5080250" cy="38099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>
            <a:spLocks noGrp="1" noRot="1" noChangeAspect="1"/>
          </p:cNvSpPr>
          <p:nvPr>
            <p:ph type="sldImg" idx="2"/>
          </p:nvPr>
        </p:nvSpPr>
        <p:spPr>
          <a:xfrm>
            <a:off x="1270250" y="762000"/>
            <a:ext cx="5080250" cy="38099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Shape 104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 noRot="1" noChangeAspect="1"/>
          </p:cNvSpPr>
          <p:nvPr>
            <p:ph type="sldImg" idx="2"/>
          </p:nvPr>
        </p:nvSpPr>
        <p:spPr>
          <a:xfrm>
            <a:off x="1270250" y="762000"/>
            <a:ext cx="5080250" cy="38099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1270000" y="762000"/>
            <a:ext cx="5080000" cy="3810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466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 txBox="1">
            <a:spLocks noGrp="1"/>
          </p:cNvSpPr>
          <p:nvPr>
            <p:ph type="ctrTitle"/>
          </p:nvPr>
        </p:nvSpPr>
        <p:spPr>
          <a:xfrm>
            <a:off x="914400" y="3048000"/>
            <a:ext cx="8331200" cy="1219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ctr">
              <a:spcBef>
                <a:spcPts val="0"/>
              </a:spcBef>
              <a:buSzPct val="100000"/>
              <a:defRPr sz="4800"/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ubTitle" idx="1"/>
          </p:nvPr>
        </p:nvSpPr>
        <p:spPr>
          <a:xfrm>
            <a:off x="1828800" y="4572000"/>
            <a:ext cx="6502399" cy="914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304800" y="304800"/>
            <a:ext cx="9550400" cy="914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304800" y="1828800"/>
            <a:ext cx="9550400" cy="548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4800" y="304800"/>
            <a:ext cx="9550400" cy="914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4800" y="1828800"/>
            <a:ext cx="4470399" cy="548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2"/>
          </p:nvPr>
        </p:nvSpPr>
        <p:spPr>
          <a:xfrm>
            <a:off x="5384800" y="1828800"/>
            <a:ext cx="4470399" cy="548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body" idx="1"/>
          </p:nvPr>
        </p:nvSpPr>
        <p:spPr>
          <a:xfrm>
            <a:off x="304800" y="6705600"/>
            <a:ext cx="9550400" cy="609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 txBox="1">
            <a:spLocks noGrp="1"/>
          </p:cNvSpPr>
          <p:nvPr>
            <p:ph type="ctrTitle"/>
          </p:nvPr>
        </p:nvSpPr>
        <p:spPr>
          <a:xfrm>
            <a:off x="543496" y="3954016"/>
            <a:ext cx="4864237" cy="1355601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algn="ctr">
              <a:lnSpc>
                <a:spcPct val="119886"/>
              </a:lnSpc>
            </a:pPr>
            <a:r>
              <a:rPr lang="en-US" sz="4888" dirty="0" smtClean="0"/>
              <a:t> </a:t>
            </a:r>
            <a:r>
              <a:rPr lang="en-US" sz="4888" u="sng" dirty="0" smtClean="0">
                <a:latin typeface="Algerian" pitchFamily="82" charset="0"/>
              </a:rPr>
              <a:t>RECREACIÓN</a:t>
            </a:r>
            <a:endParaRPr lang="en-US" sz="4888" u="sng" dirty="0">
              <a:solidFill>
                <a:srgbClr val="000000"/>
              </a:solidFill>
              <a:latin typeface="Algerian" pitchFamily="82" charset="0"/>
              <a:sym typeface="Arial"/>
            </a:endParaRPr>
          </a:p>
        </p:txBody>
      </p:sp>
      <p:pic>
        <p:nvPicPr>
          <p:cNvPr id="22" name="Shape 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088112" y="2657872"/>
            <a:ext cx="3816424" cy="3791914"/>
          </a:xfrm>
          <a:prstGeom prst="rect">
            <a:avLst/>
          </a:prstGeom>
        </p:spPr>
      </p:pic>
      <p:pic>
        <p:nvPicPr>
          <p:cNvPr id="6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5624"/>
            <a:ext cx="2842353" cy="1547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www.prepamartires.edu.mx/logos/dg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6224" y="713656"/>
            <a:ext cx="2143140" cy="133700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351808" y="569640"/>
            <a:ext cx="271464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u="sng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  <a:ea typeface="Batang" pitchFamily="18" charset="-127"/>
              </a:rPr>
              <a:t>UNIDAD TONALÁ</a:t>
            </a:r>
          </a:p>
        </p:txBody>
      </p:sp>
      <p:sp>
        <p:nvSpPr>
          <p:cNvPr id="9" name="2 Marcador de contenido"/>
          <p:cNvSpPr txBox="1">
            <a:spLocks/>
          </p:cNvSpPr>
          <p:nvPr/>
        </p:nvSpPr>
        <p:spPr>
          <a:xfrm>
            <a:off x="2559720" y="6834336"/>
            <a:ext cx="7416824" cy="64807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000" b="1" dirty="0" smtClean="0"/>
              <a:t>DOCENTE: 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 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JESÚS</a:t>
            </a:r>
            <a:r>
              <a:rPr kumimoji="0" lang="es-MX" sz="2000" b="1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 ERNESTO TISNADO DOMÍNGUEZ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   </a:t>
            </a:r>
            <a:endParaRPr kumimoji="0" lang="es-MX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5464" y="2801888"/>
            <a:ext cx="57038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5400" b="1" dirty="0" smtClean="0"/>
              <a:t>PARAESCOLAR</a:t>
            </a:r>
            <a:r>
              <a:rPr lang="es-MX" sz="4800" b="1" dirty="0" smtClean="0"/>
              <a:t> </a:t>
            </a:r>
            <a:endParaRPr lang="es-ES" sz="4800" b="1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Shape 76"/>
          <p:cNvSpPr txBox="1"/>
          <p:nvPr/>
        </p:nvSpPr>
        <p:spPr>
          <a:xfrm>
            <a:off x="0" y="1505744"/>
            <a:ext cx="9625874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Kraus 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(1990) manifiesta que esta consiste en actividades o experiencias placenteras que ocurren durante el </a:t>
            </a:r>
            <a:r>
              <a:rPr lang="en-US" sz="3555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ocio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 que usualmente son escogidas voluntariamente.</a:t>
            </a:r>
          </a:p>
        </p:txBody>
      </p:sp>
      <p:pic>
        <p:nvPicPr>
          <p:cNvPr id="77" name="Shape 7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3279800" y="4458072"/>
            <a:ext cx="3956083" cy="291039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0" y="0"/>
            <a:ext cx="4469700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Shape 83"/>
          <p:cNvSpPr txBox="1"/>
          <p:nvPr/>
        </p:nvSpPr>
        <p:spPr>
          <a:xfrm>
            <a:off x="255464" y="1001688"/>
            <a:ext cx="9904536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r>
              <a:rPr lang="en-US" sz="2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 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 conjunto de actividades y experiencias placenteras que contribuyen con el desarrollo integral de la persona participante, realizadas durante el </a:t>
            </a:r>
            <a:r>
              <a:rPr lang="en-US" sz="2800" b="1" dirty="0">
                <a:solidFill>
                  <a:srgbClr val="10253F"/>
                </a:solidFill>
                <a:latin typeface="Arial"/>
                <a:ea typeface="Arial"/>
                <a:cs typeface="Arial"/>
                <a:sym typeface="Arial"/>
              </a:rPr>
              <a:t>tiempo libre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cuyas selección y participación son voluntarias (Salazar Salas, 1995</a:t>
            </a:r>
            <a:r>
              <a:rPr lang="en-US" sz="28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2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62" name="AutoShape 2" descr="data:image/jpeg;base64,/9j/4AAQSkZJRgABAQAAAQABAAD/2wCEAAkGBxQSEhQUExQVFhUUFxcVFRgWFxUYFxcVFhgXFxcVFRcYHCggGBolHBgUITEhJSkrLi4uFx8zODMsNygtLisBCgoKDg0OGxAQGywkHyU0LCwsLC8sLCwsLDQsLCwsLCwsLCwsLCwsLCwsLCwsLCwsLCwsLCwsLCwsLCwsLCwsLP/AABEIAMIBAwMBIgACEQEDEQH/xAAcAAABBQEBAQAAAAAAAAAAAAAAAQQFBgcDAgj/xABDEAABAwIDBQUFBQgBAwQDAAABAAIRAyEEEjEFBkFRYRMicYGRMqGxwfAHFEJi0SMzUnKCkqLhsiRj8UODk6MVFnP/xAAZAQADAQEBAAAAAAAAAAAAAAAAAQMCBAX/xAAmEQACAgEEAgIDAAMAAAAAAAAAAQIRAwQSITETUSJBMmGBBSMz/9oADAMBAAIRAxEAPwC7NdXfwDB1t/tdWbOn23E+Fk9aPglDdPRdFezk3+uDjQoMbGUDx1PqoHeDeA0XBjNVZAfd/wCFSN8NmPFXtA0lp5cPFTytqPB0aSMZ5Uplp2Jje2ZJMkqRdYqobrUHgCxCt7jos4N1cm9bHGp/A8Xt9dEpGqDN0sX1VziEnRJNtPlxSgAD68Es6oABqgD3JY08EmS3nx8UgFzXSSYPn+q9TdJePP8A0gAI+fySg6/XD3IIuPrkiJmfrxQAA6R0SiZ+uqTl9cF6bMlAA0deKTLb0CW8cPooy6XP/hAHqNEZr/XVJkv4L1Een180gEDtfr61QCb+aGu18Sibaa/QQMUNtBJ6/QQEEGOXM8vMqNr7bwzTkNZrnD8DCXv/ALaYJQBJPdz6fFDnfX15KLbtR7j+ywtYjg6pkotP97s/+KXs8Y/V1CiPytfWd/c7K3/EoCiUEkpjjtr4eh++r02Hk54B8A0XJ8k2/wD14P8A39fEVujqmRnhkohojxlPcBsehQ/c0adPq1jQfXVADBu8YcP2GHxNbq2n2bP76paI8JQKm0KmjMNQHN7n1nx4NytnzKnUIsZX3bDxJudoVgTqG0qAb5AtJA80KwwkSsQxA08UuX3Hj9dUpGqMoWhCE6pf0Sg/BAm3ogBGjRGn15pcvxSmLoATjogDT5eC9cUgbp9cEhiRHqgnWPqyUNHv+aWdUAJBlIWL0Jt9ckZRHigAJCOAty1S5vPgjLzQAnHmePyRFvGQlB5eSXLz4XPAefvQAlgfD5oDrTB4n6lRmK3jwtIlpr08/wDAw538vYZJXI7de+1HCYh4/ieGUWf/AGOzf4oCiZgwPJLBkKGDMfU1OGoDk0VKz/U5Wz5Fe27ALp7bFYmrPAPFJvgBSDTHiSlY6JDF4qnSBdUqNYANXuDR7yFGt3joO/c9pXP/AGab3gn+eA33pzg938NSOZlCmHfxFuZ/m50n3qURYEMMZiqgGTDNpjniKoB/spB3pIS//j8S/wDeYrJ0w9Nrf86mc+kKYSwgCrbfpYHCUzUxU1T+FtV7qrnnkxjjl9wAVcwf2pUWkNZhuzp6Wc1sdSGtiFWvtVxRqY+oDpTDKbfCMxPq4+5U2iYe3oRr05qcp+johjTXJ9J7H2tTxLO0pkxycC0+MHUciLFP4VJ3a2s2KLoLZik/o5jAGg9CM3mFeFnDl3rkWfD43x0JCEsJVUgIiEsJUDEhCVCAGMdeCXKAUrRp4IbAhasyIDogTb65pQdPNLf3oA85filIifBKW6/XJEgT8kBQA3+uiADb5eaL/IJKjg0S5wA0kwB70gFLdfFBOseH6rg3EsMZZf1aC7x72gXTvn8MeJA/4z8kDo6Hy/39Qka3iBMWE/FeewcdXR/K0T6uleXbPpn225/5yX/4m3oEBRwq7TpNMZw5w1bTBqO46hgJ9YXH77WdPZ4Z99HV3sptjwGZ/wDiFWdu7UqYeuHsD2tvDC52UxaQwAAe/VWDd7eWniu77NQCSDafBT8q3bWXenls3rk7HCYp/t16dIcqFPM4f11ZH+C8O3Zov/fdpXP/AHqjnN/+MQz/ABU1CVUIjfCYRlIZabGMHJjQ0e5d0sIhIQkIXpCBiBLCWEIEIlCWEsIGYH9pgJx9aW5Y0/NpD/PVVbCUDVe1jfacYHj+i0f7V2UK1ZjqNUOqgZKjWiRY27wtIuIVUwG52NcQ+nScOTpDY9VGR348cnFOi47pVnVc3aM7pa0CDrUptyuH9QGYdWkrT9nzkGp4SdbLNNjbuYvOTVeymwgDIw8GgBkQIkEe88ytLwlcFoHK3moYU4zbZXU45OCSQ4hKlhC7LPMarsSEqEsIEJCVKkQMZloGvAcShvyTXtqp9mjHWo9rfczOfgvRw9Z3tVWt/wD5sk/3VCR/inYqHA4W4f6TevjqbID6jGnkXDMT0Gp9F5OyWO9s1Kn89R0Hxa2G+5OsLhGUxDGNaPytA+CLDgZjHT7FOq/+nKPWqW+6V7Brn8NJg/MXVD5taGj/ACK47V25ToVKdIguqVDZoIkNvLjJ0sbcU5wmPbU0iRqJGZs6Zm6hZc0nTZtQk1aQgwTj7dV56NysHq0Zv8l6o7OpNMhjZ/iPed/c6T707hELRixEQvUIQAiCF6hCAIjaO7lCsO805uDg52YeEk+iz/a+CfhavdPepODmn+JuoPyWrwqvvxs/MxtUC7e67+U/7+KjlgmrXZ16bK1La3wyU3f2sMTSa6Id+JvUa+SlIWWbB2kcO9w0kSydM4/CeQOi06hiAaYee6MuZ06NtJlLFkvhi1GDZ8l0dYQqm37RsAamTtH6xmyHJ4zrHWFaqFZr2hzCHNIkEXBCtZzOLXZ7RCWEIEIlhLCWEAcq9VrGue8hrWglxOgA1KybezfCpiS5lMllDSBZzxzefl8VavtQ2gWUKdIGO1cS7qxgmP7i30WWTr0ClknXB6ei06a3v+HltQt7zSQeBFlJbC3hq4d1jmaT3mn4zwTBzIATdwU1Kz03GjTN4dudlh21Wa1IyA+p8gFLbmbXbiaU6OFnDqsoxu0nVKVKmdKQcAeeYj4ABXD7OSRRqHlUaD4ObHqmTlG1RpReWCeA18OJHhr5J1Cre7O2e27WlU/eUS5p/Oy4a7xjVWDDGWMPNrT7gqQZ5WrhXLOiEqFQ5ASJUJWA3hCVCZkSEoCWFE7T3lw2HkVKoDhq0Bxf/aAixpN9GcYrGtqbZqS6QHtaw8BkDRl8JzAq84fFnK+nRAdWaCJPsho4udxMXjnKzTaNWi/HPr0A/K7vZHCDmJl0QTYwdea0uvWYwteGlrYBDmtPsuvcDqPqVwZnUj08S+NFhpGw8B8F7hcsJXY9oLHBw6H0nrC7Qu6LtHmyjTaEhEJUQmKgQlQgAXPEUQ9rmO0cCD5rqhIZm+1Nl9hmZVYSCZY8Lns/bL6TOydL6LzldzDTYhp5rQto4BtZhY7yPI8ws12jgKmHq5XC0zPwcFx5I7Ha6PSw5VkVPsab17jVi418Me1ptHsj942OTR7XHS9lYfsyx5dTDZADQWubFw4c+RXjZ21KlOq2XWOa/DMTmk+fxVv2VQoVS3EMY1tR8hzm2k8c0a6G6hg1FtJhnxvayTQlhC9OzzRISwlChN7ttjCUC6R2j+7THXi6OQF/RFjjFt0jOvtJ2mK2Kyt9ml+znm4SXe+3kqhVd3T1su1epmOs3knqVPbl7tjHVyHkilSAc+NXSbNB4TBvyC5X8pHuLbhx/pEEO8214t5rlW8wVpm8e4NOmx9XDSIl7qckiOOQ69YPJZxjmC3AhFOLKY80csLiM3K/fZiGubiKbuIY4f0k39QFQ8siR59FZ9xcYKT3EmC4Bo681t9DavgvOy8CaGMr1z+7rNzhw0Bb7TXcjxVtwdVr6bHNMtc0EeEWVPwO1ZBbaJIM6amPgrDsHEAtLBoBLR04ge5OD5OPWYm4X6JVCWEQqnlCISwlQA3QhLC0Iid5tstwdB1U3dBDG/xOgm/TmsPrV61Yl1WHOeSXOcSHEnjHLorTvftn71i8ovSpghg5hty7zMeQCgC6XKcp8VR1YsVcsd7E2diSCaXZkSJ7rc0jkXSrNsXE1W1wa1SWNJLmVQ1vZu0J7oDcsZrczPNSu5mzstBrz+N0+WigvtdxjS+lh6XtkgVi3Uz7LD5QT5clKGRO4tf37LyTVUzQN3NqsxQe6m2GAw0xGYQLqThVn7OWxhT0cQPVWdaw9HNqUlIRLCISqpziISwlQAiEOIAJJgASSdABclUzYe/QxVdzGsaymHZWOeTmdoBMWbJNvJJyS7Nwg5dF0hRG9FBrqDi4XbBb0MwpZpkJttbB9tRfTBguFj11HvSmt0Wgg9skZlVrNAAceMDmrZuFix36bjoQ5o9ZhU0YZwquc8XYSzLyjVS+xMU2hU7ST4AAyDqIJXifhI9d/OJpNRq8wq3T3yaTBpujgZE+mnvU/g8U2q3MwyPgdYPVetizwnwnyeZlwyhy1we69UMa5zjDWgknoLlYfvNtl2KrOqO0FmDg1s2A68StJ+0bH9nhuzB71U5f6Rd3yHmsvwGzHYiqykwXcY8BxJ6AJ5ZfRbTQ4c2Wn7P90KeIpvrYhpLXdymJLfF8j0Hmr3u7u/TwbXtpFxDyHHNBIgQAICkcFhRSpspt0Y0NHkIXdbjFIhkyyk3zwMts1+zw9Z5nu03mxg+ydDzWCVJ5fqtu3zp1HYOs2kCXEAEAScmYZ4/plYzUHRZydnof49fFsYxMnyXgEjS0Jw4LkWqdne2vZJ7J20aZhwkEyTN/9q0/ZztX/qX08xLXElk68vhHoqH2JUzuxsnGPqtfhwGAOymofZbIvM6mDonVcnPkzQa22bqhN8BWLm3MuFieZ424Xmycq6dnjTi4umCEITMnBQe+W0/u+FeR7T/2bPFwMn0B9ynFWN+8OHspAnR5Mcxl19Y9Unb4Q4VfPRnGzNmmpLycrSC0czzgfNSuE3fpvcAO0JOsEfonAbFhYCwC74XG1KZ7ryAbEQCI6gjqVZYYxj7YPPOUvSNA2LskUGhgnKAIkg85Hw9Vm9PY1QYmvVqtJNJuIeXEWDz3GGeZl0Dldadg6r+zaQA/nwMcwNFy26zNRqiDBYf/AAuTalyjoWSXXsgNwq/7J9OB3HWjWDe/mSrSq1ubg8naHmSPSw+asyMH4C1X/QRKlQqnMIlheK05TGsWvHv4eKqmx9vPdXdhy1wfma2SBYNdLy4TbuyLToPFJyo3GDknRYts0HVMPWZTjO+lUa2bDM5pAv5rM928IRUysyU3SwFr2ghz6TgDTMiQ/MHALS9s7UbhqZqOBN4a0RJJ4X08Vn+0dr56pq5BTqDI5gbJ74LXAu0klsz4BTy/o6NNfPpmi7PJLAXcS4jX2STlmdLQnKpVDe1zKoYWBzS5ocZh2Z0Zncokm3RXYhaxyTVEsuNxdv7KnvXsuHdq0WdZ/Q8HeBVWq07wtUc0EEESDYhVDeHYRZL6YlnEcW/6XFq9O73x/p06bMvwkVJ7iFP7ub1iiW4d1Nzu0OZrpAHXSSdOMKJfT1nQhU/FvccQ54MZTlb4C0/E+ajpYpzv0dGa3Gi0b77Y+84iG+xT7jepnvH1+Ct32fbCFKmazr1HiIv3G8r8SsxrYr7sGVC3MXZiwHiW2k+ZXun9oGLBcWua2YgNaIEc59qeq9DFFye9nNneyPjRvQSrM93ftTa4hmKYG/nbp5jgrXW31wYY5zKzahAs1skk8uQ8Vd8HGk3wh9vHiGMw1XO8MzMeG3AJOU2aDqVjB+NvTVPtq7RqYiq6rUMkzA4NB0a3oEyrNvbSPisbkzoUHA4uF/em7XCR1XZt83IfJR7HrMmaSHtQaK0bmbdFB2VxgO1zew5v8Lv4SODvVVWmZXqLgcOfJNciZu+GpDMHsjK72rDMbd2SNY+pT5UncN9Skwtc/tKdiImWA/xNN8v5myFdm6Jx4IzBCVC0TOCrO957zB+U/H/StEKtb30r03cwW+l/mfRG6uTUVboqfGF4qsXrGstKKeZ1OXDoDwMRPxCXkd0W8aosm623C2KRaXcoLR/yIVqxr81N9iDldYxOnCCVl1MXFp6Xv0stD3ZxfaUxGcC4hxDwI4Ndr5FZkhBsKlFPzd8SpGExw9YMqOpG18zPO8efyKkIWcX40LOnvv2JCIXqEKpE8qrbWAobQw9QWFbuPPMnuD4sVrhV3frA9ph8w1pHN1g2MeeU+SxPori/KvfBB7947PiKVEXyRmHV0E+jY9VE9kA7OLkEOAOktj3GE93L2Q7FVH1q8uALpcbF1R0i0cgZ9F62tg+yqPpzOU2PMG4+KeOpJ2uzeRuEkk+hk/BZ69Ms9is4ZTyMjM0/mb+h4rUiFnG7WKFOuxr4NN7hE/hqaNeORvHmtJIUsXbs3qHajXR5hEJYSgKxymeb94IB+Sg0hxbmeBpcwI5E3sqHjcM7Dn9oIN7c4F1u1bZ7HPDyO8I840lR+2d2aWJodjUmxLmvEZmuPG+vgpeFWdMdQ1Gj5+xdZ1QjNwEAcAOQTf7ueS0fbH2U1wJoVmP5hwNMnw1HwVF2vsXEYc5azKjOWaYPgdD5LabXCM2pcsbtpvAjhrCl9mUTlAAkm/W6r4pHrPirru/tmsygGNeaYj8ENJ6l2s+anlk6LYEr4LThMHhcJRP3jv4iowgMAk0swtI0afG/JU6q6J56Dx5/FOMOx9V+Wk1z3aw0FzvE/qVwxeHdTc5jxDmktcDwIu5GKV8UPNGnd8nBje47w+N/0XLDbAxFSk+uym402Ay4C1ru9Auzndxy3LZWDYzD06bW9zswI5hzbz4yfVVcbIbtp8+YepeDrw6p0Hc103g2OcPXqUDqxxyHmzVp9IUfRxJ0PtD3+KaQ2zSt0KrGBpbVcKbiAwu/9KodaTzpB4SADzmy0ShMQRBHLTxHRYLsjaZovzNAc092pTd7L28WuHwPAgFbDurtAVKTYzZD+7LtR/23/mHPQiEumYkrRPJEIWiYkKL3hwRqUTGrO8OtiCPT4KVQUhrgzDGNspXsM2CplsRTc4P5y6IPhooXe/Ph8Q9jYy2cy34XcJ6GR5LQdjUabsO0BjcjwCRwPjzUt6c6R0uLjj3GcVXhupA6zCs+7m3aRbla7NWDSLAwRmJl3CZi4uZU9tzYVPEUTSytaRdhAAyu4G3DgVkxL8JiO8IdTdDh8R4H9Ess3HpDwwjkXL5NT2jhxXyVBAMFk3OUky0nmJsf5p4KTwJJYMwINwQeYMa8RyPJMN36uZsgy1wkHobhS6eJX8jGZtfD6QkIhKhWOegheKtIOaWuEhwII5giCF7QkBxweFZSYGUxla3QX43463Wcb47THb1sp9gtaNDmIADvS/orRvlvMMKw06ZBrvFhPsA/jPXkFj5xDsxD+NwT+vFVxxXZibZYdj7WitTzMaRmaDOlzrotjpukA8wvn9p4rbt2sV2uGpume6J8eKMka5HCV8EohIhTNghCVAAvNRgcIcARyIBHoUqEAROI3Ywb5zYaiZ5MAPq2FD4r7PMM6MjqlMDgDmHlmv71bkLLin2ajOUemMdj7JpYWnkpNgcTq5x5uPFZZv3Va7GVspm4BI5hoBHjIWxBYDtJ0Van87p/uK3GP0hbubZ5A7rh0K3TYz82HoHnSpn1YFgtCpJPgVuu7hH3TDRp2NKP7Ak1THLlFP8AtW2MXMZimC7O5U/lJ7p8nEj+oLLq1IVOjvivoraGEFak+m7R7S310PkYKwHauDLHuBEOaS10c2mCmgT4IsOcwjMCY5WMeKuW5+3WUqvdxD6LXatqNDqZPDNHDrYhVqnUnVWbZDMFXIbWpinUtDmEinUPJ7B7DjzbATcUFs2PC1c7GuBaQRMsOZp/lPEJVSsLsCkxoayrUa0TA7piSTEx1QsWG0u+YcwiRzVUOIH1CBihyVvEc/mRXftOrD71TDbnshIFz7b4Vr3CeThGBwILcw7wgxJjVUTdtxxGPdUdrdw6CwA8gr7jsSA8t/hj3iVyQhuyujvzT8eFRZYFQPtQ2VZuIaPyVPSWuPvHopkYhVbf3FzTZTHElx8rD4lXy4/jyc+ny/7FRMfZlXqOoODhZp7hngdR6/FXhU7cju4L+k/OE5GKWMELTN6qdTLOhVr7yl+8q3jZzeUsqjt4NqtwtB9V14EMH8Tz7LfX3AqL+9Krb7YjMaIk92XxwmRB9x9SsZFsjZTC/JNRKtWqPqvfVqGXPJLiefy8FI4TdLEYnIBScxj7io4Q1sfivf0F1YNhbPBPb1hmc45mgiwm+YjmeHJWI4o9VmGKT+V0Vy6iKuKVmc7X2A/CvyVZvJa4AZXAGJBm3C0WWn7pYbs6AbcxF5JmRM9NdFWd8G56IdeWO66Osfl6Ka2Jic2CpOEmIBjW0t+QROU/IotmYqHi3pFnQq797P5vUo+9nr71Xxsh5EWJCr33w9fUo++nmfUo8bDyIsKFXvvvj6lH309fUo8bDyIsCFA/fjzPqUoxx5n1KXjY/IieXz7ttpbVeDqHOB8QTK2Y448z6lZbvlss0qmfMXCoXOkiCCTcHnrqnW3lmoS3OkV/D1brctzXf9FhgdRTaPdI9yxbZeyqtd3cplwmM0HKDEwXaBa1sovZSY14hzcp7pOoGk8eIU+ZP4lJVFfItayX7TsAaWK7QDu1m5p/O2zh/wAT5q+jGO5H1coDfbCPxGGIYxz3sIcwCZM2cBNtPgqbGiUciszHKDcWPxS5SLi3HzTmjurtCrYUuyAtL3AH5n0Cf43d+rhaTG1CHWPebmjiYuBeFiUmlwi8IwlKmyW2bvExtJgexznAQ45m3PPRCqUwhQtnT40aj+zP4m+pXjFZQx5DtGu56gFdmnxnla3VJiWFzHi92mfQ6rueWL4TPHWKS7RWNw3f9VpIyOB6XEFWvEVWvcXZxc81DbgUIpV6g1JyD0H6lTX3V30f9Lk00oxbbZ365Sk0kjllB0f7wqtvkILLz3T8VbW4dw1Hw1Ve3jwufEYembZrnwm/wVs+SLg6ZDSQksqbRZNmUjTwVNv4ngT8VygqQ2hbK0SA1vK31omXaW1+vRGBxjDli1ClPI2keCOpShvVe7+q9MBOl/NW8kfZBY5ejmGKo71OivH5W/NXN1Nw1keaqW8OGc/GU6epqCmBxsSR+q5tTOLhSZ16OEo5Lr2WTBs/ZsH5W/8AELvkXbsncIt14fJI6m4CefGxVllhXaOd45X0xhtDC56T28XNMeOo968bh1O1w1SjMFrgRM2m4+BUllfEjh71GuwAdmfTLmF/tOpk3M/w6e6VHL8mpRatHRhlti4TTpklicM6mYdx0IuD4Lll6/FecBjqjAKOKuCYpVhpmOjX/wAJOnVd8QDTPfht4GYwDygnVUx51Jc8MllwOL45TOZpoyFIzENcDDhY3vHuPxXUAngt+SPsn45ejl2bl7FI/UL0Wk3QGnz62S8sfaDxS9MOyKOyP0V5zdQkdWaIBIvceHMcSEeSPsfjl6OmTqoTfDA58OXalhzeRsfropftBwBPXK79F5yCsxzQJBBaZBHQ2ISlkg01aNwjOMk6Iv7Onf8ASVxezgPeFNtYTzVa+zm/3qlPAOHi0wfkrGQR0U8EkoldVFudnQUTzS9keaampYmSY4AiV7D72k21nn4lVeWC7ZzrFJ9Ic9ieZTXaezO1puYeOn83BdHuIIEzP8xgdYBhLn5h3kJnoBKw8+Pps3HDNO0jIcTRLXOaQZBIPklVw2nsJ9Wq6o2kYcZ1DeAmQbgylXLuR6SlfZ121iMVRpgUqdSu42NSowWnkGgfp4qNp7Oxzx+3AqNBILLtym8Fp7oI005q44zbFOl7To9U1we26dU2DhyMET1XNb+hHbAYAYfCdmKkPLmuLhfvkixA4aj0Xl9Zx7pqkHjkFOQAb2cDHDqn4qcjbqAvD6YcZIEnoEmNuxhiMPHea2o7/wB6q0DrAf8ABMcZssuNJ9OxY9lif/Tlznwb3nKrA0xZEEHUI5QJ0Re9lfFmXYXK5syWmJIywABrrJkEaBU/AnagqFxY72csEta2bd+L3twWjGrzF0AAkGBPNOxFLczaeZuWs1wgZmvDReZIMC/KQQYU9haeIIHahhIFy1zm+kWUnjcNTIhzZvwmZ8lwZgKNNpEQ03u50T5lLsdnh9APv3pFgS50gflMSvDcBHevmGjnd88dHGHAeajNob04ej3WNdUItDASPCVx2HvM+rWDXUnNYeEG3UkpqD7CyeZhSLh5Fri8HlAJOXyS0awzZTm8Yt6yjauz3VR+yrupnjABB9UFr2MDYDiNSTE9dFlqhBNTMe60MHs94knnIiBfSCvWGrOMggDlBn1svNKqYAJAJ4SD6LtSpknRLkZ4rYcOGV05Y6X8QveMDarAyoA9oMw4A30XY0xoSuFaiWju3Ryg7GGK3fw1WM9KYEDvPEDxBTrAbNbQbkpCG3sS5wv/ADSV2wk5ZK9PqgarViOQw5DgQSBBGUAZSTxNpnzXjFYUu4EngWmD77J4HSFwfWI1BHlZJ0MGwIzNMi8xBnrEApjW2zQD8pqieAAsDyMcVLUnZv8AaaYzAUnmHC/C3JMR1p40HiCYkXAlNcbUrxFMNJ4F7yI8mtXV+HyNOQxA6SoT7/VnP2bgG2gknN1jQJDoN2dn1MLUfUc3MXNc1wa9pDs15BcGwZT+jiKddxYabhAnv03Dym4TnD4p5EubCe0qklO7Exi8Gn/FGpgSD5m48l1w2LDzYZY4GycvqX0TXE4WlUjM2eAibeiVDO7nG5mIXCHOEmfDQ+/RDNn0gAyDA0BJPzXeoGgaFFCGuaPwO/taheXBvEO9ShBoY7bYCTIB7pTzBMHZssNAlQhi+jqNUHVIhH0DOGMceZXRh0QhAHnG6t8Ql2i4iIJQhIBxhD3QujWgkzfxQhaQgr0Whoho15BMKoh58EISfZpdC7GcSakkm6lgEIT+jI2qUxnmBPOBK57QMNshCSGxlg+CmH6IQkhEfjTZeWaBCEMY7qaDyXen7KELYkR1Rxz6lPWm3khCyBziyRoQhJjQtdcMNxQhC7Gc3PObUp8w6eCEJsyeWCy6v9lCE/oRxSIQsGj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0964" name="Picture 4" descr="http://definicion.mx/wp-content/uploads/2013/03/recreaci%C3%B3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9720" y="3257896"/>
            <a:ext cx="5536670" cy="41525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/>
              <a:t>Á</a:t>
            </a:r>
            <a:r>
              <a:rPr lang="en-US" sz="4888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REAS </a:t>
            </a: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LA </a:t>
            </a:r>
            <a:r>
              <a:rPr lang="en-US" sz="4888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Shape 35"/>
          <p:cNvSpPr txBox="1"/>
          <p:nvPr/>
        </p:nvSpPr>
        <p:spPr>
          <a:xfrm>
            <a:off x="0" y="1829150"/>
            <a:ext cx="4863976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555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COMUNITARIA</a:t>
            </a:r>
            <a:r>
              <a:rPr lang="en-US" sz="3555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Para </a:t>
            </a:r>
            <a:r>
              <a:rPr lang="en-US" sz="28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lang="en-US" sz="2800" b="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comunidad</a:t>
            </a:r>
            <a:r>
              <a:rPr lang="en-US" sz="2800" b="1" dirty="0" smtClean="0"/>
              <a:t>: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 smtClean="0"/>
              <a:t>p</a:t>
            </a:r>
            <a:r>
              <a:rPr lang="en-US" sz="2800" b="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uede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 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remunerada</a:t>
            </a:r>
            <a:r>
              <a:rPr lang="en-US" sz="2800" b="1" dirty="0" smtClean="0"/>
              <a:t>                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(mensualidades) para 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cubrir </a:t>
            </a:r>
            <a:r>
              <a:rPr lang="en-US" sz="2800" b="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costos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</a:t>
            </a:r>
            <a:r>
              <a:rPr lang="en-US" sz="28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hay fines de 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lucro.</a:t>
            </a:r>
            <a:endParaRPr lang="en-US" sz="2800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50800" algn="just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Picture 1028" descr="Campamento2007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40040" y="1577752"/>
            <a:ext cx="4455914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/>
        </p:nvSpPr>
        <p:spPr>
          <a:xfrm>
            <a:off x="0" y="0"/>
            <a:ext cx="9015574" cy="6491450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COMERCIAL: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tiene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fines de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lucro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en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 mayoría son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empresas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privadas</a:t>
            </a:r>
            <a:r>
              <a:rPr lang="en-US" sz="2400" dirty="0" smtClean="0"/>
              <a:t>,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gimnasios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dirty="0" smtClean="0"/>
              <a:t>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pa, etc.)</a:t>
            </a: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endParaRPr lang="en-US" sz="2400" dirty="0" smtClean="0"/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endParaRPr lang="en-US" sz="24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endParaRPr lang="en-US" sz="2400" dirty="0" smtClean="0"/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endParaRPr lang="en-US" sz="24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endParaRPr lang="en-US" sz="24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endParaRPr lang="en-US" sz="24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just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TERAPÉUTICA: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para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personas con necesidades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especiales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400" dirty="0" err="1" smtClean="0"/>
              <a:t>f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ísicas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psíquicas, emocionales o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sociales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 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Centros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penitenciarios, adultos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mayores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Pueden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darse dentro de la recreación comunitaria o la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comercial.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866" name="Picture 2" descr="http://www.onespa.com/assets/u/galleries/gym/One-Spa-Gallery-Gym-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83656" y="1292931"/>
            <a:ext cx="6264696" cy="32371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/>
        </p:nvSpPr>
        <p:spPr>
          <a:xfrm>
            <a:off x="610300" y="580300"/>
            <a:ext cx="9015574" cy="6251549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UNIVERSITARIA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</a:p>
          <a:p>
            <a:pPr marL="762000" marR="0" lvl="1" indent="-248355" algn="just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Campus </a:t>
            </a:r>
            <a:r>
              <a:rPr lang="en-US" sz="311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recreation (Estados Unidos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just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Programas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recreativos para estudiantes, profesores, 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administrativos.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just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Los </a:t>
            </a:r>
            <a:r>
              <a:rPr lang="en-US" sz="311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programas pueden extenderse a los familiares e inclusive a la 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comunidad.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just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Puede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tener una cuota de participación, dependerá de la 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universidad.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/>
        </p:nvSpPr>
        <p:spPr>
          <a:xfrm>
            <a:off x="610300" y="500925"/>
            <a:ext cx="9015574" cy="6694300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AL 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AIRE LIBRE:</a:t>
            </a: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Deportes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 aire libre, correr, esquiar, pescar, andar en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bicicleta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etc.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Actividades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relacionadas con la naturaleza, “picnics”, identificación de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plantas</a:t>
            </a: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etc.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" name="Shape 5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865422" y="4238628"/>
            <a:ext cx="4214842" cy="3055911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TIPOS DE RECREACION</a:t>
            </a:r>
          </a:p>
        </p:txBody>
      </p:sp>
      <p:pic>
        <p:nvPicPr>
          <p:cNvPr id="57" name="Shape 5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86825" y="1767400"/>
            <a:ext cx="9196900" cy="504825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Tiempo</a:t>
            </a: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88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Libre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Shape 89"/>
          <p:cNvSpPr txBox="1"/>
          <p:nvPr/>
        </p:nvSpPr>
        <p:spPr>
          <a:xfrm>
            <a:off x="610300" y="1829150"/>
            <a:ext cx="9015574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ctr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 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porción del tiempo no dedicado al trabajo, a responsabilidades relacionadas con el trabajo, a formas de mantenimiento personal, 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auto </a:t>
            </a:r>
            <a:r>
              <a:rPr lang="en-US" sz="3555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cuidado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o a obligaciones familiares y sociales (Salazar Salas, 1995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Ocio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Shape 95"/>
          <p:cNvSpPr txBox="1"/>
          <p:nvPr/>
        </p:nvSpPr>
        <p:spPr>
          <a:xfrm>
            <a:off x="610300" y="1829150"/>
            <a:ext cx="9015574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ctr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Es 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una sensación que permite a una persona realizar actividades positivas durante su tiempo libre, se caracteriza por su libertad de elección y el sentimiento de auto realización (Salazar Salas, 1995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Diversión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Shape 101"/>
          <p:cNvSpPr txBox="1"/>
          <p:nvPr/>
        </p:nvSpPr>
        <p:spPr>
          <a:xfrm>
            <a:off x="610300" y="1829150"/>
            <a:ext cx="9015574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ctr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555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Implica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goce, entretenimiento, pero la recreación siempre es positiva, la diversión no.</a:t>
            </a:r>
          </a:p>
          <a:p>
            <a:pPr marL="381000" marR="0" lvl="0" indent="-276577" algn="ctr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Toda 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 es diversión, pero no toda diversión es recreación.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 </a:t>
            </a:r>
            <a:r>
              <a:rPr lang="en-US" sz="4888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88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profesión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7" name="Shape 10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36530" y="1862697"/>
            <a:ext cx="9292150" cy="509057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Shape 11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33900" y="359825"/>
            <a:ext cx="9292150" cy="645582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title"/>
          </p:nvPr>
        </p:nvSpPr>
        <p:spPr>
          <a:xfrm>
            <a:off x="541500" y="5381625"/>
            <a:ext cx="9015574" cy="1633537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44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Clasificación</a:t>
            </a:r>
            <a:r>
              <a:rPr lang="en-US" sz="4444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444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propuesta</a:t>
            </a:r>
            <a:r>
              <a:rPr lang="en-US" sz="4444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4444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444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4444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444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Ruth Russell (1982</a:t>
            </a:r>
            <a:r>
              <a:rPr lang="en-US" sz="4444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4444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Shape 1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55464" y="425624"/>
            <a:ext cx="9292150" cy="505882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0" y="95224"/>
            <a:ext cx="10160000" cy="1633537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Formas de ofrecer </a:t>
            </a:r>
            <a:r>
              <a:rPr lang="en-US" sz="4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actividades</a:t>
            </a:r>
            <a:r>
              <a:rPr lang="en-US" sz="4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recreativas</a:t>
            </a:r>
            <a:endParaRPr lang="en-US" sz="4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Shape 124"/>
          <p:cNvSpPr txBox="1"/>
          <p:nvPr/>
        </p:nvSpPr>
        <p:spPr>
          <a:xfrm>
            <a:off x="-104576" y="1505744"/>
            <a:ext cx="6912768" cy="5366099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Russell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(1982) propone:</a:t>
            </a: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Clubes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Competencias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concursos.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Paseos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excursiones.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Actividades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 eventos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especiales.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Participación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casual o instalación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abierta.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Servicio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voluntario.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Taller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seminario,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conferencias.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Arial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Clases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escolares.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indent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endParaRPr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386" name="Picture 2" descr="https://juancarrion.files.wordpress.com/2009/01/juanconferenc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72088" y="4890120"/>
            <a:ext cx="3574120" cy="2448272"/>
          </a:xfrm>
          <a:prstGeom prst="rect">
            <a:avLst/>
          </a:prstGeom>
          <a:noFill/>
        </p:spPr>
      </p:pic>
      <p:pic>
        <p:nvPicPr>
          <p:cNvPr id="16388" name="Picture 4" descr="http://turesperu.com/wp-content/uploads/2011/01/fotos-de-trekking-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9555" y="1283332"/>
            <a:ext cx="3752933" cy="2814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>
            <a:spLocks noGrp="1"/>
          </p:cNvSpPr>
          <p:nvPr>
            <p:ph type="title"/>
          </p:nvPr>
        </p:nvSpPr>
        <p:spPr>
          <a:xfrm>
            <a:off x="0" y="0"/>
            <a:ext cx="10160000" cy="1051050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PLANEAMIENTO EN </a:t>
            </a:r>
            <a:r>
              <a:rPr lang="en-US" sz="4400" b="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</a:t>
            </a:r>
            <a:endParaRPr lang="en-US" sz="4400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Shape 130"/>
          <p:cNvSpPr txBox="1"/>
          <p:nvPr/>
        </p:nvSpPr>
        <p:spPr>
          <a:xfrm>
            <a:off x="255464" y="929681"/>
            <a:ext cx="9904536" cy="3744416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2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Tan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riguroso como el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educativo.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Requiere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horas </a:t>
            </a:r>
            <a:r>
              <a:rPr lang="en-US" sz="2400" dirty="0" smtClean="0"/>
              <a:t>de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trabajo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liderazgo, evaluación (Farrell y Lundegren, 1991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TODO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PROGRAMA RECREATIVO PEQUEÑO O GRANDE DEBE SER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PLANEADO.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Un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recreacionista no deja al azar o a la improvisación los programas a su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cargo</a:t>
            </a:r>
            <a:r>
              <a:rPr lang="en-US" sz="32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38" name="Picture 2" descr="http://2.bp.blogspot.com/-93QJtwK3yKs/TiSEx06gFiI/AAAAAAAAAE8/caRBLDZuJeE/s1600/CAMINATA%2B2K%2B4K%2B0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7872" y="4098032"/>
            <a:ext cx="4488499" cy="33663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Etapas del planeamiento</a:t>
            </a:r>
          </a:p>
        </p:txBody>
      </p:sp>
      <p:sp>
        <p:nvSpPr>
          <p:cNvPr id="136" name="Shape 136"/>
          <p:cNvSpPr txBox="1"/>
          <p:nvPr/>
        </p:nvSpPr>
        <p:spPr>
          <a:xfrm>
            <a:off x="610300" y="1829150"/>
            <a:ext cx="9015574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AutoNum type="arabicPeriod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Diagnóstico.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AutoNum type="arabicPeriod"/>
            </a:pP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Determinación o redacción de 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objetivos.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AutoNum type="arabicPeriod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Programación.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AutoNum type="arabicPeriod"/>
            </a:pP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Puesta en </a:t>
            </a:r>
            <a:r>
              <a:rPr lang="en-US" sz="3555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práctica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AutoNum type="arabicPeriod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Evaluación. 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indent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(Turco y Park 1990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title"/>
          </p:nvPr>
        </p:nvSpPr>
        <p:spPr>
          <a:xfrm>
            <a:off x="579406" y="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Importancia de la </a:t>
            </a:r>
            <a:r>
              <a:rPr lang="en-US" sz="4888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</a:t>
            </a:r>
            <a:endParaRPr lang="en-US" sz="4888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Shape 226"/>
          <p:cNvSpPr txBox="1"/>
          <p:nvPr/>
        </p:nvSpPr>
        <p:spPr>
          <a:xfrm>
            <a:off x="650844" y="1309670"/>
            <a:ext cx="9015574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2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La </a:t>
            </a:r>
            <a:r>
              <a:rPr lang="en-US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 incluye paseos, viajes, turismo, actividades culturales, participación en las artes y en clubes, pasatiempos, actividades relacionadas a la naturaleza, asistencia a fiestas o eventos especiales, entre otros (Kraus 1990</a:t>
            </a:r>
            <a:r>
              <a:rPr lang="en-US" sz="32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3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just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La 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recreación ha sido utilizada en Estados Unidos para combatir la delincuencia </a:t>
            </a: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juvenil.</a:t>
            </a:r>
            <a:endParaRPr lang="en-US" sz="355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/>
          <p:nvPr/>
        </p:nvSpPr>
        <p:spPr>
          <a:xfrm>
            <a:off x="579406" y="309538"/>
            <a:ext cx="9015574" cy="64103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Personas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jóvenes que participan en programas deportivos y recreativos, están menos propensas a consumir drogas, a involucrarse en pandillas y a cometer delitos (Abramson 1996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</a:p>
          <a:p>
            <a:pPr marL="381000" marR="0" lvl="0" indent="-276577" algn="just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endParaRPr lang="en-US" sz="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just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</a:pP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Los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adolescentes con riesgo a ser delincuentes y que han participado en actividades recreativas reportan sentimientos de relajación, alegría, libre elección, motivación, interacción social y mantenimiento personal (Cadwell, 1993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lang="en-US"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194" name="Picture 2" descr="http://www.territorioscore.com/thumbnail.php?file=2011/septiembre/BASQUET_495423143.jpg&amp;size=article_medi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7712" y="3737992"/>
            <a:ext cx="5012604" cy="37501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 txBox="1">
            <a:spLocks noGrp="1"/>
          </p:cNvSpPr>
          <p:nvPr>
            <p:ph type="title"/>
          </p:nvPr>
        </p:nvSpPr>
        <p:spPr>
          <a:xfrm>
            <a:off x="610300" y="356300"/>
            <a:ext cx="9015574" cy="1243874"/>
          </a:xfrm>
          <a:prstGeom prst="rect">
            <a:avLst/>
          </a:prstGeom>
        </p:spPr>
        <p:txBody>
          <a:bodyPr lIns="38100" tIns="38100" rIns="38100" bIns="38100" anchor="ctr" anchorCtr="0">
            <a:noAutofit/>
          </a:bodyPr>
          <a:lstStyle/>
          <a:p>
            <a:pPr marL="0" marR="0" indent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88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Beneficios (Kraus 1990):</a:t>
            </a:r>
          </a:p>
        </p:txBody>
      </p:sp>
      <p:sp>
        <p:nvSpPr>
          <p:cNvPr id="237" name="Shape 237"/>
          <p:cNvSpPr txBox="1"/>
          <p:nvPr/>
        </p:nvSpPr>
        <p:spPr>
          <a:xfrm>
            <a:off x="610300" y="1829150"/>
            <a:ext cx="9015574" cy="5002725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555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PERSONALES</a:t>
            </a:r>
            <a:r>
              <a:rPr lang="en-US" sz="3555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Físicos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Emocionales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Sociales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Intelectuales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248355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0358"/>
              <a:buFont typeface="Courier New"/>
              <a:buChar char="o"/>
            </a:pPr>
            <a:r>
              <a:rPr lang="en-US" sz="3111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Espirituales</a:t>
            </a:r>
            <a:endParaRPr lang="en-US"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62000" marR="0" lvl="1" indent="-50800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311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8" name="Shape 23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677825" y="1968500"/>
            <a:ext cx="4243899" cy="424389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 txBox="1"/>
          <p:nvPr/>
        </p:nvSpPr>
        <p:spPr>
          <a:xfrm>
            <a:off x="610300" y="421550"/>
            <a:ext cx="8613104" cy="6460284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marL="381000" marR="0" lvl="0" indent="-276577" algn="just">
              <a:lnSpc>
                <a:spcPct val="10781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FAMILIARES</a:t>
            </a:r>
            <a:r>
              <a:rPr lang="en-US" sz="3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unión entre los </a:t>
            </a:r>
            <a:r>
              <a:rPr lang="en-US" sz="3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miembros.</a:t>
            </a:r>
            <a:endParaRPr lang="en-US" sz="3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1000" marR="0" lvl="0" indent="-276577" algn="just">
              <a:lnSpc>
                <a:spcPct val="107812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3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SOCIEDAD: salud social y seguridad </a:t>
            </a:r>
            <a:r>
              <a:rPr lang="en-US" sz="3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social.</a:t>
            </a:r>
            <a:endParaRPr lang="en-US" sz="3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indent="0" algn="just">
              <a:lnSpc>
                <a:spcPct val="107812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lang="en-US" sz="36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RECREATION FEDERATION OF ONTARIO (1992) citan:</a:t>
            </a:r>
          </a:p>
          <a:p>
            <a:pPr marL="381000" marR="0" lvl="0" indent="-276577" algn="just">
              <a:lnSpc>
                <a:spcPct val="107812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ECONÓMICOS</a:t>
            </a:r>
            <a:r>
              <a:rPr lang="en-US" sz="3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Mejora productividad del trabajador, menor gasto social en salud.</a:t>
            </a:r>
          </a:p>
          <a:p>
            <a:pPr marL="381000" marR="0" lvl="0" indent="-276577" algn="just">
              <a:lnSpc>
                <a:spcPct val="107812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lang="en-US" sz="3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AMBIENTALES</a:t>
            </a:r>
            <a:r>
              <a:rPr lang="en-US" sz="36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preservación de la naturaleza, </a:t>
            </a:r>
            <a:r>
              <a:rPr lang="en-US" sz="36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ecoturismo</a:t>
            </a:r>
            <a:r>
              <a:rPr lang="en-US" sz="3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3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 txBox="1"/>
          <p:nvPr/>
        </p:nvSpPr>
        <p:spPr>
          <a:xfrm>
            <a:off x="753176" y="452414"/>
            <a:ext cx="8613104" cy="1531062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algn="ctr">
              <a:lnSpc>
                <a:spcPct val="108125"/>
              </a:lnSpc>
              <a:spcBef>
                <a:spcPts val="802"/>
              </a:spcBef>
            </a:pPr>
            <a:r>
              <a:rPr lang="en-US" sz="4800" b="1" dirty="0" smtClean="0">
                <a:solidFill>
                  <a:srgbClr val="C00000"/>
                </a:solidFill>
              </a:rPr>
              <a:t>LA RECREACIÓN BUSCA EL DESARROLLO INTEGRAL DE LA PERSONA</a:t>
            </a:r>
          </a:p>
        </p:txBody>
      </p:sp>
      <p:pic>
        <p:nvPicPr>
          <p:cNvPr id="3" name="Picture 4" descr="Activación Fí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22616" y="3106760"/>
            <a:ext cx="4343400" cy="391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Custom Theme">
  <a:themeElements>
    <a:clrScheme name="blank">
      <a:dk1>
        <a:srgbClr val="000000"/>
      </a:dk1>
      <a:lt1>
        <a:srgbClr val="FFFFFF"/>
      </a:lt1>
      <a:dk2>
        <a:srgbClr val="073763"/>
      </a:dk2>
      <a:lt2>
        <a:srgbClr val="CFE2F3"/>
      </a:lt2>
      <a:accent1>
        <a:srgbClr val="404040"/>
      </a:accent1>
      <a:accent2>
        <a:srgbClr val="808080"/>
      </a:accent2>
      <a:accent3>
        <a:srgbClr val="C0C0C0"/>
      </a:accent3>
      <a:accent4>
        <a:srgbClr val="396187"/>
      </a:accent4>
      <a:accent5>
        <a:srgbClr val="6B8CAB"/>
      </a:accent5>
      <a:accent6>
        <a:srgbClr val="9DB7CF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665</Words>
  <Application>Microsoft Office PowerPoint</Application>
  <PresentationFormat>Personalizado</PresentationFormat>
  <Paragraphs>80</Paragraphs>
  <Slides>22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Custom Theme</vt:lpstr>
      <vt:lpstr> RECREACIÓN</vt:lpstr>
      <vt:lpstr>Recreación</vt:lpstr>
      <vt:lpstr>Recreación</vt:lpstr>
      <vt:lpstr>ÁREAS DE LA RECREACIÓN</vt:lpstr>
      <vt:lpstr>Diapositiva 5</vt:lpstr>
      <vt:lpstr>Diapositiva 6</vt:lpstr>
      <vt:lpstr>Diapositiva 7</vt:lpstr>
      <vt:lpstr>TIPOS DE RECREACION</vt:lpstr>
      <vt:lpstr>Tiempo Libre</vt:lpstr>
      <vt:lpstr>Ocio</vt:lpstr>
      <vt:lpstr>Diversión</vt:lpstr>
      <vt:lpstr>RECREACIÓN como profesión</vt:lpstr>
      <vt:lpstr>Diapositiva 13</vt:lpstr>
      <vt:lpstr>Clasificación propuesta por Ruth Russell (1982).</vt:lpstr>
      <vt:lpstr>Formas de ofrecer actividades recreativas</vt:lpstr>
      <vt:lpstr>PLANEAMIENTO EN RECREACIÓN</vt:lpstr>
      <vt:lpstr>Etapas del planeamiento</vt:lpstr>
      <vt:lpstr>Importancia de la Recreación</vt:lpstr>
      <vt:lpstr>Diapositiva 19</vt:lpstr>
      <vt:lpstr>Beneficios (Kraus 1990):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EDUCACION FISICA Y RECREACION</dc:title>
  <dc:creator>JESUSERNESTO</dc:creator>
  <cp:lastModifiedBy>usuario</cp:lastModifiedBy>
  <cp:revision>22</cp:revision>
  <dcterms:modified xsi:type="dcterms:W3CDTF">2015-02-26T18:26:32Z</dcterms:modified>
</cp:coreProperties>
</file>