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760" r:id="rId3"/>
  </p:sldMasterIdLst>
  <p:notesMasterIdLst>
    <p:notesMasterId r:id="rId10"/>
  </p:notesMasterIdLst>
  <p:sldIdLst>
    <p:sldId id="256" r:id="rId4"/>
    <p:sldId id="257" r:id="rId5"/>
    <p:sldId id="258" r:id="rId6"/>
    <p:sldId id="259" r:id="rId7"/>
    <p:sldId id="260" r:id="rId8"/>
    <p:sldId id="261" r:id="rId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230" autoAdjust="0"/>
    <p:restoredTop sz="93333" autoAdjust="0"/>
  </p:normalViewPr>
  <p:slideViewPr>
    <p:cSldViewPr>
      <p:cViewPr varScale="1">
        <p:scale>
          <a:sx n="86" d="100"/>
          <a:sy n="86" d="100"/>
        </p:scale>
        <p:origin x="170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presProps" Target="presProps.xml"/><Relationship Id="rId5" Type="http://schemas.openxmlformats.org/officeDocument/2006/relationships/slide" Target="slides/slide2.xml"/><Relationship Id="rId10"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831A56-967E-4605-9034-EA429421C3EB}" type="datetimeFigureOut">
              <a:rPr lang="es-MX" smtClean="0"/>
              <a:t>04/12/2014</a:t>
            </a:fld>
            <a:endParaRPr lang="es-MX"/>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78A95B-D735-43E4-96BA-97A5FF960252}" type="slidenum">
              <a:rPr lang="es-MX" smtClean="0"/>
              <a:t>‹Nº›</a:t>
            </a:fld>
            <a:endParaRPr lang="es-MX"/>
          </a:p>
        </p:txBody>
      </p:sp>
    </p:spTree>
    <p:extLst>
      <p:ext uri="{BB962C8B-B14F-4D97-AF65-F5344CB8AC3E}">
        <p14:creationId xmlns:p14="http://schemas.microsoft.com/office/powerpoint/2010/main" val="40170367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s-ES" smtClean="0"/>
              <a:t>Haga clic para modificar el estilo de texto del patrón</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722313" y="1905000"/>
            <a:ext cx="8040688" cy="193899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fld id="{8F6BCBE8-30B0-4476-8762-9236B142003A}" type="datetimeFigureOut">
              <a:rPr lang="en-US" smtClean="0"/>
              <a:pPr/>
              <a:t>12/4/2014</a:t>
            </a:fld>
            <a:endParaRPr lang="en-US" sz="1100" dirty="0">
              <a:solidFill>
                <a:schemeClr val="tx2"/>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lgn="r" eaLnBrk="1" latinLnBrk="0" hangingPunct="1"/>
            <a:endParaRPr kumimoji="0" lang="en-US" sz="1100" dirty="0">
              <a:solidFill>
                <a:schemeClr val="tx2"/>
              </a:solidFill>
            </a:endParaRP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1427"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28"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1429"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0"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1"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1432"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1433"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1434" name="Rectangle 10"/>
          <p:cNvSpPr>
            <a:spLocks noGrp="1" noChangeArrowheads="1"/>
          </p:cNvSpPr>
          <p:nvPr>
            <p:ph type="ctrTitle" sz="quarter"/>
          </p:nvPr>
        </p:nvSpPr>
        <p:spPr>
          <a:xfrm>
            <a:off x="685800" y="1873250"/>
            <a:ext cx="7772400" cy="1555750"/>
          </a:xfrm>
        </p:spPr>
        <p:txBody>
          <a:bodyPr/>
          <a:lstStyle>
            <a:lvl1pPr>
              <a:defRPr sz="4800"/>
            </a:lvl1pPr>
          </a:lstStyle>
          <a:p>
            <a:r>
              <a:rPr lang="es-ES" smtClean="0"/>
              <a:t>Haga clic para modificar el estilo de título del patrón</a:t>
            </a:r>
            <a:endParaRPr lang="es-ES"/>
          </a:p>
        </p:txBody>
      </p:sp>
      <p:sp>
        <p:nvSpPr>
          <p:cNvPr id="231435" name="Rectangle 11"/>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ES" smtClean="0"/>
              <a:t>Haga clic para modificar el estilo de subtítulo del patrón</a:t>
            </a:r>
            <a:endParaRPr lang="es-ES"/>
          </a:p>
        </p:txBody>
      </p:sp>
      <p:sp>
        <p:nvSpPr>
          <p:cNvPr id="231436" name="Rectangle 12"/>
          <p:cNvSpPr>
            <a:spLocks noGrp="1" noChangeArrowheads="1"/>
          </p:cNvSpPr>
          <p:nvPr>
            <p:ph type="dt" sz="quarter" idx="2"/>
          </p:nvPr>
        </p:nvSpPr>
        <p:spPr/>
        <p:txBody>
          <a:bodyPr/>
          <a:lstStyle>
            <a:lvl1pPr>
              <a:defRPr/>
            </a:lvl1pPr>
          </a:lstStyle>
          <a:p>
            <a:fld id="{8F6BCBE8-30B0-4476-8762-9236B142003A}" type="datetimeFigureOut">
              <a:rPr lang="en-US" smtClean="0"/>
              <a:pPr/>
              <a:t>12/4/2014</a:t>
            </a:fld>
            <a:endParaRPr lang="en-US" sz="1100" dirty="0">
              <a:solidFill>
                <a:schemeClr val="tx2"/>
              </a:solidFill>
            </a:endParaRPr>
          </a:p>
        </p:txBody>
      </p:sp>
      <p:sp>
        <p:nvSpPr>
          <p:cNvPr id="231437" name="Rectangle 13"/>
          <p:cNvSpPr>
            <a:spLocks noGrp="1" noChangeArrowheads="1"/>
          </p:cNvSpPr>
          <p:nvPr>
            <p:ph type="ftr" sz="quarter" idx="3"/>
          </p:nvPr>
        </p:nvSpPr>
        <p:spPr/>
        <p:txBody>
          <a:bodyPr/>
          <a:lstStyle>
            <a:lvl1pPr>
              <a:defRPr/>
            </a:lvl1pPr>
          </a:lstStyle>
          <a:p>
            <a:pPr algn="r" eaLnBrk="1" latinLnBrk="0" hangingPunct="1"/>
            <a:endParaRPr kumimoji="0" lang="en-US" sz="1100" dirty="0">
              <a:solidFill>
                <a:schemeClr val="tx2"/>
              </a:solidFill>
            </a:endParaRPr>
          </a:p>
        </p:txBody>
      </p:sp>
      <p:sp>
        <p:nvSpPr>
          <p:cNvPr id="231438" name="Rectangle 14"/>
          <p:cNvSpPr>
            <a:spLocks noGrp="1" noChangeArrowheads="1"/>
          </p:cNvSpPr>
          <p:nvPr>
            <p:ph type="sldNum" sz="quarter" idx="4"/>
          </p:nvPr>
        </p:nvSpPr>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1B9B09-B225-4420-8006-6EA08D24FF0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31D155F-32C7-42A4-BD89-9F27211B0512}"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6CAC18C-9FF8-4BD0-A0D6-0D0AA0387E5D}"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endParaRPr lang="es-ES"/>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fld id="{AFBC9AF2-F346-4516-8D5A-B3E5585DA09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endParaRPr lang="es-ES"/>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fld id="{4D7DB6B4-1CA4-4119-8A80-BECC342DBE8C}"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endParaRPr lang="es-ES"/>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fld id="{3F2E0B3F-8807-45C8-BB1F-6715E39F19F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EC31BF8B-4983-49A1-BE4E-5B636989A1EA}"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5C0539C-C117-46C3-B249-C1706F0B2CB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B3CB5CD-E241-4973-8F60-A99A17EC26F1}"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7813"/>
            <a:ext cx="2057400" cy="585311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7813"/>
            <a:ext cx="6019800" cy="585311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CC4305B-07BD-4B8F-8FAE-8D057D5C03B0}"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l="-1000" r="-1000"/>
          </a:stretch>
        </a:blip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5" cstate="print"/>
          <a:srcRect b="10453"/>
          <a:stretch>
            <a:fillRect/>
          </a:stretch>
        </p:blipFill>
        <p:spPr>
          <a:xfrm>
            <a:off x="0" y="1299706"/>
            <a:ext cx="9144000" cy="5558294"/>
          </a:xfrm>
          <a:prstGeom prst="rect">
            <a:avLst/>
          </a:prstGeom>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2" y="1905000"/>
            <a:ext cx="8040688" cy="2108269"/>
          </a:xfrm>
          <a:prstGeom prst="rect">
            <a:avLst/>
          </a:prstGeom>
        </p:spPr>
        <p:txBody>
          <a:bodyPr vert="horz" wrap="square"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74" r:id="rId1"/>
    <p:sldLayoutId id="2147483723" r:id="rId2"/>
  </p:sldLayoutIdLst>
  <p:transition>
    <p:fade/>
  </p:transition>
  <p:txStyles>
    <p:titleStyle>
      <a:lvl1pPr algn="l" defTabSz="914363" rtl="0" eaLnBrk="1" latinLnBrk="0" hangingPunct="1">
        <a:lnSpc>
          <a:spcPct val="90000"/>
        </a:lnSpc>
        <a:spcBef>
          <a:spcPct val="0"/>
        </a:spcBef>
        <a:buNone/>
        <a:defRPr lang="en-US" sz="4800" b="0" kern="1200" cap="none" spc="-125"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0403"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4"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0405"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6"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7"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0408"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0409"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0410" name="Rectangle 10"/>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s-ES" smtClean="0"/>
              <a:t>Haga clic para cambiar el estilo de título	</a:t>
            </a:r>
          </a:p>
        </p:txBody>
      </p:sp>
      <p:sp>
        <p:nvSpPr>
          <p:cNvPr id="230411" name="Rectangle 11"/>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30412" name="Rectangle 12"/>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fld id="{0E5D06A4-F09D-48DF-B302-EAE8AE25AA16}" type="datetimeFigureOut">
              <a:rPr lang="es-ES" smtClean="0"/>
              <a:pPr/>
              <a:t>04/12/2014</a:t>
            </a:fld>
            <a:endParaRPr lang="es-ES"/>
          </a:p>
        </p:txBody>
      </p:sp>
      <p:sp>
        <p:nvSpPr>
          <p:cNvPr id="230413" name="Rectangle 13"/>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endParaRPr lang="es-ES"/>
          </a:p>
        </p:txBody>
      </p:sp>
      <p:sp>
        <p:nvSpPr>
          <p:cNvPr id="230414" name="Rectangle 14"/>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fld id="{E1A3DE2A-13B9-4E9E-8275-18C82058FB81}" type="slidenum">
              <a:rPr lang="es-ES" smtClean="0"/>
              <a:pPr/>
              <a:t>‹Nº›</a:t>
            </a:fld>
            <a:endParaRPr lang="es-ES"/>
          </a:p>
        </p:txBody>
      </p:sp>
    </p:spTree>
  </p:cSld>
  <p:clrMap bg1="dk2" tx1="lt1" bg2="dk1" tx2="lt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ransition>
    <p:fade/>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1" fontAlgn="base" hangingPunct="1">
        <a:spcBef>
          <a:spcPct val="20000"/>
        </a:spcBef>
        <a:spcAft>
          <a:spcPct val="0"/>
        </a:spcAft>
        <a:buClr>
          <a:schemeClr val="hlink"/>
        </a:buClr>
        <a:buSzPct val="75000"/>
        <a:buFont typeface="Wingdings"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2"/>
        </a:buClr>
        <a:buSzPct val="75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accent2"/>
        </a:buClr>
        <a:buSzPct val="75000"/>
        <a:buFont typeface="Wingdings"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folHlink"/>
        </a:buClr>
        <a:buSzPct val="75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sz="quarter"/>
          </p:nvPr>
        </p:nvSpPr>
        <p:spPr>
          <a:xfrm>
            <a:off x="323528" y="404664"/>
            <a:ext cx="8442314" cy="1872208"/>
          </a:xfrm>
        </p:spPr>
        <p:txBody>
          <a:bodyPr>
            <a:normAutofit fontScale="90000"/>
          </a:bodyPr>
          <a:lstStyle/>
          <a:p>
            <a:pPr algn="ctr"/>
            <a:r>
              <a:rPr lang="es-MX" dirty="0" err="1" smtClean="0"/>
              <a:t>MULTIVERSIDAD</a:t>
            </a:r>
            <a:r>
              <a:rPr lang="es-MX" dirty="0" smtClean="0"/>
              <a:t> </a:t>
            </a:r>
            <a:br>
              <a:rPr lang="es-MX" dirty="0" smtClean="0"/>
            </a:br>
            <a:r>
              <a:rPr lang="es-MX" dirty="0" smtClean="0"/>
              <a:t>                               VERACRUZ </a:t>
            </a:r>
            <a:endParaRPr lang="es-ES" dirty="0"/>
          </a:p>
        </p:txBody>
      </p:sp>
      <p:sp>
        <p:nvSpPr>
          <p:cNvPr id="3" name="2 Subtítulo"/>
          <p:cNvSpPr>
            <a:spLocks noGrp="1"/>
          </p:cNvSpPr>
          <p:nvPr>
            <p:ph type="subTitle" sz="quarter" idx="1"/>
          </p:nvPr>
        </p:nvSpPr>
        <p:spPr>
          <a:xfrm>
            <a:off x="1619672" y="2819400"/>
            <a:ext cx="7074162" cy="1752600"/>
          </a:xfrm>
        </p:spPr>
        <p:txBody>
          <a:bodyPr/>
          <a:lstStyle/>
          <a:p>
            <a:r>
              <a:rPr lang="es-MX" dirty="0" smtClean="0"/>
              <a:t>José Antonio Villalobos Mendoza</a:t>
            </a:r>
          </a:p>
          <a:p>
            <a:r>
              <a:rPr lang="es-MX" dirty="0" smtClean="0"/>
              <a:t>Física I</a:t>
            </a:r>
          </a:p>
        </p:txBody>
      </p:sp>
      <p:pic>
        <p:nvPicPr>
          <p:cNvPr id="4" name="3 Imagen" descr="http://www.multiversidad.com.mx/eLearning/theme/afterburner/images/multii_plataforma.png"/>
          <p:cNvPicPr/>
          <p:nvPr/>
        </p:nvPicPr>
        <p:blipFill>
          <a:blip r:embed="rId2" cstate="print"/>
          <a:srcRect/>
          <a:stretch>
            <a:fillRect/>
          </a:stretch>
        </p:blipFill>
        <p:spPr bwMode="auto">
          <a:xfrm>
            <a:off x="0" y="5072050"/>
            <a:ext cx="3286148" cy="1785950"/>
          </a:xfrm>
          <a:prstGeom prst="rect">
            <a:avLst/>
          </a:prstGeom>
          <a:noFill/>
        </p:spPr>
      </p:pic>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a:t>La nueva fuente de energía es… ¿la madera?</a:t>
            </a:r>
          </a:p>
        </p:txBody>
      </p:sp>
      <p:sp>
        <p:nvSpPr>
          <p:cNvPr id="3" name="Marcador de contenido 2"/>
          <p:cNvSpPr>
            <a:spLocks noGrp="1"/>
          </p:cNvSpPr>
          <p:nvPr>
            <p:ph idx="1"/>
          </p:nvPr>
        </p:nvSpPr>
        <p:spPr>
          <a:xfrm>
            <a:off x="457200" y="1772816"/>
            <a:ext cx="4258816" cy="2736303"/>
          </a:xfrm>
        </p:spPr>
        <p:txBody>
          <a:bodyPr/>
          <a:lstStyle/>
          <a:p>
            <a:pPr algn="just"/>
            <a:r>
              <a:rPr lang="es-MX" sz="2400" dirty="0" smtClean="0"/>
              <a:t>Quemar </a:t>
            </a:r>
            <a:r>
              <a:rPr lang="es-MX" sz="2400" dirty="0"/>
              <a:t>árboles para obtener energía podría parecer anticuado, sucio y poco respetuoso con el medio ambiente. Sin embargo, según un estudio, un nuevo método de alta tecnología para quemar madera podría ahorrar energía, reducir costes e incluso luchar contra el calentamiento global.</a:t>
            </a:r>
          </a:p>
          <a:p>
            <a:endParaRPr lang="es-MX" dirty="0"/>
          </a:p>
          <a:p>
            <a:endParaRPr lang="es-MX" dirty="0"/>
          </a:p>
        </p:txBody>
      </p:sp>
      <p:pic>
        <p:nvPicPr>
          <p:cNvPr id="5" name="Picture 2" descr="http://www.elpopular.pe/sites/default/files/styles/img_620x465/public/imagen/2014/08/05/Noticia-107898-pag20_escolar_6.jpg?itok=P68pRyxJ"/>
          <p:cNvPicPr>
            <a:picLocks noChangeAspect="1" noChangeArrowheads="1"/>
          </p:cNvPicPr>
          <p:nvPr/>
        </p:nvPicPr>
        <p:blipFill rotWithShape="1">
          <a:blip r:embed="rId2">
            <a:extLst>
              <a:ext uri="{28A0092B-C50C-407E-A947-70E740481C1C}">
                <a14:useLocalDpi xmlns:a14="http://schemas.microsoft.com/office/drawing/2010/main" val="0"/>
              </a:ext>
            </a:extLst>
          </a:blip>
          <a:srcRect l="23853" t="21585" r="24771" b="7468"/>
          <a:stretch/>
        </p:blipFill>
        <p:spPr bwMode="auto">
          <a:xfrm>
            <a:off x="5364088" y="2420888"/>
            <a:ext cx="2736304" cy="283402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47999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23528" y="2348880"/>
            <a:ext cx="4608512" cy="5328591"/>
          </a:xfrm>
        </p:spPr>
        <p:txBody>
          <a:bodyPr/>
          <a:lstStyle/>
          <a:p>
            <a:pPr algn="just"/>
            <a:r>
              <a:rPr lang="es-MX" sz="2400" dirty="0"/>
              <a:t>Por ejemplo, el estudio afirma que la madera de Estados Unidos podría producir de forma sostenible «una enorme cantidad de energía, comparable con la producción de presas hidroeléctricas». El estudio se publicará en el nuevo número de la revista </a:t>
            </a:r>
            <a:r>
              <a:rPr lang="es-MX" sz="2400" dirty="0" err="1"/>
              <a:t>Science</a:t>
            </a:r>
            <a:r>
              <a:rPr lang="es-MX" sz="2400" dirty="0"/>
              <a:t>.</a:t>
            </a:r>
          </a:p>
        </p:txBody>
      </p:sp>
      <p:pic>
        <p:nvPicPr>
          <p:cNvPr id="6" name="Picture 2" descr="http://a2.assets.nationalgeographic.es/soc_photo/5965.600x4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60648"/>
            <a:ext cx="3890797" cy="29180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212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20688"/>
            <a:ext cx="8229600" cy="5510237"/>
          </a:xfrm>
        </p:spPr>
        <p:txBody>
          <a:bodyPr/>
          <a:lstStyle/>
          <a:p>
            <a:r>
              <a:rPr lang="es-MX" sz="2400" dirty="0"/>
              <a:t>Para obtener los beneficios de este tipo de combustión las ciudades no pueden recurrir a hornos ordinarios, sino que se necesitan plantas de combustión en las que se garantice que todo el carbón se descompone en gases inflamables que al arder queman de forma más limpia que una chimenea</a:t>
            </a:r>
            <a:r>
              <a:rPr lang="es-MX" sz="2400" dirty="0" smtClean="0"/>
              <a:t>.</a:t>
            </a:r>
          </a:p>
          <a:p>
            <a:endParaRPr lang="es-MX" sz="2400" dirty="0" smtClean="0"/>
          </a:p>
          <a:p>
            <a:r>
              <a:rPr lang="es-MX" sz="2400" dirty="0"/>
              <a:t>El calor que se obtiene al quemarse el gas puede usarse directamente para calentar o generar electricidad</a:t>
            </a:r>
            <a:r>
              <a:rPr lang="es-MX" sz="2400" dirty="0" smtClean="0"/>
              <a:t>.</a:t>
            </a:r>
          </a:p>
          <a:p>
            <a:endParaRPr lang="es-MX" sz="2400" dirty="0"/>
          </a:p>
          <a:p>
            <a:r>
              <a:rPr lang="es-MX" sz="2400" dirty="0"/>
              <a:t>Estas plantas también tienen filtros para eliminar las pequeñas partículas que genera la combustión de madera, limitando la contaminación.</a:t>
            </a:r>
          </a:p>
          <a:p>
            <a:endParaRPr lang="es-MX" sz="2400" dirty="0"/>
          </a:p>
          <a:p>
            <a:endParaRPr lang="es-MX" sz="2400" dirty="0"/>
          </a:p>
        </p:txBody>
      </p:sp>
    </p:spTree>
    <p:extLst>
      <p:ext uri="{BB962C8B-B14F-4D97-AF65-F5344CB8AC3E}">
        <p14:creationId xmlns:p14="http://schemas.microsoft.com/office/powerpoint/2010/main" val="49641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a:t>¿La madera es ecológica?</a:t>
            </a:r>
          </a:p>
        </p:txBody>
      </p:sp>
      <p:sp>
        <p:nvSpPr>
          <p:cNvPr id="3" name="Marcador de contenido 2"/>
          <p:cNvSpPr>
            <a:spLocks noGrp="1"/>
          </p:cNvSpPr>
          <p:nvPr>
            <p:ph idx="1"/>
          </p:nvPr>
        </p:nvSpPr>
        <p:spPr/>
        <p:txBody>
          <a:bodyPr/>
          <a:lstStyle/>
          <a:p>
            <a:pPr algn="just"/>
            <a:r>
              <a:rPr lang="es-MX" sz="2400" dirty="0" err="1"/>
              <a:t>Middlebury</a:t>
            </a:r>
            <a:r>
              <a:rPr lang="es-MX" sz="2400" dirty="0"/>
              <a:t> quiere eliminar sus emisiones de dióxido de carbono para 2016. De acuerdo con Jack </a:t>
            </a:r>
            <a:r>
              <a:rPr lang="es-MX" sz="2400" dirty="0" err="1"/>
              <a:t>Byrne</a:t>
            </a:r>
            <a:r>
              <a:rPr lang="es-MX" sz="2400" dirty="0"/>
              <a:t>, director de la oficina de sostenibilidad de la universidad, los árboles absorben CO2 del aire a medida que crecen y luego liberan aproximadamente la misma cantidad cuando se queman en estas plantas. Por tanto, el proceso de producir y quemar madera se acerca al objetivo de no emisión de dióxido de carbono</a:t>
            </a:r>
            <a:r>
              <a:rPr lang="es-MX" sz="2400" dirty="0" smtClean="0"/>
              <a:t>.</a:t>
            </a:r>
          </a:p>
          <a:p>
            <a:pPr algn="just"/>
            <a:r>
              <a:rPr lang="es-MX" sz="2400" dirty="0"/>
              <a:t>Con estas nuevas plantas de </a:t>
            </a:r>
            <a:r>
              <a:rPr lang="es-MX" sz="2400" dirty="0" smtClean="0"/>
              <a:t>combustión se reduciría </a:t>
            </a:r>
            <a:r>
              <a:rPr lang="es-MX" sz="2400" dirty="0"/>
              <a:t>en un 40 por ciento las emisiones de dióxido de </a:t>
            </a:r>
            <a:r>
              <a:rPr lang="es-MX" sz="2400" dirty="0" smtClean="0"/>
              <a:t>carbono. </a:t>
            </a:r>
            <a:endParaRPr lang="es-MX" sz="2400" dirty="0"/>
          </a:p>
        </p:txBody>
      </p:sp>
    </p:spTree>
    <p:extLst>
      <p:ext uri="{BB962C8B-B14F-4D97-AF65-F5344CB8AC3E}">
        <p14:creationId xmlns:p14="http://schemas.microsoft.com/office/powerpoint/2010/main" val="39733799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a:t>Ahorro de combustible</a:t>
            </a:r>
          </a:p>
        </p:txBody>
      </p:sp>
      <p:sp>
        <p:nvSpPr>
          <p:cNvPr id="3" name="Marcador de contenido 2"/>
          <p:cNvSpPr>
            <a:spLocks noGrp="1"/>
          </p:cNvSpPr>
          <p:nvPr>
            <p:ph idx="1"/>
          </p:nvPr>
        </p:nvSpPr>
        <p:spPr/>
        <p:txBody>
          <a:bodyPr/>
          <a:lstStyle/>
          <a:p>
            <a:r>
              <a:rPr lang="es-MX" sz="2400" dirty="0"/>
              <a:t>Las plantas de combustión de madera también darían beneficios </a:t>
            </a:r>
            <a:endParaRPr lang="es-MX" sz="2400" dirty="0" smtClean="0"/>
          </a:p>
          <a:p>
            <a:r>
              <a:rPr lang="es-MX" sz="2400" dirty="0"/>
              <a:t>A</a:t>
            </a:r>
            <a:r>
              <a:rPr lang="es-MX" sz="2400" dirty="0" smtClean="0"/>
              <a:t>yudar </a:t>
            </a:r>
            <a:r>
              <a:rPr lang="es-MX" sz="2400" dirty="0"/>
              <a:t>a las zonas del norte de Estados Unidos a dejar de depender de los combustibles </a:t>
            </a:r>
            <a:r>
              <a:rPr lang="es-MX" sz="2400" dirty="0" smtClean="0"/>
              <a:t>fósiles.</a:t>
            </a:r>
          </a:p>
        </p:txBody>
      </p:sp>
      <p:pic>
        <p:nvPicPr>
          <p:cNvPr id="3074" name="Picture 2" descr="http://static2.renovablesverdes.com/wp-content/uploads/2011/08/pellet-kachels-Franse-Riviera-koud-verwarmi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3429000"/>
            <a:ext cx="3672408" cy="307834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4021789"/>
      </p:ext>
    </p:extLst>
  </p:cSld>
  <p:clrMapOvr>
    <a:masterClrMapping/>
  </p:clrMapOvr>
</p:sld>
</file>

<file path=ppt/theme/theme1.xml><?xml version="1.0" encoding="utf-8"?>
<a:theme xmlns:a="http://schemas.openxmlformats.org/drawingml/2006/main" name="Tema6">
  <a:themeElements>
    <a:clrScheme name="White - blue accents template template">
      <a:dk1>
        <a:srgbClr val="000000"/>
      </a:dk1>
      <a:lt1>
        <a:srgbClr val="FFFFFF"/>
      </a:lt1>
      <a:dk2>
        <a:srgbClr val="1D4775"/>
      </a:dk2>
      <a:lt2>
        <a:srgbClr val="FEF194"/>
      </a:lt2>
      <a:accent1>
        <a:srgbClr val="FFC000"/>
      </a:accent1>
      <a:accent2>
        <a:srgbClr val="3497AE"/>
      </a:accent2>
      <a:accent3>
        <a:srgbClr val="DF8045"/>
      </a:accent3>
      <a:accent4>
        <a:srgbClr val="7DCC2E"/>
      </a:accent4>
      <a:accent5>
        <a:srgbClr val="FF9929"/>
      </a:accent5>
      <a:accent6>
        <a:srgbClr val="A061C3"/>
      </a:accent6>
      <a:hlink>
        <a:srgbClr val="1D4775"/>
      </a:hlink>
      <a:folHlink>
        <a:srgbClr val="1D477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chemeClr val="tx1"/>
            </a:solidFill>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Tema1">
  <a:themeElements>
    <a:clrScheme name="Urbano">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Órb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Órbita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Órbita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Órbita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Órbita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Órbita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Órbita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Órbita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Órbita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Órbita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Tema6</Template>
  <TotalTime>1004</TotalTime>
  <Words>331</Words>
  <Application>Microsoft Office PowerPoint</Application>
  <PresentationFormat>Presentación en pantalla (4:3)</PresentationFormat>
  <Paragraphs>17</Paragraphs>
  <Slides>6</Slides>
  <Notes>0</Notes>
  <HiddenSlides>0</HiddenSlides>
  <MMClips>0</MMClips>
  <ScaleCrop>false</ScaleCrop>
  <HeadingPairs>
    <vt:vector size="6" baseType="variant">
      <vt:variant>
        <vt:lpstr>Fuentes usadas</vt:lpstr>
      </vt:variant>
      <vt:variant>
        <vt:i4>4</vt:i4>
      </vt:variant>
      <vt:variant>
        <vt:lpstr>Tema</vt:lpstr>
      </vt:variant>
      <vt:variant>
        <vt:i4>3</vt:i4>
      </vt:variant>
      <vt:variant>
        <vt:lpstr>Títulos de diapositiva</vt:lpstr>
      </vt:variant>
      <vt:variant>
        <vt:i4>6</vt:i4>
      </vt:variant>
    </vt:vector>
  </HeadingPairs>
  <TitlesOfParts>
    <vt:vector size="13" baseType="lpstr">
      <vt:lpstr>Arial</vt:lpstr>
      <vt:lpstr>Calibri</vt:lpstr>
      <vt:lpstr>Courier New</vt:lpstr>
      <vt:lpstr>Wingdings</vt:lpstr>
      <vt:lpstr>Tema6</vt:lpstr>
      <vt:lpstr>White with Courier font for code slides</vt:lpstr>
      <vt:lpstr>Tema1</vt:lpstr>
      <vt:lpstr>MULTIVERSIDAD                                 VERACRUZ </vt:lpstr>
      <vt:lpstr>La nueva fuente de energía es… ¿la madera?</vt:lpstr>
      <vt:lpstr>Presentación de PowerPoint</vt:lpstr>
      <vt:lpstr>Presentación de PowerPoint</vt:lpstr>
      <vt:lpstr>¿La madera es ecológica?</vt:lpstr>
      <vt:lpstr>Ahorro de combustible</vt:lpstr>
    </vt:vector>
  </TitlesOfParts>
  <Company>Acer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VERACRUZ </dc:title>
  <dc:creator>Valued Acer Customer</dc:creator>
  <cp:lastModifiedBy>novaremex</cp:lastModifiedBy>
  <cp:revision>103</cp:revision>
  <dcterms:created xsi:type="dcterms:W3CDTF">2014-08-15T00:51:36Z</dcterms:created>
  <dcterms:modified xsi:type="dcterms:W3CDTF">2014-12-04T22:35:17Z</dcterms:modified>
</cp:coreProperties>
</file>