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2"/>
  </p:notesMasterIdLst>
  <p:sldIdLst>
    <p:sldId id="256" r:id="rId2"/>
    <p:sldId id="263" r:id="rId3"/>
    <p:sldId id="264" r:id="rId4"/>
    <p:sldId id="257" r:id="rId5"/>
    <p:sldId id="258" r:id="rId6"/>
    <p:sldId id="259" r:id="rId7"/>
    <p:sldId id="266" r:id="rId8"/>
    <p:sldId id="267" r:id="rId9"/>
    <p:sldId id="268" r:id="rId10"/>
    <p:sldId id="260" r:id="rId1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160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737" autoAdjust="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66DD37-553A-4AC1-BB96-B918E74BBB78}" type="datetimeFigureOut">
              <a:rPr lang="es-ES" smtClean="0"/>
              <a:pPr/>
              <a:t>09/02/2015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CF4D02-3A43-483B-8C8E-A175327D13D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8" name="7 Título"/>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s-ES" smtClean="0"/>
              <a:t>Haga clic para modificar el estilo de título del patrón</a:t>
            </a:r>
            <a:endParaRPr kumimoji="0" lang="en-US"/>
          </a:p>
        </p:txBody>
      </p:sp>
      <p:sp>
        <p:nvSpPr>
          <p:cNvPr id="28" name="27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17" name="16 Marcador de pie de página"/>
          <p:cNvSpPr>
            <a:spLocks noGrp="1"/>
          </p:cNvSpPr>
          <p:nvPr>
            <p:ph type="ftr" sz="quarter" idx="11"/>
          </p:nvPr>
        </p:nvSpPr>
        <p:spPr/>
        <p:txBody>
          <a:bodyPr/>
          <a:lstStyle/>
          <a:p>
            <a:endParaRPr lang="es-ES"/>
          </a:p>
        </p:txBody>
      </p:sp>
      <p:sp>
        <p:nvSpPr>
          <p:cNvPr id="29" name="28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
        <p:nvSpPr>
          <p:cNvPr id="9" name="8 Subtítulo"/>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3">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a:xfrm>
            <a:off x="7924800" y="6416675"/>
            <a:ext cx="762000" cy="365125"/>
          </a:xfrm>
        </p:spPr>
        <p:txBody>
          <a:bodyPr/>
          <a:lstStyle/>
          <a:p>
            <a:fld id="{977754CA-84CB-4578-AC7D-A05AAC5FF3E4}"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s-ES"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4" name="3 Marcador de texto"/>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22563D9B-11E3-4B3C-80CB-3E382F4E47E5}" type="datetimeFigureOut">
              <a:rPr lang="es-ES" smtClean="0"/>
              <a:pPr/>
              <a:t>09/02/2015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77754CA-84CB-4578-AC7D-A05AAC5FF3E4}"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2563D9B-11E3-4B3C-80CB-3E382F4E47E5}" type="datetimeFigureOut">
              <a:rPr lang="es-ES" smtClean="0"/>
              <a:pPr/>
              <a:t>09/02/2015</a:t>
            </a:fld>
            <a:endParaRPr lang="es-ES"/>
          </a:p>
        </p:txBody>
      </p:sp>
      <p:sp>
        <p:nvSpPr>
          <p:cNvPr id="3" name="2 Marcador de pie de página"/>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s-ES"/>
          </a:p>
        </p:txBody>
      </p:sp>
      <p:sp>
        <p:nvSpPr>
          <p:cNvPr id="23" name="22 Marcador de número de diapositiva"/>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77754CA-84CB-4578-AC7D-A05AAC5FF3E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51520" y="225415"/>
            <a:ext cx="8424936" cy="5893921"/>
          </a:xfrm>
          <a:prstGeom prst="rect">
            <a:avLst/>
          </a:prstGeom>
          <a:noFill/>
        </p:spPr>
        <p:txBody>
          <a:bodyPr wrap="square" lIns="91440" tIns="45720" rIns="91440" bIns="45720">
            <a:spAutoFit/>
          </a:bodyPr>
          <a:lstStyle/>
          <a:p>
            <a:pPr algn="ctr"/>
            <a:r>
              <a:rPr lang="es-ES" sz="36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rPr>
              <a:t>MULTIVERSIDAD </a:t>
            </a:r>
            <a:r>
              <a:rPr lang="es-ES" sz="36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rPr>
              <a:t>VERACRUZ</a:t>
            </a:r>
          </a:p>
          <a:p>
            <a:pPr algn="ctr"/>
            <a:endParaRPr lang="es-ES" sz="24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endParaRPr>
          </a:p>
          <a:p>
            <a:pPr algn="ctr"/>
            <a:endParaRPr lang="es-ES" sz="14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endParaRPr>
          </a:p>
          <a:p>
            <a:r>
              <a:rPr lang="es-ES" sz="44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rPr>
              <a:t>ÉTICA </a:t>
            </a:r>
            <a:r>
              <a:rPr lang="es-ES" sz="44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rPr>
              <a:t>Y VALORES </a:t>
            </a:r>
            <a:r>
              <a:rPr lang="es-ES" sz="44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rPr>
              <a:t>II</a:t>
            </a:r>
          </a:p>
          <a:p>
            <a:endParaRPr lang="es-ES" sz="20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endParaRPr>
          </a:p>
          <a:p>
            <a:r>
              <a:rPr lang="es-ES" sz="40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rPr>
              <a:t>UTILITARISMO</a:t>
            </a:r>
            <a:endParaRPr lang="es-ES" sz="40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endParaRPr>
          </a:p>
          <a:p>
            <a:endParaRPr lang="es-ES"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rowalliaUPC" pitchFamily="34" charset="-34"/>
            </a:endParaRPr>
          </a:p>
          <a:p>
            <a:pPr marL="342900" lvl="0" indent="-342900" algn="just">
              <a:lnSpc>
                <a:spcPct val="115000"/>
              </a:lnSpc>
              <a:spcAft>
                <a:spcPts val="0"/>
              </a:spcAft>
              <a:buFont typeface="Symbol"/>
              <a:buNone/>
            </a:pPr>
            <a:r>
              <a:rPr lang="es-ES_tradnl" sz="2000" b="1" dirty="0" smtClean="0">
                <a:solidFill>
                  <a:schemeClr val="tx2">
                    <a:lumMod val="25000"/>
                  </a:schemeClr>
                </a:solidFill>
                <a:latin typeface="Century Gothic" pitchFamily="34" charset="0"/>
                <a:ea typeface="Times New Roman"/>
              </a:rPr>
              <a:t>BLOQUE IV. APLICA LAS DIMENSIONES </a:t>
            </a:r>
            <a:endParaRPr lang="es-ES_tradnl" sz="2000" b="1" dirty="0" smtClean="0">
              <a:solidFill>
                <a:schemeClr val="tx2">
                  <a:lumMod val="25000"/>
                </a:schemeClr>
              </a:solidFill>
              <a:latin typeface="Century Gothic" pitchFamily="34" charset="0"/>
              <a:ea typeface="Times New Roman"/>
            </a:endParaRPr>
          </a:p>
          <a:p>
            <a:pPr marL="342900" lvl="0" indent="-342900" algn="just">
              <a:lnSpc>
                <a:spcPct val="115000"/>
              </a:lnSpc>
              <a:spcAft>
                <a:spcPts val="0"/>
              </a:spcAft>
              <a:buFont typeface="Symbol"/>
              <a:buNone/>
            </a:pPr>
            <a:r>
              <a:rPr lang="es-ES_tradnl" sz="2000" b="1" dirty="0" smtClean="0">
                <a:solidFill>
                  <a:schemeClr val="tx2">
                    <a:lumMod val="25000"/>
                  </a:schemeClr>
                </a:solidFill>
                <a:latin typeface="Century Gothic" pitchFamily="34" charset="0"/>
                <a:ea typeface="Times New Roman"/>
              </a:rPr>
              <a:t>DE </a:t>
            </a:r>
            <a:r>
              <a:rPr lang="es-ES_tradnl" sz="2000" b="1" dirty="0" smtClean="0">
                <a:solidFill>
                  <a:schemeClr val="tx2">
                    <a:lumMod val="25000"/>
                  </a:schemeClr>
                </a:solidFill>
                <a:latin typeface="Century Gothic" pitchFamily="34" charset="0"/>
                <a:ea typeface="Times New Roman"/>
              </a:rPr>
              <a:t>LA CONCIENCIA MORAL EN </a:t>
            </a:r>
            <a:endParaRPr lang="es-ES_tradnl" sz="2000" b="1" dirty="0" smtClean="0">
              <a:solidFill>
                <a:schemeClr val="tx2">
                  <a:lumMod val="25000"/>
                </a:schemeClr>
              </a:solidFill>
              <a:latin typeface="Century Gothic" pitchFamily="34" charset="0"/>
              <a:ea typeface="Times New Roman"/>
            </a:endParaRPr>
          </a:p>
          <a:p>
            <a:pPr marL="342900" lvl="0" indent="-342900" algn="just">
              <a:lnSpc>
                <a:spcPct val="115000"/>
              </a:lnSpc>
              <a:spcAft>
                <a:spcPts val="0"/>
              </a:spcAft>
              <a:buFont typeface="Symbol"/>
              <a:buNone/>
            </a:pPr>
            <a:r>
              <a:rPr lang="es-ES_tradnl" sz="2000" b="1" dirty="0" smtClean="0">
                <a:solidFill>
                  <a:schemeClr val="tx2">
                    <a:lumMod val="25000"/>
                  </a:schemeClr>
                </a:solidFill>
                <a:latin typeface="Century Gothic" pitchFamily="34" charset="0"/>
                <a:ea typeface="Times New Roman"/>
              </a:rPr>
              <a:t>DIFERENTES </a:t>
            </a:r>
            <a:r>
              <a:rPr lang="es-ES_tradnl" sz="2000" b="1" dirty="0" smtClean="0">
                <a:solidFill>
                  <a:schemeClr val="tx2">
                    <a:lumMod val="25000"/>
                  </a:schemeClr>
                </a:solidFill>
                <a:latin typeface="Century Gothic" pitchFamily="34" charset="0"/>
                <a:ea typeface="Times New Roman"/>
              </a:rPr>
              <a:t>ÁMBITOS.</a:t>
            </a:r>
          </a:p>
          <a:p>
            <a:pPr marL="342900" lvl="0" indent="-342900" algn="just">
              <a:lnSpc>
                <a:spcPct val="115000"/>
              </a:lnSpc>
              <a:spcAft>
                <a:spcPts val="0"/>
              </a:spcAft>
              <a:buFont typeface="Symbol"/>
              <a:buNone/>
            </a:pPr>
            <a:endParaRPr lang="es-ES_tradnl" sz="2000" dirty="0" smtClean="0">
              <a:solidFill>
                <a:schemeClr val="tx2">
                  <a:lumMod val="25000"/>
                </a:schemeClr>
              </a:solidFill>
              <a:latin typeface="Century Gothic" pitchFamily="34" charset="0"/>
              <a:ea typeface="Times New Roman"/>
            </a:endParaRPr>
          </a:p>
          <a:p>
            <a:pPr marL="342900" lvl="0" indent="-342900" algn="just">
              <a:lnSpc>
                <a:spcPct val="115000"/>
              </a:lnSpc>
              <a:spcAft>
                <a:spcPts val="0"/>
              </a:spcAft>
              <a:buFont typeface="Symbol"/>
              <a:buNone/>
            </a:pPr>
            <a:r>
              <a:rPr lang="es-ES_tradnl" sz="2000" b="1" dirty="0" smtClean="0">
                <a:solidFill>
                  <a:schemeClr val="tx2">
                    <a:lumMod val="25000"/>
                  </a:schemeClr>
                </a:solidFill>
                <a:latin typeface="Century Gothic" pitchFamily="34" charset="0"/>
                <a:ea typeface="Times New Roman"/>
              </a:rPr>
              <a:t>SABER DECLARATIVO: Conoce </a:t>
            </a:r>
            <a:endParaRPr lang="es-ES_tradnl" sz="2000" b="1" dirty="0" smtClean="0">
              <a:solidFill>
                <a:schemeClr val="tx2">
                  <a:lumMod val="25000"/>
                </a:schemeClr>
              </a:solidFill>
              <a:latin typeface="Century Gothic" pitchFamily="34" charset="0"/>
              <a:ea typeface="Times New Roman"/>
            </a:endParaRPr>
          </a:p>
          <a:p>
            <a:pPr marL="342900" lvl="0" indent="-342900" algn="just">
              <a:lnSpc>
                <a:spcPct val="115000"/>
              </a:lnSpc>
              <a:spcAft>
                <a:spcPts val="0"/>
              </a:spcAft>
              <a:buFont typeface="Symbol"/>
              <a:buNone/>
            </a:pPr>
            <a:r>
              <a:rPr lang="es-ES_tradnl" sz="2000" b="1" dirty="0" smtClean="0">
                <a:solidFill>
                  <a:schemeClr val="tx2">
                    <a:lumMod val="25000"/>
                  </a:schemeClr>
                </a:solidFill>
                <a:latin typeface="Century Gothic" pitchFamily="34" charset="0"/>
                <a:ea typeface="Times New Roman"/>
              </a:rPr>
              <a:t>distintas </a:t>
            </a:r>
            <a:r>
              <a:rPr lang="es-ES_tradnl" sz="2000" b="1" dirty="0" smtClean="0">
                <a:solidFill>
                  <a:schemeClr val="tx2">
                    <a:lumMod val="25000"/>
                  </a:schemeClr>
                </a:solidFill>
                <a:latin typeface="Century Gothic" pitchFamily="34" charset="0"/>
                <a:ea typeface="Times New Roman"/>
              </a:rPr>
              <a:t>concepciones del </a:t>
            </a:r>
            <a:r>
              <a:rPr lang="es-ES_tradnl" sz="2000" b="1" dirty="0" smtClean="0">
                <a:solidFill>
                  <a:schemeClr val="tx2">
                    <a:lumMod val="25000"/>
                  </a:schemeClr>
                </a:solidFill>
                <a:latin typeface="Century Gothic" pitchFamily="34" charset="0"/>
                <a:ea typeface="Times New Roman"/>
              </a:rPr>
              <a:t>bien</a:t>
            </a:r>
          </a:p>
          <a:p>
            <a:pPr marL="342900" lvl="0" indent="-342900" algn="just">
              <a:lnSpc>
                <a:spcPct val="115000"/>
              </a:lnSpc>
              <a:spcAft>
                <a:spcPts val="0"/>
              </a:spcAft>
              <a:buFont typeface="Symbol"/>
              <a:buNone/>
            </a:pPr>
            <a:r>
              <a:rPr lang="es-ES_tradnl" sz="2000" b="1" dirty="0" smtClean="0">
                <a:solidFill>
                  <a:schemeClr val="tx2">
                    <a:lumMod val="25000"/>
                  </a:schemeClr>
                </a:solidFill>
                <a:latin typeface="Century Gothic" pitchFamily="34" charset="0"/>
                <a:ea typeface="Times New Roman"/>
              </a:rPr>
              <a:t> </a:t>
            </a:r>
            <a:r>
              <a:rPr lang="es-ES_tradnl" sz="2000" b="1" dirty="0" smtClean="0">
                <a:solidFill>
                  <a:schemeClr val="tx2">
                    <a:lumMod val="25000"/>
                  </a:schemeClr>
                </a:solidFill>
                <a:latin typeface="Century Gothic" pitchFamily="34" charset="0"/>
                <a:ea typeface="Times New Roman"/>
              </a:rPr>
              <a:t>y de la vida buena: </a:t>
            </a:r>
            <a:r>
              <a:rPr lang="es-ES_tradnl" sz="2000" b="1" dirty="0" smtClean="0">
                <a:solidFill>
                  <a:schemeClr val="tx2">
                    <a:lumMod val="25000"/>
                  </a:schemeClr>
                </a:solidFill>
                <a:latin typeface="Century Gothic" pitchFamily="34" charset="0"/>
                <a:ea typeface="Times New Roman"/>
              </a:rPr>
              <a:t> utilitarismo.</a:t>
            </a:r>
            <a:endParaRPr lang="es-ES" sz="2000" b="1" dirty="0" smtClean="0">
              <a:solidFill>
                <a:schemeClr val="tx2">
                  <a:lumMod val="25000"/>
                </a:schemeClr>
              </a:solidFill>
              <a:latin typeface="Century Gothic" pitchFamily="34" charset="0"/>
              <a:ea typeface="Times New Roman"/>
            </a:endParaRPr>
          </a:p>
          <a:p>
            <a:endParaRPr lang="es-ES" sz="2000"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endParaRPr>
          </a:p>
        </p:txBody>
      </p:sp>
      <p:pic>
        <p:nvPicPr>
          <p:cNvPr id="1026" name="Picture 2"/>
          <p:cNvPicPr>
            <a:picLocks noChangeAspect="1" noChangeArrowheads="1"/>
          </p:cNvPicPr>
          <p:nvPr/>
        </p:nvPicPr>
        <p:blipFill>
          <a:blip r:embed="rId2" cstate="print">
            <a:extLst>
              <a:ext uri="{BEBA8EAE-BF5A-486C-A8C5-ECC9F3942E4B}">
                <a14:imgProps xmlns="" xmlns:a14="http://schemas.microsoft.com/office/drawing/2010/main">
                  <a14:imgLayer r:embed="rId3">
                    <a14:imgEffect>
                      <a14:sharpenSoften amount="50000"/>
                    </a14:imgEffect>
                    <a14:imgEffect>
                      <a14:brightnessContrast bright="18000" contrast="-36000"/>
                    </a14:imgEffect>
                  </a14:imgLayer>
                </a14:imgProps>
              </a:ext>
              <a:ext uri="{28A0092B-C50C-407E-A947-70E740481C1C}">
                <a14:useLocalDpi xmlns="" xmlns:a14="http://schemas.microsoft.com/office/drawing/2010/main" val="0"/>
              </a:ext>
            </a:extLst>
          </a:blip>
          <a:srcRect/>
          <a:stretch>
            <a:fillRect/>
          </a:stretch>
        </p:blipFill>
        <p:spPr bwMode="auto">
          <a:xfrm rot="19990672">
            <a:off x="5694096" y="3110934"/>
            <a:ext cx="2758880" cy="2758880"/>
          </a:xfrm>
          <a:prstGeom prst="rect">
            <a:avLst/>
          </a:prstGeom>
          <a:noFill/>
          <a:ln>
            <a:noFill/>
          </a:ln>
          <a:effectLst>
            <a:glow rad="571500">
              <a:schemeClr val="accent1">
                <a:alpha val="44000"/>
              </a:schemeClr>
            </a:glow>
            <a:outerShdw dist="35921" dir="2700000" algn="ctr" rotWithShape="0">
              <a:schemeClr val="bg2"/>
            </a:outerShdw>
            <a:softEdge rad="12700"/>
          </a:effectLst>
          <a:scene3d>
            <a:camera prst="orthographicFront"/>
            <a:lightRig rig="threePt" dir="t"/>
          </a:scene3d>
          <a:sp3d>
            <a:bevelT/>
          </a:sp3d>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4 Rectángulo"/>
          <p:cNvSpPr/>
          <p:nvPr/>
        </p:nvSpPr>
        <p:spPr>
          <a:xfrm>
            <a:off x="4211960" y="6309320"/>
            <a:ext cx="4544834" cy="369332"/>
          </a:xfrm>
          <a:prstGeom prst="rect">
            <a:avLst/>
          </a:prstGeom>
          <a:solidFill>
            <a:schemeClr val="tx2">
              <a:lumMod val="25000"/>
            </a:schemeClr>
          </a:solidFill>
          <a:ln>
            <a:noFill/>
          </a:ln>
        </p:spPr>
        <p:txBody>
          <a:bodyPr wrap="none">
            <a:spAutoFit/>
          </a:bodyPr>
          <a:lstStyle/>
          <a:p>
            <a:pPr algn="ctr"/>
            <a:r>
              <a:rPr lang="es-ES" b="1" dirty="0" smtClean="0">
                <a:ln w="12700">
                  <a:solidFill>
                    <a:schemeClr val="tx2">
                      <a:satMod val="155000"/>
                    </a:schemeClr>
                  </a:solidFill>
                  <a:prstDash val="solid"/>
                </a:ln>
                <a:solidFill>
                  <a:schemeClr val="tx2">
                    <a:lumMod val="25000"/>
                  </a:schemeClr>
                </a:solidFill>
                <a:effectLst>
                  <a:outerShdw blurRad="41275" dist="20320" dir="1800000" algn="tl" rotWithShape="0">
                    <a:srgbClr val="000000">
                      <a:alpha val="40000"/>
                    </a:srgbClr>
                  </a:outerShdw>
                </a:effectLst>
                <a:latin typeface="BrowalliaUPC" pitchFamily="34" charset="-34"/>
              </a:rPr>
              <a:t>PROFRA. PALOMA ZAMUDIO AZAMAR</a:t>
            </a:r>
          </a:p>
        </p:txBody>
      </p:sp>
    </p:spTree>
    <p:extLst>
      <p:ext uri="{BB962C8B-B14F-4D97-AF65-F5344CB8AC3E}">
        <p14:creationId xmlns="" xmlns:p14="http://schemas.microsoft.com/office/powerpoint/2010/main" val="40823694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Flecha derecha"/>
          <p:cNvSpPr/>
          <p:nvPr/>
        </p:nvSpPr>
        <p:spPr>
          <a:xfrm>
            <a:off x="428596" y="2857496"/>
            <a:ext cx="8358246" cy="2143140"/>
          </a:xfrm>
          <a:prstGeom prst="rightArrow">
            <a:avLst/>
          </a:prstGeom>
          <a:ln w="349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a:p>
        </p:txBody>
      </p:sp>
      <p:cxnSp>
        <p:nvCxnSpPr>
          <p:cNvPr id="7" name="6 Conector recto"/>
          <p:cNvCxnSpPr/>
          <p:nvPr/>
        </p:nvCxnSpPr>
        <p:spPr>
          <a:xfrm rot="5400000">
            <a:off x="571472" y="3929066"/>
            <a:ext cx="1143008" cy="0"/>
          </a:xfrm>
          <a:prstGeom prst="line">
            <a:avLst/>
          </a:prstGeom>
          <a:ln w="34925" cmpd="sng"/>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rot="5400000">
            <a:off x="1178695" y="3893347"/>
            <a:ext cx="1071570"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rot="5400000">
            <a:off x="2285984" y="3929066"/>
            <a:ext cx="1143008"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rot="5400000">
            <a:off x="1714480" y="3929066"/>
            <a:ext cx="1143008"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rot="5400000">
            <a:off x="2893207" y="3964785"/>
            <a:ext cx="1071570"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rot="5400000">
            <a:off x="3464711" y="3893347"/>
            <a:ext cx="1071570"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rot="5400000">
            <a:off x="4036215" y="3893347"/>
            <a:ext cx="1071570"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rot="5400000">
            <a:off x="6893735" y="3893347"/>
            <a:ext cx="1071570"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rot="5400000">
            <a:off x="6322231" y="3893347"/>
            <a:ext cx="1071570"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rot="5400000">
            <a:off x="5750727" y="3893347"/>
            <a:ext cx="1071570"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rot="5400000">
            <a:off x="5179223" y="3893347"/>
            <a:ext cx="1071570"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rot="5400000">
            <a:off x="4607719" y="3893347"/>
            <a:ext cx="1071570" cy="0"/>
          </a:xfrm>
          <a:prstGeom prst="line">
            <a:avLst/>
          </a:prstGeom>
          <a:ln w="34925"/>
        </p:spPr>
        <p:style>
          <a:lnRef idx="1">
            <a:schemeClr val="accent1"/>
          </a:lnRef>
          <a:fillRef idx="0">
            <a:schemeClr val="accent1"/>
          </a:fillRef>
          <a:effectRef idx="0">
            <a:schemeClr val="accent1"/>
          </a:effectRef>
          <a:fontRef idx="minor">
            <a:schemeClr val="tx1"/>
          </a:fontRef>
        </p:style>
      </p:cxnSp>
      <p:sp>
        <p:nvSpPr>
          <p:cNvPr id="25" name="24 CuadroTexto"/>
          <p:cNvSpPr txBox="1"/>
          <p:nvPr/>
        </p:nvSpPr>
        <p:spPr>
          <a:xfrm>
            <a:off x="467544" y="3789040"/>
            <a:ext cx="688303" cy="369332"/>
          </a:xfrm>
          <a:prstGeom prst="rect">
            <a:avLst/>
          </a:prstGeom>
          <a:noFill/>
        </p:spPr>
        <p:txBody>
          <a:bodyPr wrap="square" rtlCol="0">
            <a:spAutoFit/>
          </a:bodyPr>
          <a:lstStyle/>
          <a:p>
            <a:r>
              <a:rPr lang="es-ES" b="1" dirty="0" smtClean="0">
                <a:solidFill>
                  <a:schemeClr val="bg1"/>
                </a:solidFill>
              </a:rPr>
              <a:t>1800</a:t>
            </a:r>
            <a:endParaRPr lang="es-ES" b="1" dirty="0">
              <a:solidFill>
                <a:schemeClr val="bg1"/>
              </a:solidFill>
            </a:endParaRPr>
          </a:p>
        </p:txBody>
      </p:sp>
      <p:sp>
        <p:nvSpPr>
          <p:cNvPr id="27" name="26 CuadroTexto"/>
          <p:cNvSpPr txBox="1"/>
          <p:nvPr/>
        </p:nvSpPr>
        <p:spPr>
          <a:xfrm>
            <a:off x="2267744" y="3645024"/>
            <a:ext cx="1000132" cy="369332"/>
          </a:xfrm>
          <a:prstGeom prst="rect">
            <a:avLst/>
          </a:prstGeom>
          <a:noFill/>
        </p:spPr>
        <p:txBody>
          <a:bodyPr wrap="square" rtlCol="0">
            <a:spAutoFit/>
          </a:bodyPr>
          <a:lstStyle/>
          <a:p>
            <a:r>
              <a:rPr lang="es-ES" b="1" dirty="0" smtClean="0">
                <a:solidFill>
                  <a:schemeClr val="bg1"/>
                </a:solidFill>
              </a:rPr>
              <a:t>1830</a:t>
            </a:r>
            <a:endParaRPr lang="es-ES" b="1" dirty="0">
              <a:solidFill>
                <a:schemeClr val="bg1"/>
              </a:solidFill>
            </a:endParaRPr>
          </a:p>
        </p:txBody>
      </p:sp>
      <p:sp>
        <p:nvSpPr>
          <p:cNvPr id="28" name="27 CuadroTexto"/>
          <p:cNvSpPr txBox="1"/>
          <p:nvPr/>
        </p:nvSpPr>
        <p:spPr>
          <a:xfrm>
            <a:off x="1115616" y="3645024"/>
            <a:ext cx="743382" cy="369332"/>
          </a:xfrm>
          <a:prstGeom prst="rect">
            <a:avLst/>
          </a:prstGeom>
          <a:noFill/>
        </p:spPr>
        <p:txBody>
          <a:bodyPr wrap="square" rtlCol="0">
            <a:spAutoFit/>
          </a:bodyPr>
          <a:lstStyle/>
          <a:p>
            <a:r>
              <a:rPr lang="es-ES" b="1" dirty="0" smtClean="0">
                <a:solidFill>
                  <a:schemeClr val="bg1"/>
                </a:solidFill>
              </a:rPr>
              <a:t>1810</a:t>
            </a:r>
            <a:endParaRPr lang="es-ES" b="1" dirty="0">
              <a:solidFill>
                <a:schemeClr val="bg1"/>
              </a:solidFill>
            </a:endParaRPr>
          </a:p>
        </p:txBody>
      </p:sp>
      <p:sp>
        <p:nvSpPr>
          <p:cNvPr id="29" name="28 CuadroTexto"/>
          <p:cNvSpPr txBox="1"/>
          <p:nvPr/>
        </p:nvSpPr>
        <p:spPr>
          <a:xfrm>
            <a:off x="1691680" y="3789040"/>
            <a:ext cx="827608" cy="369332"/>
          </a:xfrm>
          <a:prstGeom prst="rect">
            <a:avLst/>
          </a:prstGeom>
          <a:noFill/>
        </p:spPr>
        <p:txBody>
          <a:bodyPr wrap="square" rtlCol="0">
            <a:spAutoFit/>
          </a:bodyPr>
          <a:lstStyle/>
          <a:p>
            <a:r>
              <a:rPr lang="es-ES" b="1" dirty="0" smtClean="0">
                <a:solidFill>
                  <a:schemeClr val="bg1"/>
                </a:solidFill>
              </a:rPr>
              <a:t>1820</a:t>
            </a:r>
            <a:endParaRPr lang="es-ES" b="1" dirty="0">
              <a:solidFill>
                <a:schemeClr val="bg1"/>
              </a:solidFill>
            </a:endParaRPr>
          </a:p>
        </p:txBody>
      </p:sp>
      <p:sp>
        <p:nvSpPr>
          <p:cNvPr id="30" name="29 CuadroTexto"/>
          <p:cNvSpPr txBox="1"/>
          <p:nvPr/>
        </p:nvSpPr>
        <p:spPr>
          <a:xfrm>
            <a:off x="2843808" y="3861048"/>
            <a:ext cx="714380" cy="369332"/>
          </a:xfrm>
          <a:prstGeom prst="rect">
            <a:avLst/>
          </a:prstGeom>
          <a:noFill/>
        </p:spPr>
        <p:txBody>
          <a:bodyPr wrap="square" rtlCol="0">
            <a:spAutoFit/>
          </a:bodyPr>
          <a:lstStyle/>
          <a:p>
            <a:r>
              <a:rPr lang="es-ES" b="1" dirty="0" smtClean="0">
                <a:solidFill>
                  <a:schemeClr val="bg1"/>
                </a:solidFill>
              </a:rPr>
              <a:t>1840</a:t>
            </a:r>
            <a:endParaRPr lang="es-ES" b="1" dirty="0">
              <a:solidFill>
                <a:schemeClr val="bg1"/>
              </a:solidFill>
            </a:endParaRPr>
          </a:p>
        </p:txBody>
      </p:sp>
      <p:sp>
        <p:nvSpPr>
          <p:cNvPr id="31" name="30 CuadroTexto"/>
          <p:cNvSpPr txBox="1"/>
          <p:nvPr/>
        </p:nvSpPr>
        <p:spPr>
          <a:xfrm>
            <a:off x="3419872" y="3717032"/>
            <a:ext cx="714380" cy="369332"/>
          </a:xfrm>
          <a:prstGeom prst="rect">
            <a:avLst/>
          </a:prstGeom>
          <a:noFill/>
        </p:spPr>
        <p:txBody>
          <a:bodyPr wrap="square" rtlCol="0">
            <a:spAutoFit/>
          </a:bodyPr>
          <a:lstStyle/>
          <a:p>
            <a:r>
              <a:rPr lang="es-ES" b="1" dirty="0" smtClean="0">
                <a:solidFill>
                  <a:schemeClr val="bg1"/>
                </a:solidFill>
              </a:rPr>
              <a:t>1850</a:t>
            </a:r>
            <a:endParaRPr lang="es-ES" b="1" dirty="0">
              <a:solidFill>
                <a:schemeClr val="bg1"/>
              </a:solidFill>
            </a:endParaRPr>
          </a:p>
        </p:txBody>
      </p:sp>
      <p:sp>
        <p:nvSpPr>
          <p:cNvPr id="32" name="31 CuadroTexto"/>
          <p:cNvSpPr txBox="1"/>
          <p:nvPr/>
        </p:nvSpPr>
        <p:spPr>
          <a:xfrm>
            <a:off x="3995936" y="3861048"/>
            <a:ext cx="642942" cy="369332"/>
          </a:xfrm>
          <a:prstGeom prst="rect">
            <a:avLst/>
          </a:prstGeom>
          <a:noFill/>
        </p:spPr>
        <p:txBody>
          <a:bodyPr wrap="square" rtlCol="0">
            <a:spAutoFit/>
          </a:bodyPr>
          <a:lstStyle/>
          <a:p>
            <a:r>
              <a:rPr lang="es-ES" b="1" dirty="0" smtClean="0">
                <a:solidFill>
                  <a:schemeClr val="bg1"/>
                </a:solidFill>
              </a:rPr>
              <a:t>1860</a:t>
            </a:r>
            <a:endParaRPr lang="es-ES" b="1" dirty="0">
              <a:solidFill>
                <a:schemeClr val="bg1"/>
              </a:solidFill>
            </a:endParaRPr>
          </a:p>
        </p:txBody>
      </p:sp>
      <p:sp>
        <p:nvSpPr>
          <p:cNvPr id="33" name="32 CuadroTexto"/>
          <p:cNvSpPr txBox="1"/>
          <p:nvPr/>
        </p:nvSpPr>
        <p:spPr>
          <a:xfrm>
            <a:off x="4499992" y="3717032"/>
            <a:ext cx="697861" cy="369332"/>
          </a:xfrm>
          <a:prstGeom prst="rect">
            <a:avLst/>
          </a:prstGeom>
          <a:noFill/>
        </p:spPr>
        <p:txBody>
          <a:bodyPr wrap="square" rtlCol="0">
            <a:spAutoFit/>
          </a:bodyPr>
          <a:lstStyle/>
          <a:p>
            <a:r>
              <a:rPr lang="es-ES" b="1" dirty="0" smtClean="0">
                <a:solidFill>
                  <a:schemeClr val="bg1"/>
                </a:solidFill>
              </a:rPr>
              <a:t>1870</a:t>
            </a:r>
            <a:endParaRPr lang="es-ES" b="1" dirty="0">
              <a:solidFill>
                <a:schemeClr val="bg1"/>
              </a:solidFill>
            </a:endParaRPr>
          </a:p>
        </p:txBody>
      </p:sp>
      <p:sp>
        <p:nvSpPr>
          <p:cNvPr id="34" name="33 CuadroTexto"/>
          <p:cNvSpPr txBox="1"/>
          <p:nvPr/>
        </p:nvSpPr>
        <p:spPr>
          <a:xfrm>
            <a:off x="5076056" y="3861048"/>
            <a:ext cx="733580" cy="369332"/>
          </a:xfrm>
          <a:prstGeom prst="rect">
            <a:avLst/>
          </a:prstGeom>
          <a:noFill/>
        </p:spPr>
        <p:txBody>
          <a:bodyPr wrap="square" rtlCol="0">
            <a:spAutoFit/>
          </a:bodyPr>
          <a:lstStyle/>
          <a:p>
            <a:r>
              <a:rPr lang="es-ES" b="1" dirty="0" smtClean="0">
                <a:solidFill>
                  <a:schemeClr val="bg1"/>
                </a:solidFill>
              </a:rPr>
              <a:t>1880</a:t>
            </a:r>
            <a:endParaRPr lang="es-ES" b="1" dirty="0">
              <a:solidFill>
                <a:schemeClr val="bg1"/>
              </a:solidFill>
            </a:endParaRPr>
          </a:p>
        </p:txBody>
      </p:sp>
      <p:sp>
        <p:nvSpPr>
          <p:cNvPr id="35" name="34 CuadroTexto"/>
          <p:cNvSpPr txBox="1"/>
          <p:nvPr/>
        </p:nvSpPr>
        <p:spPr>
          <a:xfrm>
            <a:off x="5652120" y="3717032"/>
            <a:ext cx="733581" cy="369332"/>
          </a:xfrm>
          <a:prstGeom prst="rect">
            <a:avLst/>
          </a:prstGeom>
          <a:noFill/>
        </p:spPr>
        <p:txBody>
          <a:bodyPr wrap="square" rtlCol="0">
            <a:spAutoFit/>
          </a:bodyPr>
          <a:lstStyle/>
          <a:p>
            <a:r>
              <a:rPr lang="es-ES" b="1" dirty="0" smtClean="0">
                <a:solidFill>
                  <a:schemeClr val="bg1"/>
                </a:solidFill>
              </a:rPr>
              <a:t>1890</a:t>
            </a:r>
            <a:endParaRPr lang="es-ES" b="1" dirty="0">
              <a:solidFill>
                <a:schemeClr val="bg1"/>
              </a:solidFill>
            </a:endParaRPr>
          </a:p>
        </p:txBody>
      </p:sp>
      <p:sp>
        <p:nvSpPr>
          <p:cNvPr id="36" name="35 CuadroTexto"/>
          <p:cNvSpPr txBox="1"/>
          <p:nvPr/>
        </p:nvSpPr>
        <p:spPr>
          <a:xfrm>
            <a:off x="6286512" y="3857628"/>
            <a:ext cx="662142" cy="369332"/>
          </a:xfrm>
          <a:prstGeom prst="rect">
            <a:avLst/>
          </a:prstGeom>
          <a:noFill/>
        </p:spPr>
        <p:txBody>
          <a:bodyPr wrap="square" rtlCol="0">
            <a:spAutoFit/>
          </a:bodyPr>
          <a:lstStyle/>
          <a:p>
            <a:r>
              <a:rPr lang="es-ES" b="1" dirty="0" smtClean="0">
                <a:solidFill>
                  <a:schemeClr val="bg1"/>
                </a:solidFill>
              </a:rPr>
              <a:t>1900</a:t>
            </a:r>
            <a:endParaRPr lang="es-ES" b="1" dirty="0">
              <a:solidFill>
                <a:schemeClr val="bg1"/>
              </a:solidFill>
            </a:endParaRPr>
          </a:p>
        </p:txBody>
      </p:sp>
      <p:sp>
        <p:nvSpPr>
          <p:cNvPr id="37" name="36 CuadroTexto"/>
          <p:cNvSpPr txBox="1"/>
          <p:nvPr/>
        </p:nvSpPr>
        <p:spPr>
          <a:xfrm>
            <a:off x="6858016" y="3643314"/>
            <a:ext cx="733580" cy="369332"/>
          </a:xfrm>
          <a:prstGeom prst="rect">
            <a:avLst/>
          </a:prstGeom>
          <a:noFill/>
        </p:spPr>
        <p:txBody>
          <a:bodyPr wrap="square" rtlCol="0">
            <a:spAutoFit/>
          </a:bodyPr>
          <a:lstStyle/>
          <a:p>
            <a:r>
              <a:rPr lang="es-ES" b="1" dirty="0" smtClean="0">
                <a:solidFill>
                  <a:schemeClr val="bg1"/>
                </a:solidFill>
              </a:rPr>
              <a:t>1914</a:t>
            </a:r>
            <a:endParaRPr lang="es-ES" b="1" dirty="0">
              <a:solidFill>
                <a:schemeClr val="bg1"/>
              </a:solidFill>
            </a:endParaRPr>
          </a:p>
        </p:txBody>
      </p:sp>
      <p:cxnSp>
        <p:nvCxnSpPr>
          <p:cNvPr id="39" name="38 Conector recto de flecha"/>
          <p:cNvCxnSpPr/>
          <p:nvPr/>
        </p:nvCxnSpPr>
        <p:spPr>
          <a:xfrm rot="5400000" flipH="1" flipV="1">
            <a:off x="1535091" y="3178967"/>
            <a:ext cx="357984"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1" name="40 CuadroTexto"/>
          <p:cNvSpPr txBox="1"/>
          <p:nvPr/>
        </p:nvSpPr>
        <p:spPr>
          <a:xfrm rot="16200000">
            <a:off x="727549" y="1844163"/>
            <a:ext cx="2026665" cy="338554"/>
          </a:xfrm>
          <a:prstGeom prst="rect">
            <a:avLst/>
          </a:prstGeom>
          <a:noFill/>
        </p:spPr>
        <p:txBody>
          <a:bodyPr wrap="square" rtlCol="0">
            <a:spAutoFit/>
          </a:bodyPr>
          <a:lstStyle/>
          <a:p>
            <a:r>
              <a:rPr lang="es-ES" sz="1600" b="1" dirty="0" smtClean="0">
                <a:solidFill>
                  <a:schemeClr val="bg1"/>
                </a:solidFill>
                <a:latin typeface="Calibri" pitchFamily="34" charset="0"/>
              </a:rPr>
              <a:t>Congreso Viena 1815</a:t>
            </a:r>
            <a:endParaRPr lang="es-ES" sz="1600" b="1" dirty="0">
              <a:solidFill>
                <a:schemeClr val="bg1"/>
              </a:solidFill>
              <a:latin typeface="Calibri" pitchFamily="34" charset="0"/>
            </a:endParaRPr>
          </a:p>
        </p:txBody>
      </p:sp>
      <p:sp>
        <p:nvSpPr>
          <p:cNvPr id="42" name="41 CuadroTexto"/>
          <p:cNvSpPr txBox="1"/>
          <p:nvPr/>
        </p:nvSpPr>
        <p:spPr>
          <a:xfrm rot="16200000">
            <a:off x="1526567" y="2188153"/>
            <a:ext cx="1143008" cy="338554"/>
          </a:xfrm>
          <a:prstGeom prst="rect">
            <a:avLst/>
          </a:prstGeom>
          <a:noFill/>
        </p:spPr>
        <p:txBody>
          <a:bodyPr wrap="square" rtlCol="0">
            <a:spAutoFit/>
          </a:bodyPr>
          <a:lstStyle/>
          <a:p>
            <a:r>
              <a:rPr lang="es-ES" sz="1600" b="1" dirty="0" smtClean="0">
                <a:solidFill>
                  <a:schemeClr val="bg1"/>
                </a:solidFill>
                <a:latin typeface="Calibri" pitchFamily="34" charset="0"/>
              </a:rPr>
              <a:t>Rev.1820</a:t>
            </a:r>
            <a:endParaRPr lang="es-ES" sz="1600" b="1" dirty="0">
              <a:solidFill>
                <a:schemeClr val="bg1"/>
              </a:solidFill>
              <a:latin typeface="Calibri" pitchFamily="34" charset="0"/>
            </a:endParaRPr>
          </a:p>
        </p:txBody>
      </p:sp>
      <p:cxnSp>
        <p:nvCxnSpPr>
          <p:cNvPr id="44" name="43 Conector recto de flecha"/>
          <p:cNvCxnSpPr/>
          <p:nvPr/>
        </p:nvCxnSpPr>
        <p:spPr>
          <a:xfrm rot="5400000" flipH="1" flipV="1">
            <a:off x="1893075" y="3178967"/>
            <a:ext cx="35719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8" name="47 Conector recto de flecha"/>
          <p:cNvCxnSpPr/>
          <p:nvPr/>
        </p:nvCxnSpPr>
        <p:spPr>
          <a:xfrm rot="5400000" flipH="1" flipV="1">
            <a:off x="2357422" y="3214686"/>
            <a:ext cx="428628" cy="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50" name="49 CuadroTexto"/>
          <p:cNvSpPr txBox="1"/>
          <p:nvPr/>
        </p:nvSpPr>
        <p:spPr>
          <a:xfrm rot="16200000">
            <a:off x="1955195" y="2188153"/>
            <a:ext cx="1143008" cy="338554"/>
          </a:xfrm>
          <a:prstGeom prst="rect">
            <a:avLst/>
          </a:prstGeom>
          <a:noFill/>
        </p:spPr>
        <p:txBody>
          <a:bodyPr wrap="square" rtlCol="0">
            <a:spAutoFit/>
          </a:bodyPr>
          <a:lstStyle/>
          <a:p>
            <a:r>
              <a:rPr lang="es-ES" sz="1600" b="1" dirty="0" smtClean="0">
                <a:solidFill>
                  <a:schemeClr val="bg1"/>
                </a:solidFill>
                <a:latin typeface="Calibri" pitchFamily="34" charset="0"/>
              </a:rPr>
              <a:t>Rev.1830</a:t>
            </a:r>
            <a:endParaRPr lang="es-ES" sz="1600" b="1" dirty="0">
              <a:solidFill>
                <a:schemeClr val="bg1"/>
              </a:solidFill>
              <a:latin typeface="Calibri" pitchFamily="34" charset="0"/>
            </a:endParaRPr>
          </a:p>
        </p:txBody>
      </p:sp>
      <p:cxnSp>
        <p:nvCxnSpPr>
          <p:cNvPr id="55" name="54 Conector recto de flecha"/>
          <p:cNvCxnSpPr/>
          <p:nvPr/>
        </p:nvCxnSpPr>
        <p:spPr>
          <a:xfrm rot="5400000" flipH="1" flipV="1">
            <a:off x="3072596" y="3142454"/>
            <a:ext cx="42862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56" name="55 CuadroTexto"/>
          <p:cNvSpPr txBox="1"/>
          <p:nvPr/>
        </p:nvSpPr>
        <p:spPr>
          <a:xfrm rot="16200000">
            <a:off x="2344294" y="1584741"/>
            <a:ext cx="1857388" cy="830997"/>
          </a:xfrm>
          <a:prstGeom prst="rect">
            <a:avLst/>
          </a:prstGeom>
          <a:noFill/>
        </p:spPr>
        <p:txBody>
          <a:bodyPr wrap="square" rtlCol="0">
            <a:spAutoFit/>
          </a:bodyPr>
          <a:lstStyle/>
          <a:p>
            <a:r>
              <a:rPr lang="es-ES" sz="1600" b="1" dirty="0" smtClean="0">
                <a:solidFill>
                  <a:schemeClr val="bg1"/>
                </a:solidFill>
                <a:latin typeface="Calibri" pitchFamily="34" charset="0"/>
              </a:rPr>
              <a:t>Rev.1848</a:t>
            </a:r>
          </a:p>
          <a:p>
            <a:r>
              <a:rPr lang="es-ES" sz="1600" b="1" dirty="0" smtClean="0">
                <a:solidFill>
                  <a:schemeClr val="bg1"/>
                </a:solidFill>
                <a:latin typeface="Calibri" pitchFamily="34" charset="0"/>
              </a:rPr>
              <a:t>Manifiesto comunista</a:t>
            </a:r>
            <a:endParaRPr lang="es-ES" sz="1600" b="1" dirty="0">
              <a:solidFill>
                <a:schemeClr val="bg1"/>
              </a:solidFill>
              <a:latin typeface="Calibri" pitchFamily="34" charset="0"/>
            </a:endParaRPr>
          </a:p>
        </p:txBody>
      </p:sp>
      <p:cxnSp>
        <p:nvCxnSpPr>
          <p:cNvPr id="58" name="57 Conector recto de flecha"/>
          <p:cNvCxnSpPr/>
          <p:nvPr/>
        </p:nvCxnSpPr>
        <p:spPr>
          <a:xfrm rot="5400000" flipH="1" flipV="1">
            <a:off x="4500562" y="3143248"/>
            <a:ext cx="42862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59" name="58 CuadroTexto"/>
          <p:cNvSpPr txBox="1"/>
          <p:nvPr/>
        </p:nvSpPr>
        <p:spPr>
          <a:xfrm rot="16200000">
            <a:off x="3935694" y="1850728"/>
            <a:ext cx="1571636" cy="584775"/>
          </a:xfrm>
          <a:prstGeom prst="rect">
            <a:avLst/>
          </a:prstGeom>
          <a:noFill/>
        </p:spPr>
        <p:txBody>
          <a:bodyPr wrap="square" rtlCol="0">
            <a:spAutoFit/>
          </a:bodyPr>
          <a:lstStyle/>
          <a:p>
            <a:r>
              <a:rPr lang="es-ES" sz="1600" b="1" dirty="0" smtClean="0">
                <a:solidFill>
                  <a:schemeClr val="bg1"/>
                </a:solidFill>
                <a:latin typeface="Calibri" pitchFamily="34" charset="0"/>
              </a:rPr>
              <a:t>Unificación alemana 1871</a:t>
            </a:r>
            <a:endParaRPr lang="es-ES" sz="1600" b="1" dirty="0">
              <a:solidFill>
                <a:schemeClr val="bg1"/>
              </a:solidFill>
              <a:latin typeface="Calibri" pitchFamily="34" charset="0"/>
            </a:endParaRPr>
          </a:p>
        </p:txBody>
      </p:sp>
      <p:cxnSp>
        <p:nvCxnSpPr>
          <p:cNvPr id="61" name="60 Conector recto de flecha"/>
          <p:cNvCxnSpPr>
            <a:endCxn id="62" idx="1"/>
          </p:cNvCxnSpPr>
          <p:nvPr/>
        </p:nvCxnSpPr>
        <p:spPr>
          <a:xfrm rot="5400000" flipH="1" flipV="1">
            <a:off x="5519975" y="3175663"/>
            <a:ext cx="357171" cy="663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62" name="61 CuadroTexto"/>
          <p:cNvSpPr txBox="1"/>
          <p:nvPr/>
        </p:nvSpPr>
        <p:spPr>
          <a:xfrm rot="16200000">
            <a:off x="4594578" y="1477596"/>
            <a:ext cx="2214602" cy="830997"/>
          </a:xfrm>
          <a:prstGeom prst="rect">
            <a:avLst/>
          </a:prstGeom>
          <a:noFill/>
        </p:spPr>
        <p:txBody>
          <a:bodyPr wrap="square" rtlCol="0">
            <a:spAutoFit/>
          </a:bodyPr>
          <a:lstStyle/>
          <a:p>
            <a:r>
              <a:rPr lang="es-ES" sz="1600" b="1" dirty="0" smtClean="0">
                <a:solidFill>
                  <a:schemeClr val="bg1"/>
                </a:solidFill>
                <a:latin typeface="Calibri" pitchFamily="34" charset="0"/>
              </a:rPr>
              <a:t>Conferencia de Berlín 1885</a:t>
            </a:r>
          </a:p>
          <a:p>
            <a:r>
              <a:rPr lang="es-ES" sz="1600" b="1" dirty="0" smtClean="0">
                <a:solidFill>
                  <a:schemeClr val="bg1"/>
                </a:solidFill>
                <a:latin typeface="Calibri" pitchFamily="34" charset="0"/>
              </a:rPr>
              <a:t>Reparto de África</a:t>
            </a:r>
            <a:endParaRPr lang="es-ES" sz="1600" b="1" dirty="0">
              <a:solidFill>
                <a:schemeClr val="bg1"/>
              </a:solidFill>
              <a:latin typeface="Calibri" pitchFamily="34" charset="0"/>
            </a:endParaRPr>
          </a:p>
        </p:txBody>
      </p:sp>
      <p:cxnSp>
        <p:nvCxnSpPr>
          <p:cNvPr id="66" name="65 Conector recto de flecha"/>
          <p:cNvCxnSpPr/>
          <p:nvPr/>
        </p:nvCxnSpPr>
        <p:spPr>
          <a:xfrm rot="5400000" flipH="1" flipV="1">
            <a:off x="6965173" y="3178967"/>
            <a:ext cx="35719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67" name="66 CuadroTexto"/>
          <p:cNvSpPr txBox="1"/>
          <p:nvPr/>
        </p:nvSpPr>
        <p:spPr>
          <a:xfrm rot="16200000">
            <a:off x="5984806" y="1283036"/>
            <a:ext cx="2357454" cy="1077218"/>
          </a:xfrm>
          <a:prstGeom prst="rect">
            <a:avLst/>
          </a:prstGeom>
          <a:noFill/>
        </p:spPr>
        <p:txBody>
          <a:bodyPr wrap="square" rtlCol="0">
            <a:spAutoFit/>
          </a:bodyPr>
          <a:lstStyle/>
          <a:p>
            <a:r>
              <a:rPr lang="es-ES" sz="1600" b="1" dirty="0" smtClean="0">
                <a:solidFill>
                  <a:schemeClr val="bg1"/>
                </a:solidFill>
                <a:latin typeface="Calibri" pitchFamily="34" charset="0"/>
              </a:rPr>
              <a:t>Atentado de Sarajevo 1914</a:t>
            </a:r>
          </a:p>
          <a:p>
            <a:r>
              <a:rPr lang="es-ES" sz="1600" b="1" dirty="0" smtClean="0">
                <a:solidFill>
                  <a:schemeClr val="bg1"/>
                </a:solidFill>
                <a:latin typeface="Calibri" pitchFamily="34" charset="0"/>
              </a:rPr>
              <a:t>Comienza la primera </a:t>
            </a:r>
            <a:r>
              <a:rPr lang="es-ES" sz="1600" b="1" dirty="0" smtClean="0">
                <a:solidFill>
                  <a:schemeClr val="bg1"/>
                </a:solidFill>
                <a:latin typeface="Calibri" pitchFamily="34" charset="0"/>
              </a:rPr>
              <a:t>guerra  mundial</a:t>
            </a:r>
            <a:endParaRPr lang="es-ES" sz="1600" b="1" dirty="0">
              <a:solidFill>
                <a:schemeClr val="bg1"/>
              </a:solidFill>
              <a:latin typeface="Calibri" pitchFamily="34" charset="0"/>
            </a:endParaRPr>
          </a:p>
        </p:txBody>
      </p:sp>
      <p:cxnSp>
        <p:nvCxnSpPr>
          <p:cNvPr id="69" name="68 Conector recto"/>
          <p:cNvCxnSpPr/>
          <p:nvPr/>
        </p:nvCxnSpPr>
        <p:spPr>
          <a:xfrm rot="5400000">
            <a:off x="6322231" y="5322107"/>
            <a:ext cx="1643074" cy="0"/>
          </a:xfrm>
          <a:prstGeom prst="line">
            <a:avLst/>
          </a:prstGeom>
        </p:spPr>
        <p:style>
          <a:lnRef idx="3">
            <a:schemeClr val="dk1"/>
          </a:lnRef>
          <a:fillRef idx="0">
            <a:schemeClr val="dk1"/>
          </a:fillRef>
          <a:effectRef idx="2">
            <a:schemeClr val="dk1"/>
          </a:effectRef>
          <a:fontRef idx="minor">
            <a:schemeClr val="tx1"/>
          </a:fontRef>
        </p:style>
      </p:cxnSp>
      <p:sp>
        <p:nvSpPr>
          <p:cNvPr id="76" name="75 CuadroTexto"/>
          <p:cNvSpPr txBox="1"/>
          <p:nvPr/>
        </p:nvSpPr>
        <p:spPr>
          <a:xfrm>
            <a:off x="2714612" y="5715016"/>
            <a:ext cx="1500198" cy="923330"/>
          </a:xfrm>
          <a:prstGeom prst="rect">
            <a:avLst/>
          </a:prstGeom>
          <a:noFill/>
          <a:ln>
            <a:solidFill>
              <a:schemeClr val="bg1"/>
            </a:solidFill>
          </a:ln>
        </p:spPr>
        <p:txBody>
          <a:bodyPr wrap="square" rtlCol="0">
            <a:spAutoFit/>
          </a:bodyPr>
          <a:lstStyle/>
          <a:p>
            <a:pPr algn="ctr"/>
            <a:r>
              <a:rPr lang="es-ES" b="1" dirty="0" smtClean="0">
                <a:solidFill>
                  <a:schemeClr val="bg1"/>
                </a:solidFill>
                <a:latin typeface="Calibri" pitchFamily="34" charset="0"/>
              </a:rPr>
              <a:t>1º fase de la </a:t>
            </a:r>
            <a:r>
              <a:rPr lang="es-ES" b="1" dirty="0" smtClean="0">
                <a:solidFill>
                  <a:schemeClr val="bg1"/>
                </a:solidFill>
                <a:latin typeface="Calibri" pitchFamily="34" charset="0"/>
              </a:rPr>
              <a:t>Revolución Industrial</a:t>
            </a:r>
            <a:endParaRPr lang="es-ES" b="1" dirty="0">
              <a:solidFill>
                <a:schemeClr val="bg1"/>
              </a:solidFill>
              <a:latin typeface="Calibri" pitchFamily="34" charset="0"/>
            </a:endParaRPr>
          </a:p>
        </p:txBody>
      </p:sp>
      <p:sp>
        <p:nvSpPr>
          <p:cNvPr id="77" name="76 CuadroTexto"/>
          <p:cNvSpPr txBox="1"/>
          <p:nvPr/>
        </p:nvSpPr>
        <p:spPr>
          <a:xfrm>
            <a:off x="5286380" y="5500702"/>
            <a:ext cx="1500198" cy="923330"/>
          </a:xfrm>
          <a:prstGeom prst="rect">
            <a:avLst/>
          </a:prstGeom>
          <a:noFill/>
          <a:ln>
            <a:solidFill>
              <a:schemeClr val="bg1"/>
            </a:solidFill>
          </a:ln>
        </p:spPr>
        <p:txBody>
          <a:bodyPr wrap="square" rtlCol="0">
            <a:spAutoFit/>
          </a:bodyPr>
          <a:lstStyle/>
          <a:p>
            <a:pPr algn="ctr"/>
            <a:r>
              <a:rPr lang="es-ES" b="1" dirty="0" smtClean="0">
                <a:solidFill>
                  <a:schemeClr val="bg1"/>
                </a:solidFill>
                <a:latin typeface="Calibri" pitchFamily="34" charset="0"/>
              </a:rPr>
              <a:t>2º fase de la </a:t>
            </a:r>
            <a:r>
              <a:rPr lang="es-ES" b="1" dirty="0" smtClean="0">
                <a:solidFill>
                  <a:schemeClr val="bg1"/>
                </a:solidFill>
                <a:latin typeface="Calibri" pitchFamily="34" charset="0"/>
              </a:rPr>
              <a:t>Revolución Industrial</a:t>
            </a:r>
            <a:r>
              <a:rPr lang="es-ES" b="1" dirty="0" smtClean="0">
                <a:solidFill>
                  <a:schemeClr val="bg1"/>
                </a:solidFill>
                <a:latin typeface="Calibri" pitchFamily="34" charset="0"/>
              </a:rPr>
              <a:t>.</a:t>
            </a:r>
            <a:endParaRPr lang="es-ES" b="1" dirty="0">
              <a:solidFill>
                <a:schemeClr val="bg1"/>
              </a:solidFill>
              <a:latin typeface="Calibri" pitchFamily="34" charset="0"/>
            </a:endParaRPr>
          </a:p>
        </p:txBody>
      </p:sp>
      <p:cxnSp>
        <p:nvCxnSpPr>
          <p:cNvPr id="80" name="79 Conector recto"/>
          <p:cNvCxnSpPr/>
          <p:nvPr/>
        </p:nvCxnSpPr>
        <p:spPr>
          <a:xfrm rot="10800000">
            <a:off x="6786578" y="6143644"/>
            <a:ext cx="35719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rot="10800000">
            <a:off x="4214810" y="6143644"/>
            <a:ext cx="107157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rot="10800000">
            <a:off x="1214414" y="6143644"/>
            <a:ext cx="150019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85 Conector recto de flecha"/>
          <p:cNvCxnSpPr/>
          <p:nvPr/>
        </p:nvCxnSpPr>
        <p:spPr>
          <a:xfrm rot="10800000">
            <a:off x="1000100" y="6143644"/>
            <a:ext cx="214314"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91" name="90 Conector recto"/>
          <p:cNvCxnSpPr/>
          <p:nvPr/>
        </p:nvCxnSpPr>
        <p:spPr>
          <a:xfrm rot="5400000">
            <a:off x="4036215" y="5322107"/>
            <a:ext cx="1643074"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4857752" y="5072074"/>
            <a:ext cx="22860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5" name="94 CuadroTexto"/>
          <p:cNvSpPr txBox="1"/>
          <p:nvPr/>
        </p:nvSpPr>
        <p:spPr>
          <a:xfrm>
            <a:off x="5286380" y="4572008"/>
            <a:ext cx="1571636" cy="369332"/>
          </a:xfrm>
          <a:prstGeom prst="rect">
            <a:avLst/>
          </a:prstGeom>
          <a:noFill/>
        </p:spPr>
        <p:txBody>
          <a:bodyPr wrap="square" rtlCol="0">
            <a:spAutoFit/>
          </a:bodyPr>
          <a:lstStyle/>
          <a:p>
            <a:r>
              <a:rPr lang="es-ES" b="1" dirty="0" smtClean="0">
                <a:solidFill>
                  <a:schemeClr val="bg1"/>
                </a:solidFill>
                <a:latin typeface="Calibri" pitchFamily="34" charset="0"/>
              </a:rPr>
              <a:t>Imp. colonial</a:t>
            </a:r>
            <a:endParaRPr lang="es-ES" b="1" dirty="0">
              <a:solidFill>
                <a:schemeClr val="bg1"/>
              </a:solidFill>
              <a:latin typeface="Calibri" pitchFamily="34" charset="0"/>
            </a:endParaRPr>
          </a:p>
        </p:txBody>
      </p:sp>
      <p:cxnSp>
        <p:nvCxnSpPr>
          <p:cNvPr id="97" name="96 Conector recto"/>
          <p:cNvCxnSpPr/>
          <p:nvPr/>
        </p:nvCxnSpPr>
        <p:spPr>
          <a:xfrm rot="5400000">
            <a:off x="3250397" y="4750603"/>
            <a:ext cx="500066"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rot="10800000">
            <a:off x="3357554" y="5000636"/>
            <a:ext cx="142876"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01" name="100 CuadroTexto"/>
          <p:cNvSpPr txBox="1"/>
          <p:nvPr/>
        </p:nvSpPr>
        <p:spPr>
          <a:xfrm>
            <a:off x="2143108" y="4786322"/>
            <a:ext cx="1214446" cy="923330"/>
          </a:xfrm>
          <a:prstGeom prst="rect">
            <a:avLst/>
          </a:prstGeom>
          <a:noFill/>
          <a:ln>
            <a:solidFill>
              <a:schemeClr val="bg1"/>
            </a:solidFill>
          </a:ln>
        </p:spPr>
        <p:txBody>
          <a:bodyPr wrap="square" rtlCol="0">
            <a:spAutoFit/>
          </a:bodyPr>
          <a:lstStyle/>
          <a:p>
            <a:pPr algn="ctr"/>
            <a:r>
              <a:rPr lang="es-ES" b="1" dirty="0" smtClean="0">
                <a:solidFill>
                  <a:schemeClr val="bg1"/>
                </a:solidFill>
                <a:latin typeface="Calibri" pitchFamily="34" charset="0"/>
              </a:rPr>
              <a:t>Rev. liberal Burguesa</a:t>
            </a:r>
            <a:endParaRPr lang="es-ES" b="1" dirty="0">
              <a:solidFill>
                <a:schemeClr val="bg1"/>
              </a:solidFill>
              <a:latin typeface="Calibri" pitchFamily="34" charset="0"/>
            </a:endParaRPr>
          </a:p>
        </p:txBody>
      </p:sp>
      <p:cxnSp>
        <p:nvCxnSpPr>
          <p:cNvPr id="103" name="102 Conector recto de flecha"/>
          <p:cNvCxnSpPr/>
          <p:nvPr/>
        </p:nvCxnSpPr>
        <p:spPr>
          <a:xfrm rot="10800000">
            <a:off x="1785918" y="5000636"/>
            <a:ext cx="35719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05" name="104 CuadroTexto"/>
          <p:cNvSpPr txBox="1"/>
          <p:nvPr/>
        </p:nvSpPr>
        <p:spPr>
          <a:xfrm>
            <a:off x="0" y="4643446"/>
            <a:ext cx="1857388" cy="1200329"/>
          </a:xfrm>
          <a:prstGeom prst="rect">
            <a:avLst/>
          </a:prstGeom>
          <a:noFill/>
        </p:spPr>
        <p:txBody>
          <a:bodyPr wrap="square" rtlCol="0">
            <a:spAutoFit/>
          </a:bodyPr>
          <a:lstStyle/>
          <a:p>
            <a:r>
              <a:rPr lang="es-ES" b="1" dirty="0" smtClean="0">
                <a:solidFill>
                  <a:schemeClr val="bg1"/>
                </a:solidFill>
                <a:latin typeface="Calibri" pitchFamily="34" charset="0"/>
              </a:rPr>
              <a:t>Independencia </a:t>
            </a:r>
            <a:r>
              <a:rPr lang="es-ES" b="1" dirty="0" smtClean="0">
                <a:solidFill>
                  <a:schemeClr val="bg1"/>
                </a:solidFill>
                <a:latin typeface="Calibri" pitchFamily="34" charset="0"/>
              </a:rPr>
              <a:t>EEUU  </a:t>
            </a:r>
            <a:r>
              <a:rPr lang="es-ES" b="1" dirty="0" smtClean="0">
                <a:solidFill>
                  <a:schemeClr val="bg1"/>
                </a:solidFill>
                <a:latin typeface="Calibri" pitchFamily="34" charset="0"/>
              </a:rPr>
              <a:t>1776</a:t>
            </a:r>
          </a:p>
          <a:p>
            <a:r>
              <a:rPr lang="es-ES" b="1" dirty="0" smtClean="0">
                <a:solidFill>
                  <a:schemeClr val="bg1"/>
                </a:solidFill>
                <a:latin typeface="Calibri" pitchFamily="34" charset="0"/>
              </a:rPr>
              <a:t>Rev. Francesa 1789</a:t>
            </a:r>
            <a:endParaRPr lang="es-ES" b="1" dirty="0">
              <a:solidFill>
                <a:schemeClr val="bg1"/>
              </a:solidFill>
              <a:latin typeface="Calibri" pitchFamily="34" charset="0"/>
            </a:endParaRPr>
          </a:p>
        </p:txBody>
      </p:sp>
      <p:sp>
        <p:nvSpPr>
          <p:cNvPr id="57" name="1 Título"/>
          <p:cNvSpPr>
            <a:spLocks noGrp="1"/>
          </p:cNvSpPr>
          <p:nvPr>
            <p:ph type="title"/>
          </p:nvPr>
        </p:nvSpPr>
        <p:spPr>
          <a:xfrm>
            <a:off x="179512" y="-243408"/>
            <a:ext cx="8759824" cy="1143000"/>
          </a:xfrm>
        </p:spPr>
        <p:txBody>
          <a:bodyPr>
            <a:normAutofit/>
          </a:bodyPr>
          <a:lstStyle/>
          <a:p>
            <a:r>
              <a:rPr lang="es-ES" sz="5400" dirty="0" smtClean="0"/>
              <a:t>Contexto Histórico S.XIX</a:t>
            </a:r>
            <a:endParaRPr lang="es-ES" sz="5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ES" sz="4800" dirty="0" smtClean="0">
                <a:solidFill>
                  <a:schemeClr val="tx2">
                    <a:lumMod val="25000"/>
                  </a:schemeClr>
                </a:solidFill>
              </a:rPr>
              <a:t>¿QUÉ ES EL UTILITARISMO?</a:t>
            </a:r>
            <a:endParaRPr lang="es-ES" sz="4800" dirty="0">
              <a:solidFill>
                <a:schemeClr val="tx2">
                  <a:lumMod val="25000"/>
                </a:schemeClr>
              </a:solidFill>
            </a:endParaRPr>
          </a:p>
        </p:txBody>
      </p:sp>
      <p:sp>
        <p:nvSpPr>
          <p:cNvPr id="4" name="3 CuadroTexto"/>
          <p:cNvSpPr txBox="1"/>
          <p:nvPr/>
        </p:nvSpPr>
        <p:spPr>
          <a:xfrm>
            <a:off x="2109478" y="1988840"/>
            <a:ext cx="2357454" cy="400110"/>
          </a:xfrm>
          <a:prstGeom prst="rect">
            <a:avLst/>
          </a:prstGeom>
          <a:noFill/>
        </p:spPr>
        <p:txBody>
          <a:bodyPr wrap="square" rtlCol="0">
            <a:spAutoFit/>
          </a:bodyPr>
          <a:lstStyle/>
          <a:p>
            <a:r>
              <a:rPr lang="es-ES" sz="2000" b="1" dirty="0" smtClean="0">
                <a:solidFill>
                  <a:schemeClr val="bg1"/>
                </a:solidFill>
                <a:latin typeface="Comic Sans MS" pitchFamily="66" charset="0"/>
              </a:rPr>
              <a:t>Corriente ética</a:t>
            </a:r>
            <a:endParaRPr lang="es-ES" sz="2000" b="1" dirty="0">
              <a:solidFill>
                <a:schemeClr val="bg1"/>
              </a:solidFill>
              <a:latin typeface="Comic Sans MS" pitchFamily="66" charset="0"/>
            </a:endParaRPr>
          </a:p>
        </p:txBody>
      </p:sp>
      <p:sp>
        <p:nvSpPr>
          <p:cNvPr id="5" name="4 Rectángulo"/>
          <p:cNvSpPr/>
          <p:nvPr/>
        </p:nvSpPr>
        <p:spPr>
          <a:xfrm>
            <a:off x="1966602" y="1917402"/>
            <a:ext cx="2428892" cy="571504"/>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b="1"/>
          </a:p>
        </p:txBody>
      </p:sp>
      <p:sp>
        <p:nvSpPr>
          <p:cNvPr id="6" name="5 CuadroTexto"/>
          <p:cNvSpPr txBox="1"/>
          <p:nvPr/>
        </p:nvSpPr>
        <p:spPr>
          <a:xfrm>
            <a:off x="323528" y="1988840"/>
            <a:ext cx="1000132" cy="400110"/>
          </a:xfrm>
          <a:prstGeom prst="rect">
            <a:avLst/>
          </a:prstGeom>
          <a:noFill/>
        </p:spPr>
        <p:txBody>
          <a:bodyPr wrap="square" rtlCol="0">
            <a:spAutoFit/>
          </a:bodyPr>
          <a:lstStyle/>
          <a:p>
            <a:r>
              <a:rPr lang="es-ES" sz="2000" b="1" dirty="0" smtClean="0">
                <a:solidFill>
                  <a:schemeClr val="bg1"/>
                </a:solidFill>
                <a:latin typeface="Comic Sans MS" pitchFamily="66" charset="0"/>
              </a:rPr>
              <a:t>Es una</a:t>
            </a:r>
            <a:endParaRPr lang="es-ES" sz="2000" b="1" dirty="0">
              <a:solidFill>
                <a:schemeClr val="bg1"/>
              </a:solidFill>
              <a:latin typeface="Comic Sans MS" pitchFamily="66" charset="0"/>
            </a:endParaRPr>
          </a:p>
        </p:txBody>
      </p:sp>
      <p:cxnSp>
        <p:nvCxnSpPr>
          <p:cNvPr id="8" name="7 Conector recto de flecha"/>
          <p:cNvCxnSpPr/>
          <p:nvPr/>
        </p:nvCxnSpPr>
        <p:spPr>
          <a:xfrm>
            <a:off x="1331640" y="2204864"/>
            <a:ext cx="642942"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10 Conector recto de flecha"/>
          <p:cNvCxnSpPr/>
          <p:nvPr/>
        </p:nvCxnSpPr>
        <p:spPr>
          <a:xfrm rot="5400000">
            <a:off x="2896090" y="3488244"/>
            <a:ext cx="571504"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2" name="11 CuadroTexto"/>
          <p:cNvSpPr txBox="1"/>
          <p:nvPr/>
        </p:nvSpPr>
        <p:spPr>
          <a:xfrm>
            <a:off x="2895296" y="2846096"/>
            <a:ext cx="785818" cy="400110"/>
          </a:xfrm>
          <a:prstGeom prst="rect">
            <a:avLst/>
          </a:prstGeom>
          <a:noFill/>
        </p:spPr>
        <p:txBody>
          <a:bodyPr wrap="square" rtlCol="0">
            <a:spAutoFit/>
          </a:bodyPr>
          <a:lstStyle/>
          <a:p>
            <a:r>
              <a:rPr lang="es-ES" sz="2000" b="1" dirty="0" smtClean="0">
                <a:solidFill>
                  <a:schemeClr val="bg1"/>
                </a:solidFill>
                <a:latin typeface="Comic Sans MS" pitchFamily="66" charset="0"/>
              </a:rPr>
              <a:t>que</a:t>
            </a:r>
            <a:endParaRPr lang="es-ES" sz="2000" b="1" dirty="0">
              <a:solidFill>
                <a:schemeClr val="bg1"/>
              </a:solidFill>
              <a:latin typeface="Comic Sans MS" pitchFamily="66" charset="0"/>
            </a:endParaRPr>
          </a:p>
        </p:txBody>
      </p:sp>
      <p:cxnSp>
        <p:nvCxnSpPr>
          <p:cNvPr id="14" name="13 Conector recto"/>
          <p:cNvCxnSpPr/>
          <p:nvPr/>
        </p:nvCxnSpPr>
        <p:spPr>
          <a:xfrm rot="5400000">
            <a:off x="3002453" y="2667501"/>
            <a:ext cx="357190" cy="0"/>
          </a:xfrm>
          <a:prstGeom prst="line">
            <a:avLst/>
          </a:prstGeom>
        </p:spPr>
        <p:style>
          <a:lnRef idx="2">
            <a:schemeClr val="dk1"/>
          </a:lnRef>
          <a:fillRef idx="0">
            <a:schemeClr val="dk1"/>
          </a:fillRef>
          <a:effectRef idx="1">
            <a:schemeClr val="dk1"/>
          </a:effectRef>
          <a:fontRef idx="minor">
            <a:schemeClr val="tx1"/>
          </a:fontRef>
        </p:style>
      </p:cxnSp>
      <p:sp>
        <p:nvSpPr>
          <p:cNvPr id="20" name="19 CuadroTexto"/>
          <p:cNvSpPr txBox="1"/>
          <p:nvPr/>
        </p:nvSpPr>
        <p:spPr>
          <a:xfrm>
            <a:off x="2323792" y="3846228"/>
            <a:ext cx="2071702" cy="1015663"/>
          </a:xfrm>
          <a:prstGeom prst="rect">
            <a:avLst/>
          </a:prstGeom>
          <a:noFill/>
        </p:spPr>
        <p:txBody>
          <a:bodyPr wrap="square" rtlCol="0">
            <a:spAutoFit/>
          </a:bodyPr>
          <a:lstStyle/>
          <a:p>
            <a:r>
              <a:rPr lang="es-ES" sz="2000" b="1" dirty="0" smtClean="0">
                <a:solidFill>
                  <a:schemeClr val="bg1"/>
                </a:solidFill>
                <a:latin typeface="Comic Sans MS" pitchFamily="66" charset="0"/>
              </a:rPr>
              <a:t>Atiende a las consecuencias de las acciones</a:t>
            </a:r>
            <a:endParaRPr lang="es-ES" sz="2000" b="1" dirty="0">
              <a:solidFill>
                <a:schemeClr val="bg1"/>
              </a:solidFill>
              <a:latin typeface="Comic Sans MS" pitchFamily="66" charset="0"/>
            </a:endParaRPr>
          </a:p>
        </p:txBody>
      </p:sp>
      <p:sp>
        <p:nvSpPr>
          <p:cNvPr id="21" name="20 Rectángulo"/>
          <p:cNvSpPr/>
          <p:nvPr/>
        </p:nvSpPr>
        <p:spPr>
          <a:xfrm>
            <a:off x="2252354" y="3846228"/>
            <a:ext cx="2175630" cy="109494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b="1"/>
          </a:p>
        </p:txBody>
      </p:sp>
      <p:sp>
        <p:nvSpPr>
          <p:cNvPr id="22" name="21 CuadroTexto"/>
          <p:cNvSpPr txBox="1"/>
          <p:nvPr/>
        </p:nvSpPr>
        <p:spPr>
          <a:xfrm>
            <a:off x="2466668" y="5340556"/>
            <a:ext cx="2000264" cy="400110"/>
          </a:xfrm>
          <a:prstGeom prst="rect">
            <a:avLst/>
          </a:prstGeom>
          <a:noFill/>
        </p:spPr>
        <p:txBody>
          <a:bodyPr wrap="square" rtlCol="0">
            <a:spAutoFit/>
          </a:bodyPr>
          <a:lstStyle/>
          <a:p>
            <a:r>
              <a:rPr lang="es-ES" sz="2000" b="1" dirty="0" smtClean="0">
                <a:solidFill>
                  <a:schemeClr val="bg1"/>
                </a:solidFill>
                <a:latin typeface="Comic Sans MS" pitchFamily="66" charset="0"/>
              </a:rPr>
              <a:t>Y determina lo</a:t>
            </a:r>
            <a:endParaRPr lang="es-ES" sz="2000" b="1" dirty="0">
              <a:solidFill>
                <a:schemeClr val="bg1"/>
              </a:solidFill>
              <a:latin typeface="Comic Sans MS" pitchFamily="66" charset="0"/>
            </a:endParaRPr>
          </a:p>
        </p:txBody>
      </p:sp>
      <p:cxnSp>
        <p:nvCxnSpPr>
          <p:cNvPr id="23" name="22 Conector recto"/>
          <p:cNvCxnSpPr/>
          <p:nvPr/>
        </p:nvCxnSpPr>
        <p:spPr>
          <a:xfrm>
            <a:off x="3203848" y="5013176"/>
            <a:ext cx="0" cy="424468"/>
          </a:xfrm>
          <a:prstGeom prst="line">
            <a:avLst/>
          </a:prstGeom>
        </p:spPr>
        <p:style>
          <a:lnRef idx="2">
            <a:schemeClr val="dk1"/>
          </a:lnRef>
          <a:fillRef idx="0">
            <a:schemeClr val="dk1"/>
          </a:fillRef>
          <a:effectRef idx="1">
            <a:schemeClr val="dk1"/>
          </a:effectRef>
          <a:fontRef idx="minor">
            <a:schemeClr val="tx1"/>
          </a:fontRef>
        </p:style>
      </p:cxnSp>
      <p:cxnSp>
        <p:nvCxnSpPr>
          <p:cNvPr id="25" name="24 Conector recto de flecha"/>
          <p:cNvCxnSpPr/>
          <p:nvPr/>
        </p:nvCxnSpPr>
        <p:spPr>
          <a:xfrm rot="10800000" flipV="1">
            <a:off x="2323792" y="5769184"/>
            <a:ext cx="928694" cy="50006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6" name="25 Conector recto de flecha"/>
          <p:cNvCxnSpPr/>
          <p:nvPr/>
        </p:nvCxnSpPr>
        <p:spPr>
          <a:xfrm>
            <a:off x="3252486" y="5769184"/>
            <a:ext cx="928694" cy="50006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9" name="28 CuadroTexto"/>
          <p:cNvSpPr txBox="1"/>
          <p:nvPr/>
        </p:nvSpPr>
        <p:spPr>
          <a:xfrm>
            <a:off x="1680850" y="6269250"/>
            <a:ext cx="1714512" cy="400110"/>
          </a:xfrm>
          <a:prstGeom prst="rect">
            <a:avLst/>
          </a:prstGeom>
          <a:noFill/>
        </p:spPr>
        <p:txBody>
          <a:bodyPr wrap="square" rtlCol="0">
            <a:spAutoFit/>
          </a:bodyPr>
          <a:lstStyle/>
          <a:p>
            <a:r>
              <a:rPr lang="es-ES" sz="2000" b="1" dirty="0" smtClean="0">
                <a:solidFill>
                  <a:schemeClr val="bg1"/>
                </a:solidFill>
                <a:latin typeface="Comic Sans MS" pitchFamily="66" charset="0"/>
              </a:rPr>
              <a:t>Correcto</a:t>
            </a:r>
            <a:endParaRPr lang="es-ES" sz="2000" b="1" dirty="0">
              <a:solidFill>
                <a:schemeClr val="bg1"/>
              </a:solidFill>
              <a:latin typeface="Comic Sans MS" pitchFamily="66" charset="0"/>
            </a:endParaRPr>
          </a:p>
        </p:txBody>
      </p:sp>
      <p:sp>
        <p:nvSpPr>
          <p:cNvPr id="32" name="31 CuadroTexto"/>
          <p:cNvSpPr txBox="1"/>
          <p:nvPr/>
        </p:nvSpPr>
        <p:spPr>
          <a:xfrm>
            <a:off x="3752552" y="6269250"/>
            <a:ext cx="1714512" cy="400110"/>
          </a:xfrm>
          <a:prstGeom prst="rect">
            <a:avLst/>
          </a:prstGeom>
          <a:noFill/>
        </p:spPr>
        <p:txBody>
          <a:bodyPr wrap="square" rtlCol="0">
            <a:spAutoFit/>
          </a:bodyPr>
          <a:lstStyle/>
          <a:p>
            <a:r>
              <a:rPr lang="es-ES" sz="2000" b="1" dirty="0" smtClean="0">
                <a:solidFill>
                  <a:schemeClr val="bg1"/>
                </a:solidFill>
                <a:latin typeface="Comic Sans MS" pitchFamily="66" charset="0"/>
              </a:rPr>
              <a:t>Incorrecto</a:t>
            </a:r>
            <a:endParaRPr lang="es-ES" sz="2000" b="1" dirty="0">
              <a:solidFill>
                <a:schemeClr val="bg1"/>
              </a:solidFill>
              <a:latin typeface="Comic Sans MS" pitchFamily="66" charset="0"/>
            </a:endParaRPr>
          </a:p>
        </p:txBody>
      </p:sp>
      <p:pic>
        <p:nvPicPr>
          <p:cNvPr id="2050" name="Picture 2"/>
          <p:cNvPicPr>
            <a:picLocks noChangeAspect="1" noChangeArrowheads="1"/>
          </p:cNvPicPr>
          <p:nvPr/>
        </p:nvPicPr>
        <p:blipFill>
          <a:blip r:embed="rId2" cstate="print"/>
          <a:srcRect/>
          <a:stretch>
            <a:fillRect/>
          </a:stretch>
        </p:blipFill>
        <p:spPr bwMode="auto">
          <a:xfrm rot="16200000">
            <a:off x="5524284" y="2620732"/>
            <a:ext cx="3161929" cy="2474209"/>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CuadroTexto"/>
          <p:cNvSpPr txBox="1"/>
          <p:nvPr/>
        </p:nvSpPr>
        <p:spPr>
          <a:xfrm>
            <a:off x="4110124" y="571480"/>
            <a:ext cx="4320480" cy="707886"/>
          </a:xfrm>
          <a:prstGeom prst="rect">
            <a:avLst/>
          </a:prstGeom>
          <a:noFill/>
        </p:spPr>
        <p:txBody>
          <a:bodyPr wrap="square" rtlCol="0">
            <a:spAutoFit/>
          </a:bodyPr>
          <a:lstStyle/>
          <a:p>
            <a:r>
              <a:rPr lang="es-ES" sz="2000" b="1" dirty="0" smtClean="0">
                <a:solidFill>
                  <a:schemeClr val="bg1"/>
                </a:solidFill>
                <a:latin typeface="Comic Sans MS" pitchFamily="66" charset="0"/>
              </a:rPr>
              <a:t>Un filósofo es utilitarista cuando 	sostiene que la</a:t>
            </a:r>
            <a:endParaRPr lang="es-ES" sz="2000" b="1" dirty="0">
              <a:solidFill>
                <a:schemeClr val="bg1"/>
              </a:solidFill>
              <a:latin typeface="Comic Sans MS" pitchFamily="66" charset="0"/>
            </a:endParaRPr>
          </a:p>
        </p:txBody>
      </p:sp>
      <p:cxnSp>
        <p:nvCxnSpPr>
          <p:cNvPr id="11" name="10 Conector recto de flecha"/>
          <p:cNvCxnSpPr/>
          <p:nvPr/>
        </p:nvCxnSpPr>
        <p:spPr>
          <a:xfrm>
            <a:off x="5967512" y="1428736"/>
            <a:ext cx="0" cy="68001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pic>
        <p:nvPicPr>
          <p:cNvPr id="2050" name="Picture 2"/>
          <p:cNvPicPr>
            <a:picLocks noChangeAspect="1" noChangeArrowheads="1"/>
          </p:cNvPicPr>
          <p:nvPr/>
        </p:nvPicPr>
        <p:blipFill>
          <a:blip r:embed="rId2" cstate="print">
            <a:extLst>
              <a:ext uri="{BEBA8EAE-BF5A-486C-A8C5-ECC9F3942E4B}">
                <a14:imgProps xmlns="" xmlns:a14="http://schemas.microsoft.com/office/drawing/2010/main">
                  <a14:imgLayer r:embed="rId3">
                    <a14:imgEffect>
                      <a14:artisticCrisscrossEtching/>
                    </a14:imgEffect>
                    <a14:imgEffect>
                      <a14:sharpenSoften amount="-37000"/>
                    </a14:imgEffect>
                    <a14:imgEffect>
                      <a14:colorTemperature colorTemp="11200"/>
                    </a14:imgEffect>
                  </a14:imgLayer>
                </a14:imgProps>
              </a:ext>
              <a:ext uri="{28A0092B-C50C-407E-A947-70E740481C1C}">
                <a14:useLocalDpi xmlns="" xmlns:a14="http://schemas.microsoft.com/office/drawing/2010/main" val="0"/>
              </a:ext>
            </a:extLst>
          </a:blip>
          <a:srcRect/>
          <a:stretch>
            <a:fillRect/>
          </a:stretch>
        </p:blipFill>
        <p:spPr bwMode="auto">
          <a:xfrm>
            <a:off x="395536" y="836712"/>
            <a:ext cx="3499226" cy="4662375"/>
          </a:xfrm>
          <a:prstGeom prst="rect">
            <a:avLst/>
          </a:prstGeom>
          <a:noFill/>
          <a:ln>
            <a:noFill/>
          </a:ln>
          <a:effectLst>
            <a:glow>
              <a:schemeClr val="accent1">
                <a:alpha val="44000"/>
              </a:schemeClr>
            </a:glow>
            <a:outerShdw dist="35921" dir="2700000" algn="ctr" rotWithShape="0">
              <a:schemeClr val="bg2"/>
            </a:outerShdw>
            <a:softEdge rad="3937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cxnSp>
        <p:nvCxnSpPr>
          <p:cNvPr id="10" name="9 Conector recto de flecha"/>
          <p:cNvCxnSpPr/>
          <p:nvPr/>
        </p:nvCxnSpPr>
        <p:spPr>
          <a:xfrm rot="5400000">
            <a:off x="3825166" y="4785528"/>
            <a:ext cx="1000132"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4" name="13 Conector recto de flecha"/>
          <p:cNvCxnSpPr/>
          <p:nvPr/>
        </p:nvCxnSpPr>
        <p:spPr>
          <a:xfrm rot="5400000">
            <a:off x="7004157" y="4821247"/>
            <a:ext cx="107157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 name="16 Conector recto"/>
          <p:cNvCxnSpPr/>
          <p:nvPr/>
        </p:nvCxnSpPr>
        <p:spPr>
          <a:xfrm>
            <a:off x="4324438" y="4286256"/>
            <a:ext cx="3214710" cy="0"/>
          </a:xfrm>
          <a:prstGeom prst="line">
            <a:avLst/>
          </a:prstGeom>
          <a:ln w="38100" cmpd="sng">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31 CuadroTexto"/>
          <p:cNvSpPr txBox="1"/>
          <p:nvPr/>
        </p:nvSpPr>
        <p:spPr>
          <a:xfrm>
            <a:off x="3538620" y="5500702"/>
            <a:ext cx="1643074" cy="400110"/>
          </a:xfrm>
          <a:prstGeom prst="rect">
            <a:avLst/>
          </a:prstGeom>
          <a:noFill/>
        </p:spPr>
        <p:txBody>
          <a:bodyPr wrap="square" rtlCol="0">
            <a:spAutoFit/>
          </a:bodyPr>
          <a:lstStyle/>
          <a:p>
            <a:r>
              <a:rPr lang="es-ES" sz="2000" b="1" dirty="0" smtClean="0">
                <a:solidFill>
                  <a:schemeClr val="bg1"/>
                </a:solidFill>
                <a:latin typeface="Comic Sans MS" pitchFamily="66" charset="0"/>
              </a:rPr>
              <a:t>FELICIDAD</a:t>
            </a:r>
            <a:endParaRPr lang="es-ES" sz="2000" b="1" dirty="0">
              <a:solidFill>
                <a:schemeClr val="bg1"/>
              </a:solidFill>
              <a:latin typeface="Comic Sans MS" pitchFamily="66" charset="0"/>
            </a:endParaRPr>
          </a:p>
        </p:txBody>
      </p:sp>
      <p:sp>
        <p:nvSpPr>
          <p:cNvPr id="33" name="32 CuadroTexto"/>
          <p:cNvSpPr txBox="1"/>
          <p:nvPr/>
        </p:nvSpPr>
        <p:spPr>
          <a:xfrm>
            <a:off x="5253132" y="2285992"/>
            <a:ext cx="1714512" cy="400110"/>
          </a:xfrm>
          <a:prstGeom prst="rect">
            <a:avLst/>
          </a:prstGeom>
          <a:noFill/>
        </p:spPr>
        <p:txBody>
          <a:bodyPr wrap="square" rtlCol="0">
            <a:spAutoFit/>
          </a:bodyPr>
          <a:lstStyle/>
          <a:p>
            <a:r>
              <a:rPr lang="es-ES" sz="2000" b="1" dirty="0" smtClean="0">
                <a:solidFill>
                  <a:schemeClr val="bg1"/>
                </a:solidFill>
                <a:latin typeface="Comic Sans MS" pitchFamily="66" charset="0"/>
              </a:rPr>
              <a:t>UTILIDAD</a:t>
            </a:r>
            <a:endParaRPr lang="es-ES" sz="2000" b="1" dirty="0">
              <a:solidFill>
                <a:schemeClr val="bg1"/>
              </a:solidFill>
              <a:latin typeface="Comic Sans MS" pitchFamily="66" charset="0"/>
            </a:endParaRPr>
          </a:p>
        </p:txBody>
      </p:sp>
      <p:cxnSp>
        <p:nvCxnSpPr>
          <p:cNvPr id="35" name="34 Conector recto"/>
          <p:cNvCxnSpPr/>
          <p:nvPr/>
        </p:nvCxnSpPr>
        <p:spPr>
          <a:xfrm rot="5400000">
            <a:off x="5788917" y="2964653"/>
            <a:ext cx="357190" cy="0"/>
          </a:xfrm>
          <a:prstGeom prst="line">
            <a:avLst/>
          </a:prstGeom>
        </p:spPr>
        <p:style>
          <a:lnRef idx="2">
            <a:schemeClr val="dk1"/>
          </a:lnRef>
          <a:fillRef idx="0">
            <a:schemeClr val="dk1"/>
          </a:fillRef>
          <a:effectRef idx="1">
            <a:schemeClr val="dk1"/>
          </a:effectRef>
          <a:fontRef idx="minor">
            <a:schemeClr val="tx1"/>
          </a:fontRef>
        </p:style>
      </p:cxnSp>
      <p:sp>
        <p:nvSpPr>
          <p:cNvPr id="36" name="35 CuadroTexto"/>
          <p:cNvSpPr txBox="1"/>
          <p:nvPr/>
        </p:nvSpPr>
        <p:spPr>
          <a:xfrm>
            <a:off x="4895942" y="3214686"/>
            <a:ext cx="2714644" cy="707886"/>
          </a:xfrm>
          <a:prstGeom prst="rect">
            <a:avLst/>
          </a:prstGeom>
          <a:noFill/>
        </p:spPr>
        <p:txBody>
          <a:bodyPr wrap="square" rtlCol="0">
            <a:spAutoFit/>
          </a:bodyPr>
          <a:lstStyle/>
          <a:p>
            <a:r>
              <a:rPr lang="es-ES" sz="2000" b="1" dirty="0" smtClean="0">
                <a:solidFill>
                  <a:schemeClr val="bg1"/>
                </a:solidFill>
                <a:latin typeface="Comic Sans MS" pitchFamily="66" charset="0"/>
              </a:rPr>
              <a:t>Es el criterio que determina la</a:t>
            </a:r>
            <a:endParaRPr lang="es-ES" sz="2000" b="1" dirty="0">
              <a:solidFill>
                <a:schemeClr val="bg1"/>
              </a:solidFill>
              <a:latin typeface="Comic Sans MS" pitchFamily="66" charset="0"/>
            </a:endParaRPr>
          </a:p>
        </p:txBody>
      </p:sp>
      <p:cxnSp>
        <p:nvCxnSpPr>
          <p:cNvPr id="38" name="37 Conector recto"/>
          <p:cNvCxnSpPr/>
          <p:nvPr/>
        </p:nvCxnSpPr>
        <p:spPr>
          <a:xfrm rot="5400000">
            <a:off x="5788917" y="4107661"/>
            <a:ext cx="357190" cy="0"/>
          </a:xfrm>
          <a:prstGeom prst="line">
            <a:avLst/>
          </a:prstGeom>
        </p:spPr>
        <p:style>
          <a:lnRef idx="2">
            <a:schemeClr val="dk1"/>
          </a:lnRef>
          <a:fillRef idx="0">
            <a:schemeClr val="dk1"/>
          </a:fillRef>
          <a:effectRef idx="1">
            <a:schemeClr val="dk1"/>
          </a:effectRef>
          <a:fontRef idx="minor">
            <a:schemeClr val="tx1"/>
          </a:fontRef>
        </p:style>
      </p:cxnSp>
      <p:sp>
        <p:nvSpPr>
          <p:cNvPr id="39" name="38 CuadroTexto"/>
          <p:cNvSpPr txBox="1"/>
          <p:nvPr/>
        </p:nvSpPr>
        <p:spPr>
          <a:xfrm>
            <a:off x="5824636" y="5429264"/>
            <a:ext cx="3571900" cy="707886"/>
          </a:xfrm>
          <a:prstGeom prst="rect">
            <a:avLst/>
          </a:prstGeom>
          <a:noFill/>
        </p:spPr>
        <p:txBody>
          <a:bodyPr wrap="square" rtlCol="0">
            <a:spAutoFit/>
          </a:bodyPr>
          <a:lstStyle/>
          <a:p>
            <a:r>
              <a:rPr lang="es-ES" sz="2000" b="1" dirty="0" smtClean="0">
                <a:solidFill>
                  <a:schemeClr val="bg1"/>
                </a:solidFill>
                <a:latin typeface="Comic Sans MS" pitchFamily="66" charset="0"/>
              </a:rPr>
              <a:t>FINALIDAD DE LAS ACCIONES MORALES</a:t>
            </a:r>
            <a:endParaRPr lang="es-ES" sz="2000" b="1" dirty="0">
              <a:solidFill>
                <a:schemeClr val="bg1"/>
              </a:solidFill>
              <a:latin typeface="Comic Sans MS" pitchFamily="66" charset="0"/>
            </a:endParaRPr>
          </a:p>
        </p:txBody>
      </p:sp>
    </p:spTree>
    <p:extLst>
      <p:ext uri="{BB962C8B-B14F-4D97-AF65-F5344CB8AC3E}">
        <p14:creationId xmlns="" xmlns:p14="http://schemas.microsoft.com/office/powerpoint/2010/main" val="10648940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43408"/>
            <a:ext cx="9217024" cy="1728192"/>
          </a:xfrm>
        </p:spPr>
        <p:txBody>
          <a:bodyPr>
            <a:normAutofit/>
          </a:bodyPr>
          <a:lstStyle/>
          <a:p>
            <a:r>
              <a:rPr lang="es-ES" sz="3600" dirty="0" smtClean="0">
                <a:solidFill>
                  <a:schemeClr val="tx2">
                    <a:lumMod val="25000"/>
                  </a:schemeClr>
                </a:solidFill>
              </a:rPr>
              <a:t>FILÓSOFOS  UTILITARISTAS  MÁS</a:t>
            </a:r>
            <a:r>
              <a:rPr lang="es-ES" sz="3600" dirty="0" smtClean="0">
                <a:solidFill>
                  <a:schemeClr val="tx2">
                    <a:lumMod val="25000"/>
                  </a:schemeClr>
                </a:solidFill>
              </a:rPr>
              <a:t/>
            </a:r>
            <a:br>
              <a:rPr lang="es-ES" sz="3600" dirty="0" smtClean="0">
                <a:solidFill>
                  <a:schemeClr val="tx2">
                    <a:lumMod val="25000"/>
                  </a:schemeClr>
                </a:solidFill>
              </a:rPr>
            </a:br>
            <a:r>
              <a:rPr lang="es-ES" sz="3600" dirty="0" smtClean="0">
                <a:solidFill>
                  <a:schemeClr val="tx2">
                    <a:lumMod val="25000"/>
                  </a:schemeClr>
                </a:solidFill>
              </a:rPr>
              <a:t>REPRESENTATIVOS</a:t>
            </a:r>
            <a:endParaRPr lang="es-ES" sz="3600" dirty="0">
              <a:solidFill>
                <a:schemeClr val="tx2">
                  <a:lumMod val="25000"/>
                </a:schemeClr>
              </a:solidFill>
            </a:endParaRPr>
          </a:p>
        </p:txBody>
      </p:sp>
      <p:sp>
        <p:nvSpPr>
          <p:cNvPr id="25" name="24 CuadroTexto"/>
          <p:cNvSpPr txBox="1"/>
          <p:nvPr/>
        </p:nvSpPr>
        <p:spPr>
          <a:xfrm>
            <a:off x="2915816" y="4149080"/>
            <a:ext cx="2952328" cy="523220"/>
          </a:xfrm>
          <a:prstGeom prst="rect">
            <a:avLst/>
          </a:prstGeom>
          <a:noFill/>
        </p:spPr>
        <p:txBody>
          <a:bodyPr wrap="square" rtlCol="0">
            <a:spAutoFit/>
          </a:bodyPr>
          <a:lstStyle/>
          <a:p>
            <a:r>
              <a:rPr lang="es-ES" sz="2800" dirty="0" smtClean="0">
                <a:solidFill>
                  <a:schemeClr val="bg1"/>
                </a:solidFill>
                <a:latin typeface="Comic Sans MS" pitchFamily="66" charset="0"/>
              </a:rPr>
              <a:t>John Stuart Mill</a:t>
            </a:r>
            <a:endParaRPr lang="es-ES" sz="2800" dirty="0">
              <a:solidFill>
                <a:schemeClr val="bg1"/>
              </a:solidFill>
              <a:latin typeface="Comic Sans MS" pitchFamily="66" charset="0"/>
            </a:endParaRPr>
          </a:p>
        </p:txBody>
      </p:sp>
      <p:sp>
        <p:nvSpPr>
          <p:cNvPr id="26" name="25 CuadroTexto"/>
          <p:cNvSpPr txBox="1"/>
          <p:nvPr/>
        </p:nvSpPr>
        <p:spPr>
          <a:xfrm>
            <a:off x="5796136" y="6074132"/>
            <a:ext cx="3168352" cy="523220"/>
          </a:xfrm>
          <a:prstGeom prst="rect">
            <a:avLst/>
          </a:prstGeom>
          <a:noFill/>
        </p:spPr>
        <p:txBody>
          <a:bodyPr wrap="square" rtlCol="0">
            <a:spAutoFit/>
          </a:bodyPr>
          <a:lstStyle/>
          <a:p>
            <a:r>
              <a:rPr lang="es-ES" sz="2800" dirty="0" smtClean="0">
                <a:solidFill>
                  <a:schemeClr val="bg1"/>
                </a:solidFill>
                <a:latin typeface="Comic Sans MS" pitchFamily="66" charset="0"/>
              </a:rPr>
              <a:t>Jeremy Bentham</a:t>
            </a:r>
            <a:endParaRPr lang="es-ES" sz="2800" dirty="0">
              <a:solidFill>
                <a:schemeClr val="bg1"/>
              </a:solidFill>
              <a:latin typeface="Comic Sans MS" pitchFamily="66" charset="0"/>
            </a:endParaRPr>
          </a:p>
        </p:txBody>
      </p:sp>
      <p:sp>
        <p:nvSpPr>
          <p:cNvPr id="5" name="4 CuadroTexto"/>
          <p:cNvSpPr txBox="1"/>
          <p:nvPr/>
        </p:nvSpPr>
        <p:spPr>
          <a:xfrm>
            <a:off x="636070" y="6021288"/>
            <a:ext cx="3071834" cy="523220"/>
          </a:xfrm>
          <a:prstGeom prst="rect">
            <a:avLst/>
          </a:prstGeom>
          <a:noFill/>
        </p:spPr>
        <p:txBody>
          <a:bodyPr wrap="square" rtlCol="0">
            <a:spAutoFit/>
          </a:bodyPr>
          <a:lstStyle/>
          <a:p>
            <a:r>
              <a:rPr lang="es-ES" sz="2800" dirty="0" smtClean="0">
                <a:solidFill>
                  <a:schemeClr val="bg1"/>
                </a:solidFill>
                <a:latin typeface="Comic Sans MS" pitchFamily="66" charset="0"/>
              </a:rPr>
              <a:t>James </a:t>
            </a:r>
            <a:r>
              <a:rPr lang="es-ES" sz="2800" dirty="0" err="1" smtClean="0">
                <a:solidFill>
                  <a:schemeClr val="bg1"/>
                </a:solidFill>
                <a:latin typeface="Comic Sans MS" pitchFamily="66" charset="0"/>
              </a:rPr>
              <a:t>Mill</a:t>
            </a:r>
            <a:endParaRPr lang="es-ES" sz="2800" dirty="0">
              <a:solidFill>
                <a:schemeClr val="bg1"/>
              </a:solidFill>
              <a:latin typeface="Comic Sans MS" pitchFamily="66" charset="0"/>
            </a:endParaRPr>
          </a:p>
        </p:txBody>
      </p:sp>
      <p:pic>
        <p:nvPicPr>
          <p:cNvPr id="6146" name="Picture 2" descr="http://www.eumed.net/cursecon/economistas/JSMill.jpg"/>
          <p:cNvPicPr>
            <a:picLocks noChangeAspect="1" noChangeArrowheads="1"/>
          </p:cNvPicPr>
          <p:nvPr/>
        </p:nvPicPr>
        <p:blipFill>
          <a:blip r:embed="rId2" cstate="print"/>
          <a:srcRect/>
          <a:stretch>
            <a:fillRect/>
          </a:stretch>
        </p:blipFill>
        <p:spPr bwMode="auto">
          <a:xfrm>
            <a:off x="3275856" y="1484784"/>
            <a:ext cx="2160240" cy="2510980"/>
          </a:xfrm>
          <a:prstGeom prst="rect">
            <a:avLst/>
          </a:prstGeom>
          <a:noFill/>
        </p:spPr>
      </p:pic>
      <p:pic>
        <p:nvPicPr>
          <p:cNvPr id="6148" name="Picture 4" descr="http://upload.wikimedia.org/wikipedia/commons/thumb/c/c8/Jeremy_Bentham_by_Henry_William_Pickersgill_detail.jpg/200px-Jeremy_Bentham_by_Henry_William_Pickersgill_detail.jpg"/>
          <p:cNvPicPr>
            <a:picLocks noChangeAspect="1" noChangeArrowheads="1"/>
          </p:cNvPicPr>
          <p:nvPr/>
        </p:nvPicPr>
        <p:blipFill>
          <a:blip r:embed="rId3" cstate="print"/>
          <a:srcRect/>
          <a:stretch>
            <a:fillRect/>
          </a:stretch>
        </p:blipFill>
        <p:spPr bwMode="auto">
          <a:xfrm>
            <a:off x="6372201" y="3188542"/>
            <a:ext cx="2029954" cy="2760738"/>
          </a:xfrm>
          <a:prstGeom prst="rect">
            <a:avLst/>
          </a:prstGeom>
          <a:noFill/>
        </p:spPr>
      </p:pic>
      <p:pic>
        <p:nvPicPr>
          <p:cNvPr id="8" name="Picture 2"/>
          <p:cNvPicPr>
            <a:picLocks noChangeAspect="1" noChangeArrowheads="1"/>
          </p:cNvPicPr>
          <p:nvPr/>
        </p:nvPicPr>
        <p:blipFill>
          <a:blip r:embed="rId4" cstate="print"/>
          <a:srcRect/>
          <a:stretch>
            <a:fillRect/>
          </a:stretch>
        </p:blipFill>
        <p:spPr bwMode="auto">
          <a:xfrm>
            <a:off x="539551" y="3212976"/>
            <a:ext cx="2120844" cy="2664295"/>
          </a:xfrm>
          <a:prstGeom prst="rect">
            <a:avLst/>
          </a:prstGeom>
          <a:noFill/>
          <a:ln w="9525">
            <a:noFill/>
            <a:miter lim="800000"/>
            <a:headEnd/>
            <a:tailEnd/>
          </a:ln>
        </p:spPr>
      </p:pic>
    </p:spTree>
    <p:extLst>
      <p:ext uri="{BB962C8B-B14F-4D97-AF65-F5344CB8AC3E}">
        <p14:creationId xmlns="" xmlns:p14="http://schemas.microsoft.com/office/powerpoint/2010/main" val="1899962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80">
                                          <p:stCondLst>
                                            <p:cond delay="0"/>
                                          </p:stCondLst>
                                        </p:cTn>
                                        <p:tgtEl>
                                          <p:spTgt spid="25"/>
                                        </p:tgtEl>
                                      </p:cBhvr>
                                    </p:animEffect>
                                    <p:anim calcmode="lin" valueType="num">
                                      <p:cBhvr>
                                        <p:cTn id="8"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13" dur="26">
                                          <p:stCondLst>
                                            <p:cond delay="650"/>
                                          </p:stCondLst>
                                        </p:cTn>
                                        <p:tgtEl>
                                          <p:spTgt spid="25"/>
                                        </p:tgtEl>
                                      </p:cBhvr>
                                      <p:to x="100000" y="60000"/>
                                    </p:animScale>
                                    <p:animScale>
                                      <p:cBhvr>
                                        <p:cTn id="14" dur="166" decel="50000">
                                          <p:stCondLst>
                                            <p:cond delay="676"/>
                                          </p:stCondLst>
                                        </p:cTn>
                                        <p:tgtEl>
                                          <p:spTgt spid="25"/>
                                        </p:tgtEl>
                                      </p:cBhvr>
                                      <p:to x="100000" y="100000"/>
                                    </p:animScale>
                                    <p:animScale>
                                      <p:cBhvr>
                                        <p:cTn id="15" dur="26">
                                          <p:stCondLst>
                                            <p:cond delay="1312"/>
                                          </p:stCondLst>
                                        </p:cTn>
                                        <p:tgtEl>
                                          <p:spTgt spid="25"/>
                                        </p:tgtEl>
                                      </p:cBhvr>
                                      <p:to x="100000" y="80000"/>
                                    </p:animScale>
                                    <p:animScale>
                                      <p:cBhvr>
                                        <p:cTn id="16" dur="166" decel="50000">
                                          <p:stCondLst>
                                            <p:cond delay="1338"/>
                                          </p:stCondLst>
                                        </p:cTn>
                                        <p:tgtEl>
                                          <p:spTgt spid="25"/>
                                        </p:tgtEl>
                                      </p:cBhvr>
                                      <p:to x="100000" y="100000"/>
                                    </p:animScale>
                                    <p:animScale>
                                      <p:cBhvr>
                                        <p:cTn id="17" dur="26">
                                          <p:stCondLst>
                                            <p:cond delay="1642"/>
                                          </p:stCondLst>
                                        </p:cTn>
                                        <p:tgtEl>
                                          <p:spTgt spid="25"/>
                                        </p:tgtEl>
                                      </p:cBhvr>
                                      <p:to x="100000" y="90000"/>
                                    </p:animScale>
                                    <p:animScale>
                                      <p:cBhvr>
                                        <p:cTn id="18" dur="166" decel="50000">
                                          <p:stCondLst>
                                            <p:cond delay="1668"/>
                                          </p:stCondLst>
                                        </p:cTn>
                                        <p:tgtEl>
                                          <p:spTgt spid="25"/>
                                        </p:tgtEl>
                                      </p:cBhvr>
                                      <p:to x="100000" y="100000"/>
                                    </p:animScale>
                                    <p:animScale>
                                      <p:cBhvr>
                                        <p:cTn id="19" dur="26">
                                          <p:stCondLst>
                                            <p:cond delay="1808"/>
                                          </p:stCondLst>
                                        </p:cTn>
                                        <p:tgtEl>
                                          <p:spTgt spid="25"/>
                                        </p:tgtEl>
                                      </p:cBhvr>
                                      <p:to x="100000" y="95000"/>
                                    </p:animScale>
                                    <p:animScale>
                                      <p:cBhvr>
                                        <p:cTn id="20" dur="166" decel="50000">
                                          <p:stCondLst>
                                            <p:cond delay="1834"/>
                                          </p:stCondLst>
                                        </p:cTn>
                                        <p:tgtEl>
                                          <p:spTgt spid="2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wipe(down)">
                                      <p:cBhvr>
                                        <p:cTn id="25" dur="580">
                                          <p:stCondLst>
                                            <p:cond delay="0"/>
                                          </p:stCondLst>
                                        </p:cTn>
                                        <p:tgtEl>
                                          <p:spTgt spid="26"/>
                                        </p:tgtEl>
                                      </p:cBhvr>
                                    </p:animEffect>
                                    <p:anim calcmode="lin" valueType="num">
                                      <p:cBhvr>
                                        <p:cTn id="26" dur="1822"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6"/>
                                        </p:tgtEl>
                                        <p:attrNameLst>
                                          <p:attrName>ppt_y</p:attrName>
                                        </p:attrNameLst>
                                      </p:cBhvr>
                                      <p:tavLst>
                                        <p:tav tm="0" fmla="#ppt_y-sin(pi*$)/81">
                                          <p:val>
                                            <p:fltVal val="0"/>
                                          </p:val>
                                        </p:tav>
                                        <p:tav tm="100000">
                                          <p:val>
                                            <p:fltVal val="1"/>
                                          </p:val>
                                        </p:tav>
                                      </p:tavLst>
                                    </p:anim>
                                    <p:animScale>
                                      <p:cBhvr>
                                        <p:cTn id="31" dur="26">
                                          <p:stCondLst>
                                            <p:cond delay="650"/>
                                          </p:stCondLst>
                                        </p:cTn>
                                        <p:tgtEl>
                                          <p:spTgt spid="26"/>
                                        </p:tgtEl>
                                      </p:cBhvr>
                                      <p:to x="100000" y="60000"/>
                                    </p:animScale>
                                    <p:animScale>
                                      <p:cBhvr>
                                        <p:cTn id="32" dur="166" decel="50000">
                                          <p:stCondLst>
                                            <p:cond delay="676"/>
                                          </p:stCondLst>
                                        </p:cTn>
                                        <p:tgtEl>
                                          <p:spTgt spid="26"/>
                                        </p:tgtEl>
                                      </p:cBhvr>
                                      <p:to x="100000" y="100000"/>
                                    </p:animScale>
                                    <p:animScale>
                                      <p:cBhvr>
                                        <p:cTn id="33" dur="26">
                                          <p:stCondLst>
                                            <p:cond delay="1312"/>
                                          </p:stCondLst>
                                        </p:cTn>
                                        <p:tgtEl>
                                          <p:spTgt spid="26"/>
                                        </p:tgtEl>
                                      </p:cBhvr>
                                      <p:to x="100000" y="80000"/>
                                    </p:animScale>
                                    <p:animScale>
                                      <p:cBhvr>
                                        <p:cTn id="34" dur="166" decel="50000">
                                          <p:stCondLst>
                                            <p:cond delay="1338"/>
                                          </p:stCondLst>
                                        </p:cTn>
                                        <p:tgtEl>
                                          <p:spTgt spid="26"/>
                                        </p:tgtEl>
                                      </p:cBhvr>
                                      <p:to x="100000" y="100000"/>
                                    </p:animScale>
                                    <p:animScale>
                                      <p:cBhvr>
                                        <p:cTn id="35" dur="26">
                                          <p:stCondLst>
                                            <p:cond delay="1642"/>
                                          </p:stCondLst>
                                        </p:cTn>
                                        <p:tgtEl>
                                          <p:spTgt spid="26"/>
                                        </p:tgtEl>
                                      </p:cBhvr>
                                      <p:to x="100000" y="90000"/>
                                    </p:animScale>
                                    <p:animScale>
                                      <p:cBhvr>
                                        <p:cTn id="36" dur="166" decel="50000">
                                          <p:stCondLst>
                                            <p:cond delay="1668"/>
                                          </p:stCondLst>
                                        </p:cTn>
                                        <p:tgtEl>
                                          <p:spTgt spid="26"/>
                                        </p:tgtEl>
                                      </p:cBhvr>
                                      <p:to x="100000" y="100000"/>
                                    </p:animScale>
                                    <p:animScale>
                                      <p:cBhvr>
                                        <p:cTn id="37" dur="26">
                                          <p:stCondLst>
                                            <p:cond delay="1808"/>
                                          </p:stCondLst>
                                        </p:cTn>
                                        <p:tgtEl>
                                          <p:spTgt spid="26"/>
                                        </p:tgtEl>
                                      </p:cBhvr>
                                      <p:to x="100000" y="95000"/>
                                    </p:animScale>
                                    <p:animScale>
                                      <p:cBhvr>
                                        <p:cTn id="38" dur="166" decel="50000">
                                          <p:stCondLst>
                                            <p:cond delay="1834"/>
                                          </p:stCondLst>
                                        </p:cTn>
                                        <p:tgtEl>
                                          <p:spTgt spid="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cstate="print">
            <a:extLst>
              <a:ext uri="{BEBA8EAE-BF5A-486C-A8C5-ECC9F3942E4B}">
                <a14:imgProps xmlns="" xmlns:a14="http://schemas.microsoft.com/office/drawing/2010/main">
                  <a14:imgLayer r:embed="rId3">
                    <a14:imgEffect>
                      <a14:sharpenSoften amount="-79000"/>
                    </a14:imgEffect>
                    <a14:imgEffect>
                      <a14:colorTemperature colorTemp="9000"/>
                    </a14:imgEffect>
                    <a14:imgEffect>
                      <a14:saturation sat="130000"/>
                    </a14:imgEffect>
                    <a14:imgEffect>
                      <a14:brightnessContrast bright="9000" contrast="4000"/>
                    </a14:imgEffect>
                  </a14:imgLayer>
                </a14:imgProps>
              </a:ext>
              <a:ext uri="{28A0092B-C50C-407E-A947-70E740481C1C}">
                <a14:useLocalDpi xmlns="" xmlns:a14="http://schemas.microsoft.com/office/drawing/2010/main" val="0"/>
              </a:ext>
            </a:extLst>
          </a:blip>
          <a:srcRect/>
          <a:stretch>
            <a:fillRect/>
          </a:stretch>
        </p:blipFill>
        <p:spPr bwMode="auto">
          <a:xfrm>
            <a:off x="2843808" y="2127889"/>
            <a:ext cx="2808312" cy="3389344"/>
          </a:xfrm>
          <a:prstGeom prst="rect">
            <a:avLst/>
          </a:prstGeom>
          <a:ln>
            <a:noFill/>
          </a:ln>
          <a:effectLst>
            <a:outerShdw blurRad="190500" algn="tl" rotWithShape="0">
              <a:srgbClr val="000000">
                <a:alpha val="70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6" name="15 Rectángulo"/>
          <p:cNvSpPr/>
          <p:nvPr/>
        </p:nvSpPr>
        <p:spPr>
          <a:xfrm>
            <a:off x="827584" y="5847655"/>
            <a:ext cx="6984776" cy="461665"/>
          </a:xfrm>
          <a:prstGeom prst="rect">
            <a:avLst/>
          </a:prstGeom>
        </p:spPr>
        <p:txBody>
          <a:bodyPr wrap="square">
            <a:spAutoFit/>
          </a:bodyPr>
          <a:lstStyle/>
          <a:p>
            <a:pPr algn="ctr"/>
            <a:r>
              <a:rPr lang="es-ES" sz="2400" b="1" dirty="0" smtClean="0">
                <a:solidFill>
                  <a:schemeClr val="bg1"/>
                </a:solidFill>
                <a:latin typeface="Comic Sans MS" pitchFamily="66" charset="0"/>
              </a:rPr>
              <a:t>JOHN STUART </a:t>
            </a:r>
            <a:r>
              <a:rPr lang="es-ES" sz="2400" b="1" dirty="0" smtClean="0">
                <a:solidFill>
                  <a:schemeClr val="bg1"/>
                </a:solidFill>
                <a:latin typeface="Comic Sans MS" pitchFamily="66" charset="0"/>
              </a:rPr>
              <a:t>MILL  (S.XIX</a:t>
            </a:r>
            <a:r>
              <a:rPr lang="es-ES" sz="2400" b="1" dirty="0" smtClean="0">
                <a:solidFill>
                  <a:schemeClr val="bg1"/>
                </a:solidFill>
                <a:latin typeface="Comic Sans MS" pitchFamily="66" charset="0"/>
              </a:rPr>
              <a:t>)</a:t>
            </a:r>
            <a:endParaRPr lang="es-ES" sz="2400" b="1" dirty="0">
              <a:solidFill>
                <a:schemeClr val="bg1"/>
              </a:solidFill>
              <a:latin typeface="Comic Sans MS" pitchFamily="66" charset="0"/>
            </a:endParaRPr>
          </a:p>
        </p:txBody>
      </p:sp>
      <p:sp>
        <p:nvSpPr>
          <p:cNvPr id="5" name="1 Título"/>
          <p:cNvSpPr>
            <a:spLocks noGrp="1"/>
          </p:cNvSpPr>
          <p:nvPr>
            <p:ph type="title"/>
          </p:nvPr>
        </p:nvSpPr>
        <p:spPr>
          <a:xfrm>
            <a:off x="467544" y="620688"/>
            <a:ext cx="8229600" cy="1143000"/>
          </a:xfrm>
        </p:spPr>
        <p:txBody>
          <a:bodyPr>
            <a:noAutofit/>
          </a:bodyPr>
          <a:lstStyle/>
          <a:p>
            <a:r>
              <a:rPr lang="es-ES" sz="5400" dirty="0" smtClean="0">
                <a:solidFill>
                  <a:schemeClr val="tx2">
                    <a:lumMod val="25000"/>
                  </a:schemeClr>
                </a:solidFill>
              </a:rPr>
              <a:t>PRINCIPAL FILÓSOFO UTILITARISTA</a:t>
            </a:r>
            <a:endParaRPr lang="es-ES" sz="5400" dirty="0">
              <a:solidFill>
                <a:schemeClr val="tx2">
                  <a:lumMod val="25000"/>
                </a:schemeClr>
              </a:solidFill>
            </a:endParaRPr>
          </a:p>
        </p:txBody>
      </p:sp>
    </p:spTree>
    <p:extLst>
      <p:ext uri="{BB962C8B-B14F-4D97-AF65-F5344CB8AC3E}">
        <p14:creationId xmlns="" xmlns:p14="http://schemas.microsoft.com/office/powerpoint/2010/main" val="2731482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352928" cy="6597352"/>
          </a:xfrm>
        </p:spPr>
        <p:txBody>
          <a:bodyPr>
            <a:normAutofit fontScale="77500" lnSpcReduction="20000"/>
          </a:bodyPr>
          <a:lstStyle/>
          <a:p>
            <a:pPr algn="just">
              <a:buNone/>
            </a:pPr>
            <a:r>
              <a:rPr lang="es-ES" sz="3300" b="1" dirty="0" smtClean="0">
                <a:solidFill>
                  <a:schemeClr val="bg1"/>
                </a:solidFill>
                <a:latin typeface="Comic Sans MS" pitchFamily="66" charset="0"/>
              </a:rPr>
              <a:t>JOHN </a:t>
            </a:r>
            <a:r>
              <a:rPr lang="es-ES" sz="3300" b="1" dirty="0" smtClean="0">
                <a:solidFill>
                  <a:schemeClr val="bg1"/>
                </a:solidFill>
                <a:latin typeface="Comic Sans MS" pitchFamily="66" charset="0"/>
              </a:rPr>
              <a:t>STUART MILL era un filósofo y economista nacido en Londres el 20 de mayo de 1806 y falleció en Avignon el 8 de mayo de 1873. Su padre fue James Mill, quien lo llevó a su mejor amigo Jeremy Bentham para que se </a:t>
            </a:r>
            <a:r>
              <a:rPr lang="es-ES" sz="3300" b="1" dirty="0" smtClean="0">
                <a:solidFill>
                  <a:schemeClr val="bg1"/>
                </a:solidFill>
                <a:latin typeface="Comic Sans MS" pitchFamily="66" charset="0"/>
              </a:rPr>
              <a:t>formara espiritualmente</a:t>
            </a:r>
            <a:r>
              <a:rPr lang="es-ES" sz="3300" b="1" dirty="0" smtClean="0">
                <a:solidFill>
                  <a:schemeClr val="bg1"/>
                </a:solidFill>
                <a:latin typeface="Comic Sans MS" pitchFamily="66" charset="0"/>
              </a:rPr>
              <a:t>. </a:t>
            </a:r>
            <a:endParaRPr lang="es-ES" sz="3300" b="1" dirty="0" smtClean="0">
              <a:solidFill>
                <a:schemeClr val="bg1"/>
              </a:solidFill>
              <a:latin typeface="Comic Sans MS" pitchFamily="66" charset="0"/>
            </a:endParaRPr>
          </a:p>
          <a:p>
            <a:pPr algn="just">
              <a:buNone/>
            </a:pPr>
            <a:endParaRPr lang="es-ES" sz="3300" b="1" dirty="0" smtClean="0">
              <a:solidFill>
                <a:schemeClr val="bg1"/>
              </a:solidFill>
              <a:latin typeface="Comic Sans MS" pitchFamily="66" charset="0"/>
            </a:endParaRPr>
          </a:p>
          <a:p>
            <a:pPr algn="just">
              <a:buNone/>
            </a:pPr>
            <a:r>
              <a:rPr lang="es-ES" sz="3300" b="1" dirty="0" smtClean="0">
                <a:solidFill>
                  <a:schemeClr val="bg1"/>
                </a:solidFill>
                <a:latin typeface="Comic Sans MS" pitchFamily="66" charset="0"/>
              </a:rPr>
              <a:t>En </a:t>
            </a:r>
            <a:r>
              <a:rPr lang="es-ES" sz="3300" b="1" dirty="0" smtClean="0">
                <a:solidFill>
                  <a:schemeClr val="bg1"/>
                </a:solidFill>
                <a:latin typeface="Comic Sans MS" pitchFamily="66" charset="0"/>
              </a:rPr>
              <a:t>1826, se dio cuenta de que había graves fallos en la teoría de Bentham. En ese momento admitió que la felicidad no se </a:t>
            </a:r>
            <a:endParaRPr lang="es-ES" sz="3300" b="1" dirty="0" smtClean="0">
              <a:solidFill>
                <a:schemeClr val="bg1"/>
              </a:solidFill>
              <a:latin typeface="Comic Sans MS" pitchFamily="66" charset="0"/>
            </a:endParaRPr>
          </a:p>
          <a:p>
            <a:pPr algn="just">
              <a:buNone/>
            </a:pPr>
            <a:r>
              <a:rPr lang="es-ES" sz="3300" b="1" dirty="0" smtClean="0">
                <a:solidFill>
                  <a:schemeClr val="bg1"/>
                </a:solidFill>
                <a:latin typeface="Comic Sans MS" pitchFamily="66" charset="0"/>
              </a:rPr>
              <a:t>   obtiene </a:t>
            </a:r>
            <a:r>
              <a:rPr lang="es-ES" sz="3300" b="1" dirty="0" smtClean="0">
                <a:solidFill>
                  <a:schemeClr val="bg1"/>
                </a:solidFill>
                <a:latin typeface="Comic Sans MS" pitchFamily="66" charset="0"/>
              </a:rPr>
              <a:t>haciendo de ella un </a:t>
            </a:r>
            <a:endParaRPr lang="es-ES" sz="3300" b="1" dirty="0" smtClean="0">
              <a:solidFill>
                <a:schemeClr val="bg1"/>
              </a:solidFill>
              <a:latin typeface="Comic Sans MS" pitchFamily="66" charset="0"/>
            </a:endParaRPr>
          </a:p>
          <a:p>
            <a:pPr algn="just">
              <a:buNone/>
            </a:pPr>
            <a:r>
              <a:rPr lang="es-ES" sz="3300" b="1" dirty="0" smtClean="0">
                <a:solidFill>
                  <a:schemeClr val="bg1"/>
                </a:solidFill>
                <a:latin typeface="Comic Sans MS" pitchFamily="66" charset="0"/>
              </a:rPr>
              <a:t>   objetivo </a:t>
            </a:r>
            <a:r>
              <a:rPr lang="es-ES" sz="3300" b="1" dirty="0" smtClean="0">
                <a:solidFill>
                  <a:schemeClr val="bg1"/>
                </a:solidFill>
                <a:latin typeface="Comic Sans MS" pitchFamily="66" charset="0"/>
              </a:rPr>
              <a:t>de la vida, sino más </a:t>
            </a:r>
            <a:endParaRPr lang="es-ES" sz="3300" b="1" dirty="0" smtClean="0">
              <a:solidFill>
                <a:schemeClr val="bg1"/>
              </a:solidFill>
              <a:latin typeface="Comic Sans MS" pitchFamily="66" charset="0"/>
            </a:endParaRPr>
          </a:p>
          <a:p>
            <a:pPr algn="just">
              <a:buNone/>
            </a:pPr>
            <a:r>
              <a:rPr lang="es-ES" sz="3300" b="1" dirty="0" smtClean="0">
                <a:solidFill>
                  <a:schemeClr val="bg1"/>
                </a:solidFill>
                <a:latin typeface="Comic Sans MS" pitchFamily="66" charset="0"/>
              </a:rPr>
              <a:t>   bien </a:t>
            </a:r>
            <a:r>
              <a:rPr lang="es-ES" sz="3300" b="1" dirty="0" smtClean="0">
                <a:solidFill>
                  <a:schemeClr val="bg1"/>
                </a:solidFill>
                <a:latin typeface="Comic Sans MS" pitchFamily="66" charset="0"/>
              </a:rPr>
              <a:t>dedicándose a otro </a:t>
            </a:r>
            <a:endParaRPr lang="es-ES" sz="3300" b="1" dirty="0" smtClean="0">
              <a:solidFill>
                <a:schemeClr val="bg1"/>
              </a:solidFill>
              <a:latin typeface="Comic Sans MS" pitchFamily="66" charset="0"/>
            </a:endParaRPr>
          </a:p>
          <a:p>
            <a:pPr algn="just">
              <a:buNone/>
            </a:pPr>
            <a:r>
              <a:rPr lang="es-ES" sz="3300" b="1" dirty="0" smtClean="0">
                <a:solidFill>
                  <a:schemeClr val="bg1"/>
                </a:solidFill>
                <a:latin typeface="Comic Sans MS" pitchFamily="66" charset="0"/>
              </a:rPr>
              <a:t>   objetivo   </a:t>
            </a:r>
            <a:r>
              <a:rPr lang="es-ES" sz="3300" b="1" dirty="0" smtClean="0">
                <a:solidFill>
                  <a:schemeClr val="bg1"/>
                </a:solidFill>
                <a:latin typeface="Comic Sans MS" pitchFamily="66" charset="0"/>
              </a:rPr>
              <a:t>que </a:t>
            </a:r>
            <a:r>
              <a:rPr lang="es-ES" sz="3300" b="1" dirty="0" smtClean="0">
                <a:solidFill>
                  <a:schemeClr val="bg1"/>
                </a:solidFill>
                <a:latin typeface="Comic Sans MS" pitchFamily="66" charset="0"/>
              </a:rPr>
              <a:t>  pueda </a:t>
            </a:r>
          </a:p>
          <a:p>
            <a:pPr algn="just">
              <a:buNone/>
            </a:pPr>
            <a:r>
              <a:rPr lang="es-ES" sz="3300" b="1" dirty="0" smtClean="0">
                <a:solidFill>
                  <a:schemeClr val="bg1"/>
                </a:solidFill>
                <a:latin typeface="Comic Sans MS" pitchFamily="66" charset="0"/>
              </a:rPr>
              <a:t>   concentrar   </a:t>
            </a:r>
            <a:r>
              <a:rPr lang="es-ES" sz="3300" b="1" dirty="0" smtClean="0">
                <a:solidFill>
                  <a:schemeClr val="bg1"/>
                </a:solidFill>
                <a:latin typeface="Comic Sans MS" pitchFamily="66" charset="0"/>
              </a:rPr>
              <a:t>en </a:t>
            </a:r>
            <a:r>
              <a:rPr lang="es-ES" sz="3300" b="1" dirty="0" smtClean="0">
                <a:solidFill>
                  <a:schemeClr val="bg1"/>
                </a:solidFill>
                <a:latin typeface="Comic Sans MS" pitchFamily="66" charset="0"/>
              </a:rPr>
              <a:t>   sí </a:t>
            </a:r>
          </a:p>
          <a:p>
            <a:pPr algn="just">
              <a:buNone/>
            </a:pPr>
            <a:r>
              <a:rPr lang="es-ES" sz="3300" b="1" dirty="0" smtClean="0">
                <a:solidFill>
                  <a:schemeClr val="bg1"/>
                </a:solidFill>
                <a:latin typeface="Comic Sans MS" pitchFamily="66" charset="0"/>
              </a:rPr>
              <a:t>   las </a:t>
            </a:r>
            <a:r>
              <a:rPr lang="es-ES" sz="3300" b="1" dirty="0" smtClean="0">
                <a:solidFill>
                  <a:schemeClr val="bg1"/>
                </a:solidFill>
                <a:latin typeface="Comic Sans MS" pitchFamily="66" charset="0"/>
              </a:rPr>
              <a:t>energías </a:t>
            </a:r>
            <a:r>
              <a:rPr lang="es-ES" sz="3300" b="1" dirty="0" smtClean="0">
                <a:solidFill>
                  <a:schemeClr val="bg1"/>
                </a:solidFill>
                <a:latin typeface="Comic Sans MS" pitchFamily="66" charset="0"/>
              </a:rPr>
              <a:t>internas</a:t>
            </a:r>
          </a:p>
          <a:p>
            <a:pPr algn="just">
              <a:buNone/>
            </a:pPr>
            <a:r>
              <a:rPr lang="es-ES" sz="3300" b="1" dirty="0" smtClean="0">
                <a:solidFill>
                  <a:schemeClr val="bg1"/>
                </a:solidFill>
                <a:latin typeface="Comic Sans MS" pitchFamily="66" charset="0"/>
              </a:rPr>
              <a:t>   del </a:t>
            </a:r>
            <a:r>
              <a:rPr lang="es-ES" sz="3300" b="1" dirty="0" smtClean="0">
                <a:solidFill>
                  <a:schemeClr val="bg1"/>
                </a:solidFill>
                <a:latin typeface="Comic Sans MS" pitchFamily="66" charset="0"/>
              </a:rPr>
              <a:t>hombre. </a:t>
            </a:r>
            <a:endParaRPr lang="es-ES_tradnl" b="1" dirty="0"/>
          </a:p>
        </p:txBody>
      </p:sp>
      <p:pic>
        <p:nvPicPr>
          <p:cNvPr id="2050" name="Picture 2"/>
          <p:cNvPicPr>
            <a:picLocks noChangeAspect="1" noChangeArrowheads="1"/>
          </p:cNvPicPr>
          <p:nvPr/>
        </p:nvPicPr>
        <p:blipFill>
          <a:blip r:embed="rId2" cstate="print"/>
          <a:srcRect/>
          <a:stretch>
            <a:fillRect/>
          </a:stretch>
        </p:blipFill>
        <p:spPr bwMode="auto">
          <a:xfrm>
            <a:off x="6012160" y="3930665"/>
            <a:ext cx="2232248" cy="2594679"/>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80528" y="449288"/>
            <a:ext cx="5256584" cy="6408712"/>
          </a:xfrm>
        </p:spPr>
        <p:txBody>
          <a:bodyPr>
            <a:normAutofit lnSpcReduction="10000"/>
          </a:bodyPr>
          <a:lstStyle/>
          <a:p>
            <a:pPr algn="just">
              <a:buNone/>
            </a:pPr>
            <a:r>
              <a:rPr lang="es-ES" sz="1800" b="1" dirty="0" smtClean="0">
                <a:latin typeface="Verdana" pitchFamily="34" charset="0"/>
              </a:rPr>
              <a:t>    </a:t>
            </a:r>
            <a:r>
              <a:rPr lang="es-ES" sz="1800" b="1" dirty="0" smtClean="0">
                <a:solidFill>
                  <a:schemeClr val="bg1"/>
                </a:solidFill>
                <a:latin typeface="Comic Sans MS" pitchFamily="66" charset="0"/>
              </a:rPr>
              <a:t> </a:t>
            </a:r>
            <a:r>
              <a:rPr lang="es-ES" sz="2400" b="1" dirty="0" smtClean="0">
                <a:solidFill>
                  <a:schemeClr val="bg1"/>
                </a:solidFill>
                <a:latin typeface="Comic Sans MS" pitchFamily="66" charset="0"/>
              </a:rPr>
              <a:t>Entre 1830 y 1840, publicó varios artículos que manifestaban su punto de vista. Los más representativos son  «The Spirit of the Age» (1831), el ensayo «Civilización» (1836) y sus estudios sobre Bentham (1838) y Coleridge (1840). Alabó la contribución de Bentham a la filosofía del Derecho y su trabajo en favor de las reformas de las instituciones jurídicas. Además, la teoría de gobierno de Bentham, según Mill, ignora los peligros que pueden surgir de la opinión pública.</a:t>
            </a:r>
            <a:endParaRPr lang="es-ES_tradnl" sz="2400" b="1" dirty="0" smtClean="0">
              <a:solidFill>
                <a:schemeClr val="bg1"/>
              </a:solidFill>
              <a:latin typeface="Comic Sans MS" pitchFamily="66" charset="0"/>
            </a:endParaRPr>
          </a:p>
          <a:p>
            <a:pPr>
              <a:buNone/>
            </a:pPr>
            <a:endParaRPr lang="es-ES_tradnl" sz="1800" dirty="0" smtClean="0">
              <a:latin typeface="Verdana" pitchFamily="34" charset="0"/>
            </a:endParaRPr>
          </a:p>
          <a:p>
            <a:pPr>
              <a:buNone/>
            </a:pPr>
            <a:endParaRPr lang="es-ES_tradnl" dirty="0"/>
          </a:p>
        </p:txBody>
      </p:sp>
      <p:pic>
        <p:nvPicPr>
          <p:cNvPr id="1026" name="Picture 2"/>
          <p:cNvPicPr>
            <a:picLocks noChangeAspect="1" noChangeArrowheads="1"/>
          </p:cNvPicPr>
          <p:nvPr/>
        </p:nvPicPr>
        <p:blipFill>
          <a:blip r:embed="rId2" cstate="print"/>
          <a:srcRect/>
          <a:stretch>
            <a:fillRect/>
          </a:stretch>
        </p:blipFill>
        <p:spPr bwMode="auto">
          <a:xfrm>
            <a:off x="5436096" y="1340768"/>
            <a:ext cx="3406755" cy="42584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640"/>
            <a:ext cx="8964488" cy="3240360"/>
          </a:xfrm>
        </p:spPr>
        <p:txBody>
          <a:bodyPr>
            <a:normAutofit fontScale="85000" lnSpcReduction="10000"/>
          </a:bodyPr>
          <a:lstStyle/>
          <a:p>
            <a:pPr algn="just">
              <a:buNone/>
            </a:pPr>
            <a:r>
              <a:rPr lang="es-ES" b="1" dirty="0" smtClean="0">
                <a:latin typeface="Verdana" pitchFamily="34" charset="0"/>
              </a:rPr>
              <a:t>     </a:t>
            </a:r>
            <a:r>
              <a:rPr lang="es-ES" b="1" dirty="0" smtClean="0">
                <a:solidFill>
                  <a:schemeClr val="bg1"/>
                </a:solidFill>
                <a:latin typeface="Comic Sans MS" pitchFamily="66" charset="0"/>
              </a:rPr>
              <a:t>Entre sus obras destacan, «Sistema de Lógica», que se publicó en 1843 y «Principios de economía política», aparecida en 1848. Con estas dos obras </a:t>
            </a:r>
            <a:r>
              <a:rPr lang="es-ES" b="1" dirty="0" err="1" smtClean="0">
                <a:solidFill>
                  <a:schemeClr val="bg1"/>
                </a:solidFill>
                <a:latin typeface="Comic Sans MS" pitchFamily="66" charset="0"/>
              </a:rPr>
              <a:t>Mill</a:t>
            </a:r>
            <a:r>
              <a:rPr lang="es-ES" b="1" dirty="0" smtClean="0">
                <a:solidFill>
                  <a:schemeClr val="bg1"/>
                </a:solidFill>
                <a:latin typeface="Comic Sans MS" pitchFamily="66" charset="0"/>
              </a:rPr>
              <a:t> </a:t>
            </a:r>
            <a:r>
              <a:rPr lang="es-ES" b="1" dirty="0" smtClean="0">
                <a:solidFill>
                  <a:schemeClr val="bg1"/>
                </a:solidFill>
                <a:latin typeface="Comic Sans MS" pitchFamily="66" charset="0"/>
              </a:rPr>
              <a:t>quedó </a:t>
            </a:r>
            <a:r>
              <a:rPr lang="es-ES" b="1" dirty="0" smtClean="0">
                <a:solidFill>
                  <a:schemeClr val="bg1"/>
                </a:solidFill>
                <a:latin typeface="Comic Sans MS" pitchFamily="66" charset="0"/>
              </a:rPr>
              <a:t>confirmado como un gran pensador de su tiempo. Respecto al tema político su principal obra fue «Consideraciones sobre el gobierno representativo», que apareció en 1861, el mismo año escribió una serie de ensayos sobre filosofía moral que se convirtieron en un libro, «Utilitarismo», en 1863.</a:t>
            </a:r>
            <a:endParaRPr lang="es-ES_tradnl" b="1" dirty="0" smtClean="0">
              <a:solidFill>
                <a:schemeClr val="bg1"/>
              </a:solidFill>
              <a:latin typeface="Comic Sans MS" pitchFamily="66" charset="0"/>
            </a:endParaRPr>
          </a:p>
          <a:p>
            <a:pPr>
              <a:buNone/>
            </a:pPr>
            <a:endParaRPr lang="es-ES_tradnl" sz="1800" dirty="0" smtClean="0">
              <a:latin typeface="Verdana" pitchFamily="34" charset="0"/>
            </a:endParaRPr>
          </a:p>
          <a:p>
            <a:pPr>
              <a:buNone/>
            </a:pPr>
            <a:endParaRPr lang="es-ES_tradnl" dirty="0"/>
          </a:p>
        </p:txBody>
      </p:sp>
      <p:pic>
        <p:nvPicPr>
          <p:cNvPr id="1026" name="Picture 2"/>
          <p:cNvPicPr>
            <a:picLocks noChangeAspect="1" noChangeArrowheads="1"/>
          </p:cNvPicPr>
          <p:nvPr/>
        </p:nvPicPr>
        <p:blipFill>
          <a:blip r:embed="rId2" cstate="print"/>
          <a:srcRect/>
          <a:stretch>
            <a:fillRect/>
          </a:stretch>
        </p:blipFill>
        <p:spPr bwMode="auto">
          <a:xfrm>
            <a:off x="1979712" y="3380756"/>
            <a:ext cx="4824536" cy="32203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ES" sz="4800" dirty="0" smtClean="0">
                <a:solidFill>
                  <a:schemeClr val="tx2">
                    <a:lumMod val="25000"/>
                  </a:schemeClr>
                </a:solidFill>
              </a:rPr>
              <a:t>OTROS FILÓSOFOS RELACIONADOS</a:t>
            </a:r>
            <a:endParaRPr lang="es-ES" sz="4800" dirty="0">
              <a:solidFill>
                <a:schemeClr val="tx2">
                  <a:lumMod val="25000"/>
                </a:schemeClr>
              </a:solidFill>
            </a:endParaRPr>
          </a:p>
        </p:txBody>
      </p:sp>
      <p:pic>
        <p:nvPicPr>
          <p:cNvPr id="1026" name="Picture 2"/>
          <p:cNvPicPr>
            <a:picLocks noChangeAspect="1" noChangeArrowheads="1"/>
          </p:cNvPicPr>
          <p:nvPr/>
        </p:nvPicPr>
        <p:blipFill>
          <a:blip r:embed="rId2" cstate="print"/>
          <a:srcRect/>
          <a:stretch>
            <a:fillRect/>
          </a:stretch>
        </p:blipFill>
        <p:spPr bwMode="auto">
          <a:xfrm>
            <a:off x="1043608" y="1916832"/>
            <a:ext cx="2808312" cy="3527921"/>
          </a:xfrm>
          <a:prstGeom prst="rect">
            <a:avLst/>
          </a:prstGeom>
          <a:noFill/>
          <a:ln w="9525">
            <a:noFill/>
            <a:miter lim="800000"/>
            <a:headEnd/>
            <a:tailEnd/>
          </a:ln>
        </p:spPr>
      </p:pic>
      <p:sp>
        <p:nvSpPr>
          <p:cNvPr id="4" name="3 Rectángulo"/>
          <p:cNvSpPr/>
          <p:nvPr/>
        </p:nvSpPr>
        <p:spPr>
          <a:xfrm>
            <a:off x="1259632" y="5517232"/>
            <a:ext cx="2206053" cy="830997"/>
          </a:xfrm>
          <a:prstGeom prst="rect">
            <a:avLst/>
          </a:prstGeom>
        </p:spPr>
        <p:txBody>
          <a:bodyPr wrap="none">
            <a:spAutoFit/>
          </a:bodyPr>
          <a:lstStyle/>
          <a:p>
            <a:pPr algn="ctr"/>
            <a:r>
              <a:rPr lang="es-ES" sz="2400" b="1" dirty="0" smtClean="0">
                <a:solidFill>
                  <a:schemeClr val="bg1"/>
                </a:solidFill>
                <a:latin typeface="Comic Sans MS" pitchFamily="66" charset="0"/>
              </a:rPr>
              <a:t>JAMES MILL</a:t>
            </a:r>
          </a:p>
          <a:p>
            <a:pPr algn="ctr"/>
            <a:r>
              <a:rPr lang="es-ES" sz="2400" b="1" dirty="0" smtClean="0">
                <a:solidFill>
                  <a:schemeClr val="bg1"/>
                </a:solidFill>
                <a:latin typeface="Comic Sans MS" pitchFamily="66" charset="0"/>
              </a:rPr>
              <a:t>(S.XVIII)</a:t>
            </a:r>
            <a:endParaRPr lang="es-ES" sz="2400" b="1" dirty="0">
              <a:solidFill>
                <a:schemeClr val="bg1"/>
              </a:solidFill>
              <a:latin typeface="Comic Sans MS" pitchFamily="66" charset="0"/>
            </a:endParaRPr>
          </a:p>
        </p:txBody>
      </p:sp>
      <p:pic>
        <p:nvPicPr>
          <p:cNvPr id="3" name="Picture 2"/>
          <p:cNvPicPr>
            <a:picLocks noChangeAspect="1" noChangeArrowheads="1"/>
          </p:cNvPicPr>
          <p:nvPr/>
        </p:nvPicPr>
        <p:blipFill>
          <a:blip r:embed="rId3" cstate="print"/>
          <a:srcRect/>
          <a:stretch>
            <a:fillRect/>
          </a:stretch>
        </p:blipFill>
        <p:spPr bwMode="auto">
          <a:xfrm>
            <a:off x="5220072" y="1916832"/>
            <a:ext cx="2497626" cy="3528392"/>
          </a:xfrm>
          <a:prstGeom prst="rect">
            <a:avLst/>
          </a:prstGeom>
          <a:noFill/>
          <a:ln w="9525">
            <a:noFill/>
            <a:miter lim="800000"/>
            <a:headEnd/>
            <a:tailEnd/>
          </a:ln>
        </p:spPr>
      </p:pic>
      <p:sp>
        <p:nvSpPr>
          <p:cNvPr id="6" name="5 Rectángulo"/>
          <p:cNvSpPr/>
          <p:nvPr/>
        </p:nvSpPr>
        <p:spPr>
          <a:xfrm>
            <a:off x="4860032" y="5550331"/>
            <a:ext cx="3156633" cy="830997"/>
          </a:xfrm>
          <a:prstGeom prst="rect">
            <a:avLst/>
          </a:prstGeom>
        </p:spPr>
        <p:txBody>
          <a:bodyPr wrap="none">
            <a:spAutoFit/>
          </a:bodyPr>
          <a:lstStyle/>
          <a:p>
            <a:pPr algn="ctr"/>
            <a:r>
              <a:rPr lang="es-ES" sz="2400" b="1" dirty="0" smtClean="0">
                <a:solidFill>
                  <a:schemeClr val="bg1"/>
                </a:solidFill>
                <a:latin typeface="Comic Sans MS" pitchFamily="66" charset="0"/>
              </a:rPr>
              <a:t>JEREMY BENTHAM</a:t>
            </a:r>
          </a:p>
          <a:p>
            <a:pPr algn="ctr"/>
            <a:r>
              <a:rPr lang="es-ES" sz="2400" b="1" dirty="0" smtClean="0">
                <a:solidFill>
                  <a:schemeClr val="bg1"/>
                </a:solidFill>
                <a:latin typeface="Comic Sans MS" pitchFamily="66" charset="0"/>
              </a:rPr>
              <a:t>(S.XVIII)</a:t>
            </a:r>
            <a:endParaRPr lang="es-ES" sz="2400" b="1" dirty="0">
              <a:solidFill>
                <a:schemeClr val="bg1"/>
              </a:solidFill>
              <a:latin typeface="Comic Sans MS" pitchFamily="66" charset="0"/>
            </a:endParaRPr>
          </a:p>
        </p:txBody>
      </p:sp>
    </p:spTree>
    <p:extLst>
      <p:ext uri="{BB962C8B-B14F-4D97-AF65-F5344CB8AC3E}">
        <p14:creationId xmlns="" xmlns:p14="http://schemas.microsoft.com/office/powerpoint/2010/main" val="314733822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értice">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Vért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értic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370</TotalTime>
  <Words>478</Words>
  <Application>Microsoft Office PowerPoint</Application>
  <PresentationFormat>Presentación en pantalla (4:3)</PresentationFormat>
  <Paragraphs>80</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Vértice</vt:lpstr>
      <vt:lpstr>Diapositiva 1</vt:lpstr>
      <vt:lpstr>Contexto Histórico S.XIX</vt:lpstr>
      <vt:lpstr>¿QUÉ ES EL UTILITARISMO?</vt:lpstr>
      <vt:lpstr>Diapositiva 4</vt:lpstr>
      <vt:lpstr>FILÓSOFOS  UTILITARISTAS  MÁS REPRESENTATIVOS</vt:lpstr>
      <vt:lpstr>PRINCIPAL FILÓSOFO UTILITARISTA</vt:lpstr>
      <vt:lpstr>Diapositiva 7</vt:lpstr>
      <vt:lpstr>Diapositiva 8</vt:lpstr>
      <vt:lpstr>Diapositiva 9</vt:lpstr>
      <vt:lpstr>OTROS FILÓSOFOS RELACIONADOS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David</dc:creator>
  <cp:lastModifiedBy>usuario</cp:lastModifiedBy>
  <cp:revision>73</cp:revision>
  <dcterms:created xsi:type="dcterms:W3CDTF">2010-11-17T19:20:57Z</dcterms:created>
  <dcterms:modified xsi:type="dcterms:W3CDTF">2015-02-09T21:08:15Z</dcterms:modified>
</cp:coreProperties>
</file>