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69" r:id="rId3"/>
    <p:sldId id="256" r:id="rId4"/>
    <p:sldId id="262" r:id="rId5"/>
    <p:sldId id="260" r:id="rId6"/>
    <p:sldId id="257" r:id="rId7"/>
    <p:sldId id="259" r:id="rId8"/>
    <p:sldId id="258" r:id="rId9"/>
    <p:sldId id="261" r:id="rId10"/>
    <p:sldId id="263" r:id="rId11"/>
    <p:sldId id="264" r:id="rId12"/>
    <p:sldId id="265" r:id="rId13"/>
    <p:sldId id="266"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0" d="100"/>
          <a:sy n="50" d="100"/>
        </p:scale>
        <p:origin x="-114" y="-61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1E700B27-DE4C-4B9E-BB11-B9027034A00F}" type="datetimeFigureOut">
              <a:rPr lang="en-US" dirty="0"/>
              <a:pPr/>
              <a:t>9/6/2014</a:t>
            </a:fld>
            <a:endParaRPr lang="en-US" dirty="0"/>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5C51FCE-E4BB-4680-8E50-3C0E348D2609}"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8AAA073D-A903-47F8-8D16-77642FB0DF1F}"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B91FA40-626B-4CA1-85D0-7A9016E395BA}" type="datetimeFigureOut">
              <a:rPr lang="en-US" dirty="0"/>
              <a:pPr/>
              <a:t>9/6/2014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3F425EA-B9DC-48A7-991E-9A82573B1B21}" type="datetimeFigureOut">
              <a:rPr lang="en-US" dirty="0"/>
              <a:pPr/>
              <a:t>9/6/2014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6CB97F8-6CEB-469B-AFCC-889F2A2B1D5A}" type="datetimeFigureOut">
              <a:rPr lang="en-US" dirty="0"/>
              <a:pPr/>
              <a:t>9/6/2014</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79F-009E-4FA5-B091-7EBB82A185BD}" type="datetimeFigureOut">
              <a:rPr lang="en-US" dirty="0"/>
              <a:pPr/>
              <a:t>9/6/2014</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E665CEB-0076-4E37-B880-BCEA9784DE0A}" type="datetimeFigureOut">
              <a:rPr lang="en-US" dirty="0"/>
              <a:pPr/>
              <a:t>9/6/2014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149E5E-3896-4118-99A7-7B85668F1C5E}" type="datetimeFigureOut">
              <a:rPr lang="en-US" dirty="0"/>
              <a:pPr/>
              <a:t>9/6/2014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0F4739-9812-4A9F-890D-2AD6BA5F6EE8}" type="datetimeFigureOut">
              <a:rPr lang="en-US" dirty="0"/>
              <a:pPr/>
              <a:t>9/6/2014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18845AC5-A3F8-44AA-BA8F-596CDCC976D3}"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s-ES" smtClean="0"/>
              <a:t>Haga clic para modificar el estilo de título del patrón</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873B183-A821-4095-A363-9EC968635539}"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174D01B4-0AA5-45E6-B2E6-5FA4078AEBCF}"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147335C-0450-40D7-8612-B3203BED4F28}" type="datetimeFigureOut">
              <a:rPr lang="en-US" dirty="0"/>
              <a:pPr/>
              <a:t>9/6/2014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246A105-2A1C-4284-B4EA-07CF89B1A393}" type="datetimeFigureOut">
              <a:rPr lang="en-US" dirty="0"/>
              <a:pPr/>
              <a:t>9/6/2014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0DBE609-F3F2-45E6-BD6A-E03A8C86C1AE}"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24AD68-089C-4467-A8F3-EA2BBCA6B44E}" type="datetimeFigureOut">
              <a:rPr lang="en-US" dirty="0"/>
              <a:pPr/>
              <a:t>9/6/2014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7E0D914D-B099-4142-A885-11F276715148}" type="datetimeFigureOut">
              <a:rPr lang="en-US" dirty="0"/>
              <a:pPr/>
              <a:t>9/6/2014</a:t>
            </a:fld>
            <a:endParaRPr lang="en-US"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r>
              <a:rPr lang="en-US" dirty="0"/>
              <a:t>
              </a:t>
            </a:r>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hyperlink" Target="http://www.poderjudicial-gto.gob.mx/pdfs/ifsp_conceptosjuridicosfundamentales-1.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803" y="421218"/>
            <a:ext cx="8761413" cy="706964"/>
          </a:xfrm>
        </p:spPr>
        <p:txBody>
          <a:bodyPr/>
          <a:lstStyle/>
          <a:p>
            <a:pPr algn="ctr"/>
            <a:r>
              <a:rPr lang="es-MX" b="1" dirty="0" smtClean="0"/>
              <a:t>EL DERECHO</a:t>
            </a:r>
            <a:endParaRPr lang="es-MX" b="1" dirty="0"/>
          </a:p>
        </p:txBody>
      </p:sp>
      <p:sp>
        <p:nvSpPr>
          <p:cNvPr id="3" name="Marcador de contenido 2"/>
          <p:cNvSpPr>
            <a:spLocks noGrp="1"/>
          </p:cNvSpPr>
          <p:nvPr>
            <p:ph idx="1"/>
          </p:nvPr>
        </p:nvSpPr>
        <p:spPr>
          <a:xfrm>
            <a:off x="3430588" y="3441700"/>
            <a:ext cx="8761412" cy="3416300"/>
          </a:xfrm>
        </p:spPr>
        <p:txBody>
          <a:bodyPr>
            <a:normAutofit fontScale="92500" lnSpcReduction="20000"/>
          </a:bodyPr>
          <a:lstStyle/>
          <a:p>
            <a:pPr marL="0" lvl="0" indent="0" defTabSz="914400">
              <a:lnSpc>
                <a:spcPct val="90000"/>
              </a:lnSpc>
              <a:buClrTx/>
              <a:buSzTx/>
              <a:buNone/>
            </a:pPr>
            <a:r>
              <a:rPr lang="es-MX" sz="2200" b="1" dirty="0" smtClean="0">
                <a:solidFill>
                  <a:schemeClr val="tx2">
                    <a:lumMod val="75000"/>
                  </a:schemeClr>
                </a:solidFill>
                <a:latin typeface="Arial" panose="020B0604020202020204" pitchFamily="34" charset="0"/>
                <a:cs typeface="Arial" panose="020B0604020202020204" pitchFamily="34" charset="0"/>
              </a:rPr>
              <a:t>Asignatura</a:t>
            </a: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smtClean="0">
                <a:solidFill>
                  <a:schemeClr val="accent4">
                    <a:lumMod val="50000"/>
                  </a:schemeClr>
                </a:solidFill>
                <a:latin typeface="Arial" panose="020B0604020202020204" pitchFamily="34" charset="0"/>
                <a:cs typeface="Arial" panose="020B0604020202020204" pitchFamily="34" charset="0"/>
              </a:rPr>
              <a:t>Derecho</a:t>
            </a:r>
            <a:r>
              <a:rPr lang="es-MX" sz="2200" dirty="0">
                <a:solidFill>
                  <a:srgbClr val="92D050"/>
                </a:solidFill>
                <a:latin typeface="Arial" panose="020B0604020202020204" pitchFamily="34" charset="0"/>
                <a:cs typeface="Arial" panose="020B0604020202020204" pitchFamily="34" charset="0"/>
              </a:rPr>
              <a:t/>
            </a:r>
            <a:br>
              <a:rPr lang="es-MX" sz="2200" dirty="0">
                <a:solidFill>
                  <a:srgbClr val="92D050"/>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smtClean="0">
                <a:solidFill>
                  <a:schemeClr val="accent4">
                    <a:lumMod val="50000"/>
                  </a:schemeClr>
                </a:solidFill>
                <a:latin typeface="Arial" panose="020B0604020202020204" pitchFamily="34" charset="0"/>
                <a:cs typeface="Arial" panose="020B0604020202020204" pitchFamily="34" charset="0"/>
              </a:rPr>
              <a:t>Tema</a:t>
            </a: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smtClean="0">
                <a:solidFill>
                  <a:schemeClr val="accent4">
                    <a:lumMod val="50000"/>
                  </a:schemeClr>
                </a:solidFill>
                <a:latin typeface="Arial" panose="020B0604020202020204" pitchFamily="34" charset="0"/>
                <a:cs typeface="Arial" panose="020B0604020202020204" pitchFamily="34" charset="0"/>
              </a:rPr>
              <a:t>Origen e importancia del Derecho</a:t>
            </a: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Docente:   </a:t>
            </a:r>
            <a:r>
              <a:rPr lang="es-MX" sz="2200" b="1" dirty="0" smtClean="0">
                <a:solidFill>
                  <a:schemeClr val="accent4">
                    <a:lumMod val="50000"/>
                  </a:schemeClr>
                </a:solidFill>
                <a:latin typeface="Arial" panose="020B0604020202020204" pitchFamily="34" charset="0"/>
                <a:cs typeface="Arial" panose="020B0604020202020204" pitchFamily="34" charset="0"/>
              </a:rPr>
              <a:t> </a:t>
            </a:r>
            <a:r>
              <a:rPr lang="es-MX" sz="2200" b="1" dirty="0">
                <a:solidFill>
                  <a:schemeClr val="accent4">
                    <a:lumMod val="50000"/>
                  </a:schemeClr>
                </a:solidFill>
                <a:latin typeface="Arial" panose="020B0604020202020204" pitchFamily="34" charset="0"/>
                <a:cs typeface="Arial" panose="020B0604020202020204" pitchFamily="34" charset="0"/>
              </a:rPr>
              <a:t>Lic. Abigail Curiel Moya</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
            </a:r>
            <a:br>
              <a:rPr lang="es-MX" sz="2200" b="1" dirty="0">
                <a:solidFill>
                  <a:schemeClr val="accent4">
                    <a:lumMod val="50000"/>
                  </a:schemeClr>
                </a:solidFill>
                <a:latin typeface="Arial" panose="020B0604020202020204" pitchFamily="34" charset="0"/>
                <a:cs typeface="Arial" panose="020B0604020202020204" pitchFamily="34" charset="0"/>
              </a:rPr>
            </a:br>
            <a:r>
              <a:rPr lang="es-MX" sz="2200" b="1" dirty="0">
                <a:solidFill>
                  <a:schemeClr val="accent4">
                    <a:lumMod val="50000"/>
                  </a:schemeClr>
                </a:solidFill>
                <a:latin typeface="Arial" panose="020B0604020202020204" pitchFamily="34" charset="0"/>
                <a:cs typeface="Arial" panose="020B0604020202020204" pitchFamily="34" charset="0"/>
              </a:rPr>
              <a:t>Campus: </a:t>
            </a:r>
            <a:r>
              <a:rPr lang="es-MX" sz="2200" b="1" dirty="0" smtClean="0">
                <a:solidFill>
                  <a:schemeClr val="accent4">
                    <a:lumMod val="50000"/>
                  </a:schemeClr>
                </a:solidFill>
                <a:latin typeface="Arial" panose="020B0604020202020204" pitchFamily="34" charset="0"/>
                <a:cs typeface="Arial" panose="020B0604020202020204" pitchFamily="34" charset="0"/>
              </a:rPr>
              <a:t>Multiversidad Latinoamericanam Mexicali </a:t>
            </a:r>
            <a:r>
              <a:rPr lang="es-MX" sz="2200" b="1" dirty="0">
                <a:solidFill>
                  <a:schemeClr val="accent4">
                    <a:lumMod val="50000"/>
                  </a:schemeClr>
                </a:solidFill>
                <a:latin typeface="Arial" panose="020B0604020202020204" pitchFamily="34" charset="0"/>
                <a:cs typeface="Arial" panose="020B0604020202020204" pitchFamily="34" charset="0"/>
              </a:rPr>
              <a:t>Centro                                                 </a:t>
            </a:r>
            <a:r>
              <a:rPr lang="es-MX" sz="1700" b="1" dirty="0">
                <a:solidFill>
                  <a:schemeClr val="accent4">
                    <a:lumMod val="50000"/>
                  </a:schemeClr>
                </a:solidFill>
                <a:latin typeface="Arial" panose="020B0604020202020204" pitchFamily="34" charset="0"/>
                <a:cs typeface="Arial" panose="020B0604020202020204" pitchFamily="34" charset="0"/>
              </a:rPr>
              <a:t/>
            </a:r>
            <a:br>
              <a:rPr lang="es-MX" sz="1700" b="1" dirty="0">
                <a:solidFill>
                  <a:schemeClr val="accent4">
                    <a:lumMod val="50000"/>
                  </a:schemeClr>
                </a:solidFill>
                <a:latin typeface="Arial" panose="020B0604020202020204" pitchFamily="34" charset="0"/>
                <a:cs typeface="Arial" panose="020B0604020202020204" pitchFamily="34" charset="0"/>
              </a:rPr>
            </a:br>
            <a:r>
              <a:rPr lang="es-MX" sz="1700" b="1" dirty="0">
                <a:solidFill>
                  <a:schemeClr val="accent4">
                    <a:lumMod val="50000"/>
                  </a:schemeClr>
                </a:solidFill>
                <a:latin typeface="Arial" panose="020B0604020202020204" pitchFamily="34" charset="0"/>
                <a:cs typeface="Arial" panose="020B0604020202020204" pitchFamily="34" charset="0"/>
              </a:rPr>
              <a:t/>
            </a:r>
            <a:br>
              <a:rPr lang="es-MX" sz="1700" b="1" dirty="0">
                <a:solidFill>
                  <a:schemeClr val="accent4">
                    <a:lumMod val="50000"/>
                  </a:schemeClr>
                </a:solidFill>
                <a:latin typeface="Arial" panose="020B0604020202020204" pitchFamily="34" charset="0"/>
                <a:cs typeface="Arial" panose="020B0604020202020204" pitchFamily="34" charset="0"/>
              </a:rPr>
            </a:br>
            <a:endParaRPr lang="es-MX" sz="1900" b="1" dirty="0">
              <a:solidFill>
                <a:schemeClr val="accent4">
                  <a:lumMod val="50000"/>
                </a:schemeClr>
              </a:solidFill>
            </a:endParaRPr>
          </a:p>
          <a:p>
            <a:endParaRPr lang="es-MX" dirty="0"/>
          </a:p>
        </p:txBody>
      </p:sp>
      <p:pic>
        <p:nvPicPr>
          <p:cNvPr id="4" name="Imagen 3"/>
          <p:cNvPicPr>
            <a:picLocks noChangeAspect="1"/>
          </p:cNvPicPr>
          <p:nvPr/>
        </p:nvPicPr>
        <p:blipFill>
          <a:blip r:embed="rId2"/>
          <a:stretch>
            <a:fillRect/>
          </a:stretch>
        </p:blipFill>
        <p:spPr>
          <a:xfrm>
            <a:off x="636287" y="973668"/>
            <a:ext cx="3328697" cy="2154675"/>
          </a:xfrm>
          <a:prstGeom prst="rect">
            <a:avLst/>
          </a:prstGeom>
          <a:ln>
            <a:noFill/>
          </a:ln>
          <a:effectLst>
            <a:softEdge rad="112500"/>
          </a:effectLst>
        </p:spPr>
      </p:pic>
      <p:pic>
        <p:nvPicPr>
          <p:cNvPr id="1026" name="Picture 2" descr="C:\Documents and Settings\pc2\Configuración local\Archivos temporales de Internet\Content.IE5\95WUYTEX\MC900196106[1].wmf"/>
          <p:cNvPicPr>
            <a:picLocks noChangeAspect="1" noChangeArrowheads="1"/>
          </p:cNvPicPr>
          <p:nvPr/>
        </p:nvPicPr>
        <p:blipFill>
          <a:blip r:embed="rId3"/>
          <a:srcRect/>
          <a:stretch>
            <a:fillRect/>
          </a:stretch>
        </p:blipFill>
        <p:spPr bwMode="auto">
          <a:xfrm>
            <a:off x="9558528" y="2650998"/>
            <a:ext cx="1837944" cy="1403604"/>
          </a:xfrm>
          <a:prstGeom prst="rect">
            <a:avLst/>
          </a:prstGeom>
          <a:noFill/>
        </p:spPr>
      </p:pic>
    </p:spTree>
    <p:extLst>
      <p:ext uri="{BB962C8B-B14F-4D97-AF65-F5344CB8AC3E}">
        <p14:creationId xmlns="" xmlns:p14="http://schemas.microsoft.com/office/powerpoint/2010/main" val="2756309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Justificación</a:t>
            </a:r>
            <a:endParaRPr lang="es-MX" b="1" dirty="0"/>
          </a:p>
        </p:txBody>
      </p:sp>
      <p:sp>
        <p:nvSpPr>
          <p:cNvPr id="3" name="Marcador de contenido 2"/>
          <p:cNvSpPr>
            <a:spLocks noGrp="1"/>
          </p:cNvSpPr>
          <p:nvPr>
            <p:ph idx="1"/>
          </p:nvPr>
        </p:nvSpPr>
        <p:spPr/>
        <p:txBody>
          <a:bodyPr>
            <a:normAutofit/>
          </a:bodyPr>
          <a:lstStyle/>
          <a:p>
            <a:pPr algn="just"/>
            <a:r>
              <a:rPr lang="es-MX" sz="2400" b="1" dirty="0" smtClean="0"/>
              <a:t>Se le proyecta una presentación del tema con dibujos que llamen la atención y tratando de aportar datos importantes y relevante de el tema </a:t>
            </a:r>
            <a:r>
              <a:rPr lang="es-MX" sz="2400" b="1" dirty="0" smtClean="0"/>
              <a:t>que </a:t>
            </a:r>
            <a:r>
              <a:rPr lang="es-MX" sz="2400" b="1" dirty="0" smtClean="0"/>
              <a:t>se esta viendo</a:t>
            </a:r>
            <a:r>
              <a:rPr lang="es-MX" sz="2400" dirty="0" smtClean="0"/>
              <a:t>.</a:t>
            </a:r>
            <a:endParaRPr lang="es-MX" sz="2400" dirty="0"/>
          </a:p>
        </p:txBody>
      </p:sp>
      <p:pic>
        <p:nvPicPr>
          <p:cNvPr id="2050" name="Picture 2" descr="C:\Documents and Settings\pc2\Configuración local\Archivos temporales de Internet\Content.IE5\95WUYTEX\MP900409268[1].jpg"/>
          <p:cNvPicPr>
            <a:picLocks noChangeAspect="1" noChangeArrowheads="1"/>
          </p:cNvPicPr>
          <p:nvPr/>
        </p:nvPicPr>
        <p:blipFill>
          <a:blip r:embed="rId2"/>
          <a:srcRect/>
          <a:stretch>
            <a:fillRect/>
          </a:stretch>
        </p:blipFill>
        <p:spPr bwMode="auto">
          <a:xfrm>
            <a:off x="5410200" y="4686300"/>
            <a:ext cx="1200150" cy="1200150"/>
          </a:xfrm>
          <a:prstGeom prst="rect">
            <a:avLst/>
          </a:prstGeom>
          <a:noFill/>
        </p:spPr>
      </p:pic>
    </p:spTree>
    <p:extLst>
      <p:ext uri="{BB962C8B-B14F-4D97-AF65-F5344CB8AC3E}">
        <p14:creationId xmlns="" xmlns:p14="http://schemas.microsoft.com/office/powerpoint/2010/main" val="2070471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948544" y="1157624"/>
            <a:ext cx="6419995" cy="3261976"/>
          </a:xfrm>
        </p:spPr>
        <p:txBody>
          <a:bodyPr/>
          <a:lstStyle/>
          <a:p>
            <a:pPr algn="ctr"/>
            <a:r>
              <a:rPr lang="es-MX" b="1" dirty="0" smtClean="0">
                <a:effectLst>
                  <a:outerShdw blurRad="38100" dist="38100" dir="2700000" algn="tl">
                    <a:srgbClr val="000000">
                      <a:alpha val="43137"/>
                    </a:srgbClr>
                  </a:outerShdw>
                </a:effectLst>
              </a:rPr>
              <a:t>Origen e </a:t>
            </a:r>
            <a:r>
              <a:rPr lang="es-MX" b="1" dirty="0" smtClean="0">
                <a:effectLst>
                  <a:outerShdw blurRad="38100" dist="38100" dir="2700000" algn="tl">
                    <a:srgbClr val="000000">
                      <a:alpha val="43137"/>
                    </a:srgbClr>
                  </a:outerShdw>
                </a:effectLst>
              </a:rPr>
              <a:t>I</a:t>
            </a:r>
            <a:r>
              <a:rPr lang="es-MX" b="1" dirty="0" smtClean="0">
                <a:effectLst>
                  <a:outerShdw blurRad="38100" dist="38100" dir="2700000" algn="tl">
                    <a:srgbClr val="000000">
                      <a:alpha val="43137"/>
                    </a:srgbClr>
                  </a:outerShdw>
                </a:effectLst>
              </a:rPr>
              <a:t>mportancia </a:t>
            </a:r>
            <a:r>
              <a:rPr lang="es-MX" b="1" dirty="0" smtClean="0">
                <a:effectLst>
                  <a:outerShdw blurRad="38100" dist="38100" dir="2700000" algn="tl">
                    <a:srgbClr val="000000">
                      <a:alpha val="43137"/>
                    </a:srgbClr>
                  </a:outerShdw>
                </a:effectLst>
              </a:rPr>
              <a:t>del Derecho</a:t>
            </a:r>
            <a:endParaRPr lang="es-MX" b="1" dirty="0">
              <a:effectLst>
                <a:outerShdw blurRad="38100" dist="38100" dir="2700000" algn="tl">
                  <a:srgbClr val="000000">
                    <a:alpha val="43137"/>
                  </a:srgbClr>
                </a:outerShdw>
              </a:effectLst>
            </a:endParaRPr>
          </a:p>
        </p:txBody>
      </p:sp>
      <p:sp>
        <p:nvSpPr>
          <p:cNvPr id="3" name="Subtítulo 2"/>
          <p:cNvSpPr>
            <a:spLocks noGrp="1"/>
          </p:cNvSpPr>
          <p:nvPr>
            <p:ph type="subTitle" idx="1"/>
          </p:nvPr>
        </p:nvSpPr>
        <p:spPr/>
        <p:txBody>
          <a:bodyPr/>
          <a:lstStyle/>
          <a:p>
            <a:r>
              <a:rPr lang="es-MX" dirty="0" smtClean="0"/>
              <a:t>CONCEPTOS</a:t>
            </a:r>
            <a:endParaRPr lang="es-MX" dirty="0"/>
          </a:p>
        </p:txBody>
      </p:sp>
      <p:pic>
        <p:nvPicPr>
          <p:cNvPr id="4" name="Imagen 3"/>
          <p:cNvPicPr>
            <a:picLocks noChangeAspect="1"/>
          </p:cNvPicPr>
          <p:nvPr/>
        </p:nvPicPr>
        <p:blipFill>
          <a:blip r:embed="rId2"/>
          <a:stretch>
            <a:fillRect/>
          </a:stretch>
        </p:blipFill>
        <p:spPr>
          <a:xfrm>
            <a:off x="839765" y="858020"/>
            <a:ext cx="2585540" cy="36197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4226466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a:effectLst>
                  <a:outerShdw blurRad="38100" dist="38100" dir="2700000" algn="tl">
                    <a:srgbClr val="000000">
                      <a:alpha val="43137"/>
                    </a:srgbClr>
                  </a:outerShdw>
                </a:effectLst>
              </a:rPr>
              <a:t>CONCEPTO DE </a:t>
            </a:r>
            <a:r>
              <a:rPr lang="es-MX" b="1" dirty="0" smtClean="0">
                <a:effectLst>
                  <a:outerShdw blurRad="38100" dist="38100" dir="2700000" algn="tl">
                    <a:srgbClr val="000000">
                      <a:alpha val="43137"/>
                    </a:srgbClr>
                  </a:outerShdw>
                </a:effectLst>
              </a:rPr>
              <a:t>DERECHO </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4128653" y="2614241"/>
            <a:ext cx="7148947" cy="3394817"/>
          </a:xfrm>
        </p:spPr>
        <p:txBody>
          <a:bodyPr>
            <a:noAutofit/>
          </a:bodyPr>
          <a:lstStyle/>
          <a:p>
            <a:pPr marL="0" indent="0" algn="just">
              <a:buNone/>
            </a:pPr>
            <a:r>
              <a:rPr lang="es-MX" sz="2400" b="1" dirty="0" smtClean="0"/>
              <a:t>La </a:t>
            </a:r>
            <a:r>
              <a:rPr lang="es-MX" sz="2400" b="1" dirty="0"/>
              <a:t>palabra proviene del vocablo latino directum, </a:t>
            </a:r>
            <a:r>
              <a:rPr lang="es-MX" sz="2400" b="1" dirty="0" smtClean="0"/>
              <a:t>que </a:t>
            </a:r>
            <a:r>
              <a:rPr lang="es-MX" sz="2400" b="1" dirty="0"/>
              <a:t>significa no apartarse del buen camino, seguir el sendero señalado por la ley, lo que </a:t>
            </a:r>
            <a:r>
              <a:rPr lang="es-MX" sz="2400" b="1" dirty="0" smtClean="0"/>
              <a:t>se </a:t>
            </a:r>
            <a:r>
              <a:rPr lang="es-MX" sz="2400" b="1" dirty="0"/>
              <a:t>dirige o es bien dirigido. En general se entiendo por Derecho, conjunto de normas </a:t>
            </a:r>
            <a:r>
              <a:rPr lang="es-MX" sz="2400" b="1" dirty="0" smtClean="0"/>
              <a:t>jurídicas</a:t>
            </a:r>
            <a:r>
              <a:rPr lang="es-MX" sz="2400" b="1" dirty="0"/>
              <a:t>, creadas por el estado para regular la conducta externa de los hombres y en </a:t>
            </a:r>
            <a:r>
              <a:rPr lang="es-MX" sz="2400" b="1" dirty="0" smtClean="0"/>
              <a:t>caso </a:t>
            </a:r>
            <a:r>
              <a:rPr lang="es-MX" sz="2400" b="1" dirty="0"/>
              <a:t>de incumplimiento esta prevista de una sanción judicial</a:t>
            </a:r>
            <a:r>
              <a:rPr lang="es-MX" sz="2400" b="1" dirty="0" smtClean="0"/>
              <a:t>. </a:t>
            </a:r>
            <a:endParaRPr lang="es-MX" sz="2400" b="1" dirty="0"/>
          </a:p>
          <a:p>
            <a:pPr marL="0" indent="0" algn="just">
              <a:buNone/>
            </a:pPr>
            <a:r>
              <a:rPr lang="es-MX" b="1" dirty="0" smtClean="0"/>
              <a:t>. </a:t>
            </a:r>
            <a:endParaRPr lang="es-MX" b="1" dirty="0"/>
          </a:p>
        </p:txBody>
      </p:sp>
      <p:pic>
        <p:nvPicPr>
          <p:cNvPr id="4" name="Imagen 3"/>
          <p:cNvPicPr>
            <a:picLocks noChangeAspect="1"/>
          </p:cNvPicPr>
          <p:nvPr/>
        </p:nvPicPr>
        <p:blipFill>
          <a:blip r:embed="rId2"/>
          <a:stretch>
            <a:fillRect/>
          </a:stretch>
        </p:blipFill>
        <p:spPr>
          <a:xfrm>
            <a:off x="1154953" y="2497925"/>
            <a:ext cx="2441642" cy="4360075"/>
          </a:xfrm>
          <a:prstGeom prst="rect">
            <a:avLst/>
          </a:prstGeom>
        </p:spPr>
      </p:pic>
    </p:spTree>
    <p:extLst>
      <p:ext uri="{BB962C8B-B14F-4D97-AF65-F5344CB8AC3E}">
        <p14:creationId xmlns="" xmlns:p14="http://schemas.microsoft.com/office/powerpoint/2010/main" val="704368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4953" y="973668"/>
            <a:ext cx="8761413" cy="797982"/>
          </a:xfrm>
        </p:spPr>
        <p:txBody>
          <a:bodyPr/>
          <a:lstStyle/>
          <a:p>
            <a:pPr algn="ctr"/>
            <a:r>
              <a:rPr lang="es-MX" b="1" dirty="0" smtClean="0"/>
              <a:t>¿</a:t>
            </a:r>
            <a:r>
              <a:rPr lang="es-MX" b="1" dirty="0" smtClean="0"/>
              <a:t>Qué es el Derecho?</a:t>
            </a:r>
            <a:endParaRPr lang="es-MX" b="1" dirty="0"/>
          </a:p>
        </p:txBody>
      </p:sp>
      <p:sp>
        <p:nvSpPr>
          <p:cNvPr id="3" name="Marcador de contenido 2"/>
          <p:cNvSpPr>
            <a:spLocks noGrp="1"/>
          </p:cNvSpPr>
          <p:nvPr>
            <p:ph idx="1"/>
          </p:nvPr>
        </p:nvSpPr>
        <p:spPr>
          <a:xfrm>
            <a:off x="2803645" y="4006080"/>
            <a:ext cx="8761412" cy="2342573"/>
          </a:xfrm>
          <a:ln w="76200">
            <a:solidFill>
              <a:srgbClr val="92D050"/>
            </a:solidFill>
          </a:ln>
          <a:effectLst>
            <a:outerShdw blurRad="50800" dist="38100" dir="18900000" algn="bl" rotWithShape="0">
              <a:prstClr val="black">
                <a:alpha val="40000"/>
              </a:prstClr>
            </a:outerShdw>
          </a:effectLst>
        </p:spPr>
        <p:txBody>
          <a:bodyPr/>
          <a:lstStyle/>
          <a:p>
            <a:pPr marL="0" indent="0" algn="just">
              <a:buNone/>
            </a:pPr>
            <a:r>
              <a:rPr lang="es-MX" sz="2400" dirty="0"/>
              <a:t>“</a:t>
            </a:r>
            <a:r>
              <a:rPr lang="es-MX" sz="2400" b="1" dirty="0"/>
              <a:t>El Derecho es el conjunto de normas que imponen deberes y normas que confieren facultades, que establecen las bases de convivencia social y cuyo fin es dotar a todos los miembros de la sociedad de los mínimos de seguridad, certeza, igualdad, libertad y justicia”.</a:t>
            </a:r>
          </a:p>
          <a:p>
            <a:pPr marL="0" indent="0">
              <a:buNone/>
            </a:pPr>
            <a:endParaRPr lang="es-MX" dirty="0"/>
          </a:p>
        </p:txBody>
      </p:sp>
      <p:pic>
        <p:nvPicPr>
          <p:cNvPr id="4" name="Imagen 3"/>
          <p:cNvPicPr>
            <a:picLocks noChangeAspect="1"/>
          </p:cNvPicPr>
          <p:nvPr/>
        </p:nvPicPr>
        <p:blipFill>
          <a:blip r:embed="rId2"/>
          <a:stretch>
            <a:fillRect/>
          </a:stretch>
        </p:blipFill>
        <p:spPr>
          <a:xfrm>
            <a:off x="252847" y="1920813"/>
            <a:ext cx="2705610" cy="1965387"/>
          </a:xfrm>
          <a:prstGeom prst="rect">
            <a:avLst/>
          </a:prstGeom>
          <a:ln>
            <a:noFill/>
          </a:ln>
          <a:effectLst>
            <a:softEdge rad="112500"/>
          </a:effectLst>
        </p:spPr>
      </p:pic>
    </p:spTree>
    <p:extLst>
      <p:ext uri="{BB962C8B-B14F-4D97-AF65-F5344CB8AC3E}">
        <p14:creationId xmlns="" xmlns:p14="http://schemas.microsoft.com/office/powerpoint/2010/main" val="2420488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a:effectLst>
                  <a:outerShdw blurRad="38100" dist="38100" dir="2700000" algn="tl">
                    <a:srgbClr val="000000">
                      <a:alpha val="43137"/>
                    </a:srgbClr>
                  </a:outerShdw>
                </a:effectLst>
              </a:rPr>
              <a:t>Teorías Voluntaristas</a:t>
            </a:r>
          </a:p>
        </p:txBody>
      </p:sp>
      <p:sp>
        <p:nvSpPr>
          <p:cNvPr id="3" name="Marcador de contenido 2"/>
          <p:cNvSpPr>
            <a:spLocks noGrp="1"/>
          </p:cNvSpPr>
          <p:nvPr>
            <p:ph idx="1"/>
          </p:nvPr>
        </p:nvSpPr>
        <p:spPr>
          <a:xfrm>
            <a:off x="1011381" y="2757055"/>
            <a:ext cx="5084619" cy="2798618"/>
          </a:xfrm>
          <a:ln/>
        </p:spPr>
        <p:style>
          <a:lnRef idx="3">
            <a:schemeClr val="lt1"/>
          </a:lnRef>
          <a:fillRef idx="1">
            <a:schemeClr val="accent1"/>
          </a:fillRef>
          <a:effectRef idx="1">
            <a:schemeClr val="accent1"/>
          </a:effectRef>
          <a:fontRef idx="minor">
            <a:schemeClr val="lt1"/>
          </a:fontRef>
        </p:style>
        <p:txBody>
          <a:bodyPr/>
          <a:lstStyle/>
          <a:p>
            <a:pPr marL="0" indent="0" algn="just">
              <a:buNone/>
            </a:pPr>
            <a:r>
              <a:rPr lang="es-MX" sz="2000" b="1" dirty="0">
                <a:solidFill>
                  <a:schemeClr val="accent4">
                    <a:lumMod val="50000"/>
                  </a:schemeClr>
                </a:solidFill>
              </a:rPr>
              <a:t>Sostienen que el derecho nace de la voluntad bien sea de DIOS o la Divinidad, bien sea del propio hombre.</a:t>
            </a:r>
          </a:p>
          <a:p>
            <a:pPr algn="just"/>
            <a:endParaRPr lang="es-MX" sz="2000" b="1" dirty="0">
              <a:solidFill>
                <a:schemeClr val="accent4">
                  <a:lumMod val="50000"/>
                </a:schemeClr>
              </a:solidFill>
            </a:endParaRPr>
          </a:p>
          <a:p>
            <a:pPr marL="0" indent="0" algn="just">
              <a:buNone/>
            </a:pPr>
            <a:r>
              <a:rPr lang="es-MX" sz="2000" b="1" dirty="0">
                <a:solidFill>
                  <a:schemeClr val="accent4">
                    <a:lumMod val="50000"/>
                  </a:schemeClr>
                </a:solidFill>
              </a:rPr>
              <a:t>La voluntad se convierte, pues, en principal autora de la creación del derecho.</a:t>
            </a:r>
          </a:p>
          <a:p>
            <a:pPr marL="0" indent="0">
              <a:buNone/>
            </a:pPr>
            <a:endParaRPr lang="es-MX" dirty="0"/>
          </a:p>
        </p:txBody>
      </p:sp>
      <p:pic>
        <p:nvPicPr>
          <p:cNvPr id="4" name="Imagen 3"/>
          <p:cNvPicPr>
            <a:picLocks noChangeAspect="1"/>
          </p:cNvPicPr>
          <p:nvPr/>
        </p:nvPicPr>
        <p:blipFill>
          <a:blip r:embed="rId2"/>
          <a:stretch>
            <a:fillRect/>
          </a:stretch>
        </p:blipFill>
        <p:spPr>
          <a:xfrm>
            <a:off x="7720885" y="2757055"/>
            <a:ext cx="3012900" cy="2999509"/>
          </a:xfrm>
          <a:prstGeom prst="rect">
            <a:avLst/>
          </a:prstGeom>
        </p:spPr>
      </p:pic>
    </p:spTree>
    <p:extLst>
      <p:ext uri="{BB962C8B-B14F-4D97-AF65-F5344CB8AC3E}">
        <p14:creationId xmlns="" xmlns:p14="http://schemas.microsoft.com/office/powerpoint/2010/main" val="3424554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effectLst>
                  <a:outerShdw blurRad="38100" dist="38100" dir="2700000" algn="tl">
                    <a:srgbClr val="000000">
                      <a:alpha val="43137"/>
                    </a:srgbClr>
                  </a:outerShdw>
                </a:effectLst>
              </a:rPr>
              <a:t>Las Teorías Teológicas.</a:t>
            </a:r>
          </a:p>
        </p:txBody>
      </p:sp>
      <p:sp>
        <p:nvSpPr>
          <p:cNvPr id="3" name="Marcador de contenido 2"/>
          <p:cNvSpPr>
            <a:spLocks noGrp="1"/>
          </p:cNvSpPr>
          <p:nvPr>
            <p:ph idx="1"/>
          </p:nvPr>
        </p:nvSpPr>
        <p:spPr>
          <a:xfrm>
            <a:off x="645289" y="2228747"/>
            <a:ext cx="4774790" cy="2647373"/>
          </a:xfrm>
          <a:ln w="76200">
            <a:solidFill>
              <a:srgbClr val="92D050"/>
            </a:solidFill>
            <a:prstDash val="dash"/>
          </a:ln>
        </p:spPr>
        <p:txBody>
          <a:bodyPr>
            <a:normAutofit/>
          </a:bodyPr>
          <a:lstStyle/>
          <a:p>
            <a:pPr marL="0" indent="0" algn="just">
              <a:buNone/>
            </a:pPr>
            <a:r>
              <a:rPr lang="es-MX" b="1" dirty="0" smtClean="0">
                <a:solidFill>
                  <a:schemeClr val="accent4">
                    <a:lumMod val="50000"/>
                  </a:schemeClr>
                </a:solidFill>
              </a:rPr>
              <a:t>Nos </a:t>
            </a:r>
            <a:r>
              <a:rPr lang="es-MX" b="1" dirty="0">
                <a:solidFill>
                  <a:schemeClr val="accent4">
                    <a:lumMod val="50000"/>
                  </a:schemeClr>
                </a:solidFill>
              </a:rPr>
              <a:t>enseñan que el derecho, aun confundido con la normatividad moral, proviene de la divinidad, de Dios, de su enorme poder, de su razón que todo lo comprende o dispone, y que el hombre lo ha conocido por medio de la REVELACION, como por ejemplo ha sucedido con HAMMURABI y su dios SHAMASH, con Mahoma y Alá, etc</a:t>
            </a:r>
            <a:r>
              <a:rPr lang="es-MX" dirty="0" smtClean="0"/>
              <a:t>.</a:t>
            </a:r>
            <a:endParaRPr lang="es-MX" dirty="0"/>
          </a:p>
        </p:txBody>
      </p:sp>
      <p:sp>
        <p:nvSpPr>
          <p:cNvPr id="4" name="CuadroTexto 3"/>
          <p:cNvSpPr txBox="1"/>
          <p:nvPr/>
        </p:nvSpPr>
        <p:spPr>
          <a:xfrm>
            <a:off x="6400800" y="3552433"/>
            <a:ext cx="5606321" cy="3139321"/>
          </a:xfrm>
          <a:prstGeom prst="rect">
            <a:avLst/>
          </a:prstGeom>
          <a:noFill/>
          <a:ln w="76200">
            <a:solidFill>
              <a:srgbClr val="92D050"/>
            </a:solidFill>
          </a:ln>
        </p:spPr>
        <p:txBody>
          <a:bodyPr wrap="square" rtlCol="0">
            <a:spAutoFit/>
          </a:bodyPr>
          <a:lstStyle/>
          <a:p>
            <a:pPr algn="just"/>
            <a:r>
              <a:rPr lang="es-MX" b="1" dirty="0" smtClean="0">
                <a:solidFill>
                  <a:schemeClr val="accent4">
                    <a:lumMod val="50000"/>
                  </a:schemeClr>
                </a:solidFill>
              </a:rPr>
              <a:t>En </a:t>
            </a:r>
            <a:r>
              <a:rPr lang="es-MX" b="1" dirty="0">
                <a:solidFill>
                  <a:schemeClr val="accent4">
                    <a:lumMod val="50000"/>
                  </a:schemeClr>
                </a:solidFill>
              </a:rPr>
              <a:t>nuestra tradición Cristiana también se enseña como Moisés recibe la Ley del propio JEHOVA, en uno de los pasajes más bellos de la santa Biblia: "Yahveh descendió sobre el monte Sinaí, sobre la cima de la montaña, y como llamase Yahveh a Moisés hacia la cumbre del monte, Moisés subió... Entonces Yahveh pronunció todas estas palabras a saber: `Yo soy Yahveh, tu Dios, que te ha sacado del país de Egipto, de la casa de los esclavos: no tendrás otros dioses diferentes a mí. </a:t>
            </a:r>
          </a:p>
        </p:txBody>
      </p:sp>
    </p:spTree>
    <p:extLst>
      <p:ext uri="{BB962C8B-B14F-4D97-AF65-F5344CB8AC3E}">
        <p14:creationId xmlns="" xmlns:p14="http://schemas.microsoft.com/office/powerpoint/2010/main" val="3895286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effectLst>
                  <a:outerShdw blurRad="38100" dist="38100" dir="2700000" algn="tl">
                    <a:srgbClr val="000000">
                      <a:alpha val="43137"/>
                    </a:srgbClr>
                  </a:outerShdw>
                </a:effectLst>
              </a:rPr>
              <a:t>Las Teorías </a:t>
            </a:r>
            <a:r>
              <a:rPr lang="es-MX" b="1" dirty="0" smtClean="0">
                <a:effectLst>
                  <a:outerShdw blurRad="38100" dist="38100" dir="2700000" algn="tl">
                    <a:srgbClr val="000000">
                      <a:alpha val="43137"/>
                    </a:srgbClr>
                  </a:outerShdw>
                </a:effectLst>
              </a:rPr>
              <a:t>Contractualitas</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801092" y="2618510"/>
            <a:ext cx="8465126" cy="2244435"/>
          </a:xfrm>
          <a:ln w="76200">
            <a:solidFill>
              <a:srgbClr val="92D050"/>
            </a:solidFill>
          </a:ln>
        </p:spPr>
        <p:txBody>
          <a:bodyPr>
            <a:noAutofit/>
          </a:bodyPr>
          <a:lstStyle/>
          <a:p>
            <a:pPr marL="0" indent="0" algn="just">
              <a:buNone/>
            </a:pPr>
            <a:r>
              <a:rPr lang="es-MX" sz="2400" b="1" dirty="0" smtClean="0">
                <a:solidFill>
                  <a:schemeClr val="accent4">
                    <a:lumMod val="50000"/>
                  </a:schemeClr>
                </a:solidFill>
              </a:rPr>
              <a:t>La </a:t>
            </a:r>
            <a:r>
              <a:rPr lang="es-MX" sz="2400" b="1" dirty="0">
                <a:solidFill>
                  <a:schemeClr val="accent4">
                    <a:lumMod val="50000"/>
                  </a:schemeClr>
                </a:solidFill>
              </a:rPr>
              <a:t>existencia del hombre dentro de una sociedad. Al principio el hombre vivía en estado natural, en completa libertad, gozando de las ventajas que le daba la naturaleza. La propiedad privada rompe esta armonía y la dominación de unos hombres sobre otros completa el presupuesto de la crisis. </a:t>
            </a:r>
          </a:p>
        </p:txBody>
      </p:sp>
    </p:spTree>
    <p:extLst>
      <p:ext uri="{BB962C8B-B14F-4D97-AF65-F5344CB8AC3E}">
        <p14:creationId xmlns="" xmlns:p14="http://schemas.microsoft.com/office/powerpoint/2010/main" val="128325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t>Teorías No Voluntaristas.</a:t>
            </a:r>
          </a:p>
        </p:txBody>
      </p:sp>
      <p:sp>
        <p:nvSpPr>
          <p:cNvPr id="3" name="Marcador de contenido 2"/>
          <p:cNvSpPr>
            <a:spLocks noGrp="1"/>
          </p:cNvSpPr>
          <p:nvPr>
            <p:ph idx="1"/>
          </p:nvPr>
        </p:nvSpPr>
        <p:spPr>
          <a:xfrm>
            <a:off x="6359236" y="2909455"/>
            <a:ext cx="4998003" cy="3144982"/>
          </a:xfrm>
          <a:ln w="57150">
            <a:solidFill>
              <a:srgbClr val="92D050"/>
            </a:solidFill>
          </a:ln>
        </p:spPr>
        <p:txBody>
          <a:bodyPr>
            <a:noAutofit/>
          </a:bodyPr>
          <a:lstStyle/>
          <a:p>
            <a:pPr marL="0" indent="0" algn="just">
              <a:buNone/>
            </a:pPr>
            <a:r>
              <a:rPr lang="es-MX" sz="2400" b="1" dirty="0">
                <a:solidFill>
                  <a:schemeClr val="accent4">
                    <a:lumMod val="50000"/>
                  </a:schemeClr>
                </a:solidFill>
              </a:rPr>
              <a:t>Sostienen que el derecho se ha creado de forma natural y espontanea, pues sin él no sería posible la convivencia pacífica. No hay, para esta concepción, intervención de la voluntad del hombre ni de la divinidad en el nacimiento del </a:t>
            </a:r>
            <a:r>
              <a:rPr lang="es-MX" sz="2400" b="1" dirty="0" smtClean="0">
                <a:solidFill>
                  <a:schemeClr val="accent4">
                    <a:lumMod val="50000"/>
                  </a:schemeClr>
                </a:solidFill>
              </a:rPr>
              <a:t>derecho.</a:t>
            </a:r>
            <a:endParaRPr lang="es-MX" sz="2400" b="1" dirty="0">
              <a:solidFill>
                <a:schemeClr val="accent4">
                  <a:lumMod val="50000"/>
                </a:schemeClr>
              </a:solidFill>
            </a:endParaRPr>
          </a:p>
        </p:txBody>
      </p:sp>
      <p:pic>
        <p:nvPicPr>
          <p:cNvPr id="4" name="Imagen 3"/>
          <p:cNvPicPr>
            <a:picLocks noChangeAspect="1"/>
          </p:cNvPicPr>
          <p:nvPr/>
        </p:nvPicPr>
        <p:blipFill>
          <a:blip r:embed="rId2"/>
          <a:stretch>
            <a:fillRect/>
          </a:stretch>
        </p:blipFill>
        <p:spPr>
          <a:xfrm>
            <a:off x="470480" y="2757055"/>
            <a:ext cx="5443855" cy="3499621"/>
          </a:xfrm>
          <a:prstGeom prst="rect">
            <a:avLst/>
          </a:prstGeom>
          <a:ln>
            <a:noFill/>
          </a:ln>
          <a:effectLst>
            <a:softEdge rad="112500"/>
          </a:effectLst>
        </p:spPr>
      </p:pic>
    </p:spTree>
    <p:extLst>
      <p:ext uri="{BB962C8B-B14F-4D97-AF65-F5344CB8AC3E}">
        <p14:creationId xmlns="" xmlns:p14="http://schemas.microsoft.com/office/powerpoint/2010/main" val="769891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smtClean="0">
                <a:effectLst>
                  <a:outerShdw blurRad="38100" dist="38100" dir="2700000" algn="tl">
                    <a:srgbClr val="000000">
                      <a:alpha val="43137"/>
                    </a:srgbClr>
                  </a:outerShdw>
                </a:effectLst>
              </a:rPr>
              <a:t>Escuela </a:t>
            </a:r>
            <a:r>
              <a:rPr lang="es-MX" sz="4400" b="1" dirty="0" smtClean="0">
                <a:effectLst>
                  <a:outerShdw blurRad="38100" dist="38100" dir="2700000" algn="tl">
                    <a:srgbClr val="000000">
                      <a:alpha val="43137"/>
                    </a:srgbClr>
                  </a:outerShdw>
                </a:effectLst>
              </a:rPr>
              <a:t>Histórica</a:t>
            </a:r>
            <a:r>
              <a:rPr lang="es-MX" sz="4400" b="1" dirty="0" smtClean="0">
                <a:effectLst>
                  <a:outerShdw blurRad="38100" dist="38100" dir="2700000" algn="tl">
                    <a:srgbClr val="000000">
                      <a:alpha val="43137"/>
                    </a:srgbClr>
                  </a:outerShdw>
                </a:effectLst>
              </a:rPr>
              <a:t>.</a:t>
            </a:r>
            <a:endParaRPr lang="es-MX" sz="44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154955" y="2603500"/>
            <a:ext cx="3721845" cy="2869045"/>
          </a:xfrm>
          <a:ln w="76200">
            <a:solidFill>
              <a:srgbClr val="92D050"/>
            </a:solidFill>
            <a:prstDash val="sysDot"/>
          </a:ln>
        </p:spPr>
        <p:txBody>
          <a:bodyPr/>
          <a:lstStyle/>
          <a:p>
            <a:pPr marL="0" indent="0" algn="just">
              <a:buNone/>
            </a:pPr>
            <a:r>
              <a:rPr lang="es-MX" b="1" dirty="0">
                <a:solidFill>
                  <a:schemeClr val="accent4">
                    <a:lumMod val="50000"/>
                  </a:schemeClr>
                </a:solidFill>
              </a:rPr>
              <a:t>La historia del derecho y tradición jurídica jugaron su papel de primera línea. Se trataba, pues, de una reacción fuerte del nacionalismo, de lo concreto, de lo especial, de lo popular, de los social, si se quiere, contra lo racional, lo abstracto, lo ideal, lo genérico, lo académico y lo universal. </a:t>
            </a:r>
          </a:p>
        </p:txBody>
      </p:sp>
      <p:pic>
        <p:nvPicPr>
          <p:cNvPr id="4" name="Imagen 3"/>
          <p:cNvPicPr>
            <a:picLocks noChangeAspect="1"/>
          </p:cNvPicPr>
          <p:nvPr/>
        </p:nvPicPr>
        <p:blipFill>
          <a:blip r:embed="rId2"/>
          <a:stretch>
            <a:fillRect/>
          </a:stretch>
        </p:blipFill>
        <p:spPr>
          <a:xfrm>
            <a:off x="5353779" y="2603500"/>
            <a:ext cx="6452025" cy="3976544"/>
          </a:xfrm>
          <a:prstGeom prst="rect">
            <a:avLst/>
          </a:prstGeom>
          <a:ln>
            <a:noFill/>
          </a:ln>
          <a:effectLst>
            <a:softEdge rad="112500"/>
          </a:effectLst>
        </p:spPr>
      </p:pic>
    </p:spTree>
    <p:extLst>
      <p:ext uri="{BB962C8B-B14F-4D97-AF65-F5344CB8AC3E}">
        <p14:creationId xmlns="" xmlns:p14="http://schemas.microsoft.com/office/powerpoint/2010/main" val="485008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a:t>GUSTAVO</a:t>
            </a:r>
            <a:r>
              <a:rPr lang="es-MX" dirty="0"/>
              <a:t> </a:t>
            </a:r>
            <a:r>
              <a:rPr lang="es-MX" b="1" dirty="0"/>
              <a:t>HUGO (1764-1844).</a:t>
            </a:r>
          </a:p>
        </p:txBody>
      </p:sp>
      <p:sp>
        <p:nvSpPr>
          <p:cNvPr id="3" name="Marcador de contenido 2"/>
          <p:cNvSpPr>
            <a:spLocks noGrp="1"/>
          </p:cNvSpPr>
          <p:nvPr>
            <p:ph idx="1"/>
          </p:nvPr>
        </p:nvSpPr>
        <p:spPr>
          <a:xfrm>
            <a:off x="637309" y="2618510"/>
            <a:ext cx="6483928" cy="3643745"/>
          </a:xfrm>
          <a:ln w="76200">
            <a:solidFill>
              <a:srgbClr val="92D050"/>
            </a:solidFill>
          </a:ln>
        </p:spPr>
        <p:txBody>
          <a:bodyPr>
            <a:normAutofit lnSpcReduction="10000"/>
          </a:bodyPr>
          <a:lstStyle/>
          <a:p>
            <a:pPr marL="0" indent="0" algn="just">
              <a:buNone/>
            </a:pPr>
            <a:r>
              <a:rPr lang="es-MX" b="1" dirty="0">
                <a:solidFill>
                  <a:schemeClr val="accent4">
                    <a:lumMod val="50000"/>
                  </a:schemeClr>
                </a:solidFill>
              </a:rPr>
              <a:t>Sostiene que el derecho se ha formado en escenarios diferentes al de la autoridad legislativa (Costumbre, Common Law y derecho pretoriano); que el derecho nace de la sociedad sin que medie contrato y sin que se imponga la voluntad divina, de manera parecida a lo que sucede con el lenguaje. Es decir, según la fórmula de Hugo, el derecho se crea lentamente, paulatinamente, a raíz de los propios problemas, de las propias necesidades y por supuesto de los propios usos del pueblo, que le van indicando a la gente como solucionar sus situaciones con un </a:t>
            </a:r>
            <a:r>
              <a:rPr lang="es-MX" b="1" dirty="0" smtClean="0">
                <a:solidFill>
                  <a:schemeClr val="accent4">
                    <a:lumMod val="50000"/>
                  </a:schemeClr>
                </a:solidFill>
              </a:rPr>
              <a:t>trasfondo </a:t>
            </a:r>
            <a:r>
              <a:rPr lang="es-MX" b="1" dirty="0">
                <a:solidFill>
                  <a:schemeClr val="accent4">
                    <a:lumMod val="50000"/>
                  </a:schemeClr>
                </a:solidFill>
              </a:rPr>
              <a:t>claramente identificable con lo jurídico. El derecho se hace a sí mismo con la mano moldeadora del pueblo. </a:t>
            </a:r>
          </a:p>
        </p:txBody>
      </p:sp>
      <p:pic>
        <p:nvPicPr>
          <p:cNvPr id="4" name="Imagen 3"/>
          <p:cNvPicPr>
            <a:picLocks noChangeAspect="1"/>
          </p:cNvPicPr>
          <p:nvPr/>
        </p:nvPicPr>
        <p:blipFill>
          <a:blip r:embed="rId2"/>
          <a:stretch>
            <a:fillRect/>
          </a:stretch>
        </p:blipFill>
        <p:spPr>
          <a:xfrm>
            <a:off x="8410597" y="2114550"/>
            <a:ext cx="2716310" cy="42400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4021554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smtClean="0">
                <a:effectLst>
                  <a:outerShdw blurRad="38100" dist="38100" dir="2700000" algn="tl">
                    <a:srgbClr val="000000">
                      <a:alpha val="43137"/>
                    </a:srgbClr>
                  </a:outerShdw>
                </a:effectLst>
              </a:rPr>
              <a:t>Escuela Sociológica</a:t>
            </a:r>
            <a:endParaRPr lang="es-MX"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628482" y="2506517"/>
            <a:ext cx="6839118" cy="3935845"/>
          </a:xfrm>
          <a:ln w="57150">
            <a:solidFill>
              <a:srgbClr val="92D050"/>
            </a:solidFill>
            <a:prstDash val="lgDashDot"/>
          </a:ln>
        </p:spPr>
        <p:txBody>
          <a:bodyPr>
            <a:normAutofit/>
          </a:bodyPr>
          <a:lstStyle/>
          <a:p>
            <a:pPr marL="0" indent="0" algn="just">
              <a:buNone/>
            </a:pPr>
            <a:r>
              <a:rPr lang="es-MX" b="1" dirty="0">
                <a:solidFill>
                  <a:schemeClr val="accent4">
                    <a:lumMod val="50000"/>
                  </a:schemeClr>
                </a:solidFill>
              </a:rPr>
              <a:t>El derecho es un producto social o "la manifestación de la vida social". El derecho se manifestaba al principio mediante normas indiferenciadas de carácter moral, religiosas o sociales y su cumplimiento era asegurado por el mismo grupo social.</a:t>
            </a:r>
          </a:p>
          <a:p>
            <a:pPr algn="just"/>
            <a:endParaRPr lang="es-MX" b="1" dirty="0">
              <a:solidFill>
                <a:schemeClr val="accent4">
                  <a:lumMod val="50000"/>
                </a:schemeClr>
              </a:solidFill>
            </a:endParaRPr>
          </a:p>
          <a:p>
            <a:pPr marL="0" indent="0" algn="just">
              <a:buNone/>
            </a:pPr>
            <a:r>
              <a:rPr lang="es-MX" b="1" dirty="0">
                <a:solidFill>
                  <a:schemeClr val="accent4">
                    <a:lumMod val="50000"/>
                  </a:schemeClr>
                </a:solidFill>
              </a:rPr>
              <a:t>Posteriormente el derecho surgió </a:t>
            </a:r>
            <a:r>
              <a:rPr lang="es-MX" b="1" dirty="0" smtClean="0">
                <a:solidFill>
                  <a:schemeClr val="accent4">
                    <a:lumMod val="50000"/>
                  </a:schemeClr>
                </a:solidFill>
              </a:rPr>
              <a:t>espontáneamente </a:t>
            </a:r>
            <a:r>
              <a:rPr lang="es-MX" b="1" dirty="0">
                <a:solidFill>
                  <a:schemeClr val="accent4">
                    <a:lumMod val="50000"/>
                  </a:schemeClr>
                </a:solidFill>
              </a:rPr>
              <a:t>y la costumbre fue su fuente primigenia única. Al derecho hay que estudiarlo desde el ángulo de fenómeno social, antes que desde cualquier otra perspectiva, tal como </a:t>
            </a:r>
            <a:r>
              <a:rPr lang="es-MX" b="1" dirty="0" smtClean="0">
                <a:solidFill>
                  <a:schemeClr val="accent4">
                    <a:lumMod val="50000"/>
                  </a:schemeClr>
                </a:solidFill>
              </a:rPr>
              <a:t>podríamos </a:t>
            </a:r>
            <a:r>
              <a:rPr lang="es-MX" b="1" dirty="0">
                <a:solidFill>
                  <a:schemeClr val="accent4">
                    <a:lumMod val="50000"/>
                  </a:schemeClr>
                </a:solidFill>
              </a:rPr>
              <a:t>estudiar cualquier otro objeto de carácter natural físico. Desde esa postura el derecho adoptaría la forma de "ser" y no de "deber ser", como se le conoce por tradición.</a:t>
            </a:r>
          </a:p>
          <a:p>
            <a:endParaRPr lang="es-MX" dirty="0"/>
          </a:p>
        </p:txBody>
      </p:sp>
      <p:pic>
        <p:nvPicPr>
          <p:cNvPr id="4" name="Imagen 3"/>
          <p:cNvPicPr>
            <a:picLocks noChangeAspect="1"/>
          </p:cNvPicPr>
          <p:nvPr/>
        </p:nvPicPr>
        <p:blipFill>
          <a:blip r:embed="rId2"/>
          <a:stretch>
            <a:fillRect/>
          </a:stretch>
        </p:blipFill>
        <p:spPr>
          <a:xfrm>
            <a:off x="8385514" y="2209801"/>
            <a:ext cx="3491235" cy="43814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358490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4400" b="1" dirty="0" smtClean="0">
                <a:effectLst>
                  <a:outerShdw blurRad="38100" dist="38100" dir="2700000" algn="tl">
                    <a:srgbClr val="000000">
                      <a:alpha val="43137"/>
                    </a:srgbClr>
                  </a:outerShdw>
                </a:effectLst>
              </a:rPr>
              <a:t>Emilio </a:t>
            </a:r>
            <a:r>
              <a:rPr lang="es-MX" sz="4400" b="1" dirty="0">
                <a:effectLst>
                  <a:outerShdw blurRad="38100" dist="38100" dir="2700000" algn="tl">
                    <a:srgbClr val="000000">
                      <a:alpha val="43137"/>
                    </a:srgbClr>
                  </a:outerShdw>
                </a:effectLst>
              </a:rPr>
              <a:t>D</a:t>
            </a:r>
            <a:r>
              <a:rPr lang="es-MX" sz="4400" b="1" dirty="0" smtClean="0">
                <a:effectLst>
                  <a:outerShdw blurRad="38100" dist="38100" dir="2700000" algn="tl">
                    <a:srgbClr val="000000">
                      <a:alpha val="43137"/>
                    </a:srgbClr>
                  </a:outerShdw>
                </a:effectLst>
              </a:rPr>
              <a:t>urkheim</a:t>
            </a:r>
            <a:endParaRPr lang="es-MX" sz="44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415636" y="2424545"/>
            <a:ext cx="6830291" cy="4211781"/>
          </a:xfrm>
          <a:ln w="57150">
            <a:solidFill>
              <a:srgbClr val="92D050"/>
            </a:solidFill>
            <a:prstDash val="sysDash"/>
          </a:ln>
        </p:spPr>
        <p:txBody>
          <a:bodyPr>
            <a:normAutofit fontScale="62500" lnSpcReduction="20000"/>
          </a:bodyPr>
          <a:lstStyle/>
          <a:p>
            <a:pPr marL="0" indent="0" algn="just">
              <a:buNone/>
            </a:pPr>
            <a:r>
              <a:rPr lang="es-MX" sz="2900" b="1" dirty="0">
                <a:solidFill>
                  <a:schemeClr val="accent4">
                    <a:lumMod val="50000"/>
                  </a:schemeClr>
                </a:solidFill>
              </a:rPr>
              <a:t>Sostiene, también, que el derecho es un producto social y que debe estudiarse siguiendo el método sociológico y con las siguiente pautas:</a:t>
            </a:r>
          </a:p>
          <a:p>
            <a:pPr marL="514350" indent="-514350" algn="just">
              <a:buFont typeface="+mj-lt"/>
              <a:buAutoNum type="arabicPeriod"/>
            </a:pPr>
            <a:endParaRPr lang="es-MX" sz="2900" b="1" dirty="0">
              <a:solidFill>
                <a:schemeClr val="accent4">
                  <a:lumMod val="50000"/>
                </a:schemeClr>
              </a:solidFill>
            </a:endParaRPr>
          </a:p>
          <a:p>
            <a:pPr algn="just"/>
            <a:r>
              <a:rPr lang="es-MX" sz="2900" b="1" dirty="0" smtClean="0">
                <a:solidFill>
                  <a:schemeClr val="accent4">
                    <a:lumMod val="50000"/>
                  </a:schemeClr>
                </a:solidFill>
              </a:rPr>
              <a:t> </a:t>
            </a:r>
            <a:r>
              <a:rPr lang="es-MX" sz="2900" b="1" dirty="0">
                <a:solidFill>
                  <a:schemeClr val="accent4">
                    <a:lumMod val="50000"/>
                  </a:schemeClr>
                </a:solidFill>
              </a:rPr>
              <a:t>Debe ser observado como fenómeno social, independiente de la conciencia individual.</a:t>
            </a:r>
          </a:p>
          <a:p>
            <a:pPr algn="just"/>
            <a:r>
              <a:rPr lang="es-MX" sz="2900" b="1" dirty="0" smtClean="0">
                <a:solidFill>
                  <a:schemeClr val="accent4">
                    <a:lumMod val="50000"/>
                  </a:schemeClr>
                </a:solidFill>
              </a:rPr>
              <a:t> </a:t>
            </a:r>
            <a:r>
              <a:rPr lang="es-MX" sz="2900" b="1" dirty="0">
                <a:solidFill>
                  <a:schemeClr val="accent4">
                    <a:lumMod val="50000"/>
                  </a:schemeClr>
                </a:solidFill>
              </a:rPr>
              <a:t>Las mismas ideas morales base del derecho son producto social</a:t>
            </a:r>
            <a:r>
              <a:rPr lang="es-MX" sz="2900" b="1" dirty="0" smtClean="0">
                <a:solidFill>
                  <a:schemeClr val="accent4">
                    <a:lumMod val="50000"/>
                  </a:schemeClr>
                </a:solidFill>
              </a:rPr>
              <a:t>.</a:t>
            </a:r>
          </a:p>
          <a:p>
            <a:pPr algn="just"/>
            <a:r>
              <a:rPr lang="es-MX" sz="2900" b="1" dirty="0" smtClean="0">
                <a:solidFill>
                  <a:schemeClr val="accent4">
                    <a:lumMod val="50000"/>
                  </a:schemeClr>
                </a:solidFill>
              </a:rPr>
              <a:t> </a:t>
            </a:r>
            <a:r>
              <a:rPr lang="es-MX" sz="2900" b="1" dirty="0">
                <a:solidFill>
                  <a:schemeClr val="accent4">
                    <a:lumMod val="50000"/>
                  </a:schemeClr>
                </a:solidFill>
              </a:rPr>
              <a:t>La esencia de los fenómenos sociales es la solidaridad social o coacción que ejerce el grupo sobre las personas.</a:t>
            </a:r>
          </a:p>
          <a:p>
            <a:pPr algn="just"/>
            <a:r>
              <a:rPr lang="es-MX" sz="2900" b="1" dirty="0" smtClean="0">
                <a:solidFill>
                  <a:schemeClr val="accent4">
                    <a:lumMod val="50000"/>
                  </a:schemeClr>
                </a:solidFill>
              </a:rPr>
              <a:t>A </a:t>
            </a:r>
            <a:r>
              <a:rPr lang="es-MX" sz="2900" b="1" dirty="0">
                <a:solidFill>
                  <a:schemeClr val="accent4">
                    <a:lumMod val="50000"/>
                  </a:schemeClr>
                </a:solidFill>
              </a:rPr>
              <a:t>cada clase o estado de solidaridad social corresponde un estado de derecho.</a:t>
            </a:r>
          </a:p>
          <a:p>
            <a:pPr algn="just"/>
            <a:r>
              <a:rPr lang="es-MX" sz="2900" b="1" dirty="0" smtClean="0">
                <a:solidFill>
                  <a:schemeClr val="accent4">
                    <a:lumMod val="50000"/>
                  </a:schemeClr>
                </a:solidFill>
              </a:rPr>
              <a:t> </a:t>
            </a:r>
            <a:r>
              <a:rPr lang="es-MX" sz="2900" b="1" dirty="0">
                <a:solidFill>
                  <a:schemeClr val="accent4">
                    <a:lumMod val="50000"/>
                  </a:schemeClr>
                </a:solidFill>
              </a:rPr>
              <a:t>Las instituciones jurídicas son manifestaciones externas de la coacción social ejercida en cada grupo.</a:t>
            </a:r>
          </a:p>
          <a:p>
            <a:pPr>
              <a:buFont typeface="+mj-lt"/>
              <a:buAutoNum type="arabicPeriod"/>
            </a:pPr>
            <a:endParaRPr lang="es-MX" dirty="0"/>
          </a:p>
        </p:txBody>
      </p:sp>
      <p:pic>
        <p:nvPicPr>
          <p:cNvPr id="4" name="Imagen 3"/>
          <p:cNvPicPr>
            <a:picLocks noChangeAspect="1"/>
          </p:cNvPicPr>
          <p:nvPr/>
        </p:nvPicPr>
        <p:blipFill>
          <a:blip r:embed="rId2"/>
          <a:stretch>
            <a:fillRect/>
          </a:stretch>
        </p:blipFill>
        <p:spPr>
          <a:xfrm>
            <a:off x="8509263" y="2510636"/>
            <a:ext cx="3157105" cy="3909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33269811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5400" b="1" dirty="0" smtClean="0"/>
              <a:t>Bibliografía</a:t>
            </a:r>
            <a:endParaRPr lang="es-MX" sz="5400" b="1" dirty="0"/>
          </a:p>
        </p:txBody>
      </p:sp>
      <p:sp>
        <p:nvSpPr>
          <p:cNvPr id="3" name="Marcador de contenido 2"/>
          <p:cNvSpPr>
            <a:spLocks noGrp="1"/>
          </p:cNvSpPr>
          <p:nvPr>
            <p:ph idx="1"/>
          </p:nvPr>
        </p:nvSpPr>
        <p:spPr/>
        <p:txBody>
          <a:bodyPr>
            <a:normAutofit/>
          </a:bodyPr>
          <a:lstStyle/>
          <a:p>
            <a:pPr algn="ctr"/>
            <a:r>
              <a:rPr lang="es-MX" sz="2000" b="1" dirty="0" smtClean="0"/>
              <a:t>Documento PDF Extraído de la pagina del el poder judicial.</a:t>
            </a:r>
          </a:p>
          <a:p>
            <a:pPr marL="0" indent="0" algn="ctr">
              <a:buNone/>
            </a:pPr>
            <a:r>
              <a:rPr lang="es-MX" sz="2000" b="1" dirty="0">
                <a:hlinkClick r:id="rId2"/>
              </a:rPr>
              <a:t>http://</a:t>
            </a:r>
            <a:r>
              <a:rPr lang="es-MX" sz="2000" b="1" dirty="0" smtClean="0">
                <a:solidFill>
                  <a:schemeClr val="accent4">
                    <a:lumMod val="50000"/>
                  </a:schemeClr>
                </a:solidFill>
                <a:hlinkClick r:id="rId2"/>
              </a:rPr>
              <a:t>www.poderjudicial-gto.gob.mx/pdfs/ifsp_conceptosjuridicosfundamentales-1.pdf</a:t>
            </a:r>
            <a:r>
              <a:rPr lang="es-MX" sz="2000" b="1" dirty="0" smtClean="0">
                <a:solidFill>
                  <a:schemeClr val="accent4">
                    <a:lumMod val="50000"/>
                  </a:schemeClr>
                </a:solidFill>
              </a:rPr>
              <a:t> </a:t>
            </a:r>
            <a:endParaRPr lang="es-MX" sz="2000" b="1" dirty="0">
              <a:solidFill>
                <a:schemeClr val="accent4">
                  <a:lumMod val="50000"/>
                </a:schemeClr>
              </a:solidFill>
            </a:endParaRPr>
          </a:p>
        </p:txBody>
      </p:sp>
      <p:pic>
        <p:nvPicPr>
          <p:cNvPr id="3074" name="Picture 2" descr="C:\Documents and Settings\pc2\Configuración local\Archivos temporales de Internet\Content.IE5\9G2CQAE4\MC900217198[1].wmf"/>
          <p:cNvPicPr>
            <a:picLocks noChangeAspect="1" noChangeArrowheads="1"/>
          </p:cNvPicPr>
          <p:nvPr/>
        </p:nvPicPr>
        <p:blipFill>
          <a:blip r:embed="rId3"/>
          <a:srcRect/>
          <a:stretch>
            <a:fillRect/>
          </a:stretch>
        </p:blipFill>
        <p:spPr bwMode="auto">
          <a:xfrm>
            <a:off x="4657344" y="3995318"/>
            <a:ext cx="1810512" cy="1762963"/>
          </a:xfrm>
          <a:prstGeom prst="rect">
            <a:avLst/>
          </a:prstGeom>
          <a:noFill/>
        </p:spPr>
      </p:pic>
    </p:spTree>
    <p:extLst>
      <p:ext uri="{BB962C8B-B14F-4D97-AF65-F5344CB8AC3E}">
        <p14:creationId xmlns="" xmlns:p14="http://schemas.microsoft.com/office/powerpoint/2010/main" val="32540689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de reuniones Ion">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795</TotalTime>
  <Words>921</Words>
  <Application>Microsoft Office PowerPoint</Application>
  <PresentationFormat>Personalizado</PresentationFormat>
  <Paragraphs>41</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Sala de reuniones Ion</vt:lpstr>
      <vt:lpstr>EL DERECHO</vt:lpstr>
      <vt:lpstr>Justificación</vt:lpstr>
      <vt:lpstr>Origen e Importancia del Derecho</vt:lpstr>
      <vt:lpstr>CONCEPTO DE DERECHO </vt:lpstr>
      <vt:lpstr>¿Qué es el Derecho?</vt:lpstr>
      <vt:lpstr>Teorías Voluntaristas</vt:lpstr>
      <vt:lpstr>Las Teorías Teológicas.</vt:lpstr>
      <vt:lpstr>Las Teorías Contractualitas</vt:lpstr>
      <vt:lpstr>Teorías No Voluntaristas.</vt:lpstr>
      <vt:lpstr>Escuela Histórica.</vt:lpstr>
      <vt:lpstr>GUSTAVO HUGO (1764-1844).</vt:lpstr>
      <vt:lpstr>Escuela Sociológica</vt:lpstr>
      <vt:lpstr>Emilio Durkheim</vt:lpstr>
      <vt:lpstr>Bibliografía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Origen e importancia del Derecho</dc:title>
  <dc:creator>Abby qriel</dc:creator>
  <cp:lastModifiedBy>pc-02</cp:lastModifiedBy>
  <cp:revision>30</cp:revision>
  <dcterms:created xsi:type="dcterms:W3CDTF">2014-08-20T01:24:48Z</dcterms:created>
  <dcterms:modified xsi:type="dcterms:W3CDTF">2014-09-06T16:06:06Z</dcterms:modified>
</cp:coreProperties>
</file>