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es-E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 snapToObjects="1"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345440" y="2942602"/>
            <a:ext cx="7147931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572652" y="2944634"/>
            <a:ext cx="1190348" cy="2459736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712714" y="3136658"/>
            <a:ext cx="910224" cy="2075688"/>
          </a:xfrm>
          <a:prstGeom prst="rect">
            <a:avLst/>
          </a:prstGeom>
          <a:solidFill>
            <a:schemeClr val="accent3">
              <a:alpha val="70000"/>
            </a:schemeClr>
          </a:solidFill>
          <a:ln w="635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>
            <a:off x="445483" y="3055621"/>
            <a:ext cx="6947845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786826" y="4625268"/>
            <a:ext cx="762000" cy="457200"/>
          </a:xfrm>
        </p:spPr>
        <p:txBody>
          <a:bodyPr/>
          <a:lstStyle>
            <a:lvl1pPr algn="ctr">
              <a:defRPr sz="28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1" name="Rectangle 10"/>
          <p:cNvSpPr/>
          <p:nvPr/>
        </p:nvSpPr>
        <p:spPr>
          <a:xfrm>
            <a:off x="541822" y="4559276"/>
            <a:ext cx="6755166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538971" y="3139440"/>
            <a:ext cx="6760868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2805" y="4648200"/>
            <a:ext cx="6553200" cy="457200"/>
          </a:xfrm>
        </p:spPr>
        <p:txBody>
          <a:bodyPr>
            <a:normAutofit/>
          </a:bodyPr>
          <a:lstStyle>
            <a:lvl1pPr marL="0" indent="0" algn="ctr">
              <a:buNone/>
              <a:defRPr sz="1800" cap="all" spc="300" baseline="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smtClean="0"/>
              <a:t>Haga clic para modificar el estilo de subtítulo del patrón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19201"/>
          </a:xfrm>
        </p:spPr>
        <p:txBody>
          <a:bodyPr anchor="b" anchorCtr="0">
            <a:noAutofit/>
          </a:bodyPr>
          <a:lstStyle>
            <a:lvl1pPr>
              <a:defRPr sz="40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451976" y="2946400"/>
            <a:ext cx="8265160" cy="24638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567656" y="3048000"/>
            <a:ext cx="8033800" cy="2245359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6" y="3200399"/>
            <a:ext cx="7696200" cy="1295401"/>
          </a:xfrm>
        </p:spPr>
        <p:txBody>
          <a:bodyPr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lang="en-US" sz="4000" kern="1200" cap="all" baseline="0" dirty="0">
                <a:solidFill>
                  <a:schemeClr val="accent1">
                    <a:lumMod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15" name="Rectangle 14"/>
          <p:cNvSpPr/>
          <p:nvPr/>
        </p:nvSpPr>
        <p:spPr>
          <a:xfrm>
            <a:off x="675496" y="4541520"/>
            <a:ext cx="7818120" cy="664367"/>
          </a:xfrm>
          <a:prstGeom prst="rect">
            <a:avLst/>
          </a:prstGeom>
          <a:solidFill>
            <a:schemeClr val="accent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4607510"/>
            <a:ext cx="7696200" cy="523783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14" name="Rectangle 13"/>
          <p:cNvSpPr/>
          <p:nvPr/>
        </p:nvSpPr>
        <p:spPr>
          <a:xfrm>
            <a:off x="675757" y="3124200"/>
            <a:ext cx="7817599" cy="2077720"/>
          </a:xfrm>
          <a:prstGeom prst="rect">
            <a:avLst/>
          </a:prstGeom>
          <a:noFill/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6128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19071"/>
            <a:ext cx="4038600" cy="440740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</p:spPr>
        <p:txBody>
          <a:bodyPr/>
          <a:lstStyle>
            <a:lvl1pPr>
              <a:defRPr/>
            </a:lvl1pPr>
          </a:lstStyle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6128" y="1722438"/>
            <a:ext cx="4040188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128" y="2438400"/>
            <a:ext cx="4040188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722438"/>
            <a:ext cx="4041775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2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38400"/>
            <a:ext cx="4041775" cy="368776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1" name="Rounded Rectangle 10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Rounded Rectangle 11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685800"/>
            <a:ext cx="4572000" cy="525780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Rectangle 7"/>
          <p:cNvSpPr/>
          <p:nvPr/>
        </p:nvSpPr>
        <p:spPr>
          <a:xfrm>
            <a:off x="560034" y="1505712"/>
            <a:ext cx="2716566" cy="3523488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676690" y="1642472"/>
            <a:ext cx="2483254" cy="3234328"/>
          </a:xfrm>
          <a:prstGeom prst="rect">
            <a:avLst/>
          </a:prstGeom>
          <a:solidFill>
            <a:srgbClr val="FFFFFF"/>
          </a:solidFill>
          <a:ln w="6350" cmpd="dbl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9000" y="2971800"/>
            <a:ext cx="2298634" cy="1752600"/>
          </a:xfrm>
        </p:spPr>
        <p:txBody>
          <a:bodyPr/>
          <a:lstStyle>
            <a:lvl1pPr marL="0" indent="0">
              <a:spcBef>
                <a:spcPts val="400"/>
              </a:spcBef>
              <a:buNone/>
              <a:defRPr sz="1400">
                <a:solidFill>
                  <a:schemeClr val="accent1">
                    <a:lumMod val="5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9000" y="1734312"/>
            <a:ext cx="2298634" cy="1191620"/>
          </a:xfrm>
        </p:spPr>
        <p:txBody>
          <a:bodyPr anchor="b">
            <a:normAutofit/>
          </a:bodyPr>
          <a:lstStyle>
            <a:lvl1pPr algn="l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5800" y="621437"/>
            <a:ext cx="7772400" cy="4331564"/>
          </a:xfrm>
          <a:solidFill>
            <a:schemeClr val="bg2"/>
          </a:solidFill>
          <a:ln>
            <a:noFill/>
          </a:ln>
          <a:effectLst>
            <a:softEdge rad="127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_tradnl" smtClean="0"/>
              <a:t>Arrastre la imagen al marcador de posición o haga clic en el icono para agregar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10" name="Rectangle 9"/>
          <p:cNvSpPr/>
          <p:nvPr/>
        </p:nvSpPr>
        <p:spPr>
          <a:xfrm>
            <a:off x="685800" y="4953000"/>
            <a:ext cx="7772400" cy="137160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61999" y="5029200"/>
            <a:ext cx="7600765" cy="1202924"/>
          </a:xfrm>
          <a:prstGeom prst="rect">
            <a:avLst/>
          </a:prstGeom>
          <a:solidFill>
            <a:srgbClr val="FFFFFF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" name="Rectangle 12"/>
          <p:cNvSpPr/>
          <p:nvPr/>
        </p:nvSpPr>
        <p:spPr>
          <a:xfrm>
            <a:off x="914400" y="5638800"/>
            <a:ext cx="7328514" cy="451696"/>
          </a:xfrm>
          <a:prstGeom prst="rect">
            <a:avLst/>
          </a:prstGeom>
          <a:solidFill>
            <a:schemeClr val="accent1"/>
          </a:solidFill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605589" y="5074920"/>
            <a:ext cx="7946136" cy="1097280"/>
          </a:xfrm>
          <a:prstGeom prst="rect">
            <a:avLst/>
          </a:prstGeom>
          <a:noFill/>
          <a:ln w="6350" cmpd="dbl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56289" y="5656556"/>
            <a:ext cx="7244736" cy="401715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 cap="all" spc="250" baseline="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smtClean="0"/>
              <a:t>Haga clic para modificar el estilo de texto del patrón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5105400"/>
            <a:ext cx="7328514" cy="523043"/>
          </a:xfrm>
        </p:spPr>
        <p:txBody>
          <a:bodyPr anchor="ctr" anchorCtr="0"/>
          <a:lstStyle>
            <a:lvl1pPr algn="ctr">
              <a:defRPr sz="2000" b="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 smtClean="0"/>
              <a:t>Clic para editar título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861702" y="228600"/>
            <a:ext cx="1859280" cy="6122634"/>
          </a:xfrm>
          <a:prstGeom prst="rect">
            <a:avLst/>
          </a:prstGeom>
          <a:solidFill>
            <a:srgbClr val="FFFFFF">
              <a:alpha val="85000"/>
            </a:srgb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955225" y="351409"/>
            <a:ext cx="1672235" cy="587701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48577" y="395427"/>
            <a:ext cx="1485531" cy="5788981"/>
          </a:xfrm>
        </p:spPr>
        <p:txBody>
          <a:bodyPr vert="eaVert"/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0999"/>
            <a:ext cx="6172200" cy="5791201"/>
          </a:xfrm>
        </p:spPr>
        <p:txBody>
          <a:bodyPr vert="eaVert"/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7" name="Rounded Rectangle 6"/>
          <p:cNvSpPr/>
          <p:nvPr/>
        </p:nvSpPr>
        <p:spPr>
          <a:xfrm>
            <a:off x="91440" y="101600"/>
            <a:ext cx="8961120" cy="6664960"/>
          </a:xfrm>
          <a:prstGeom prst="roundRect">
            <a:avLst>
              <a:gd name="adj" fmla="val 1735"/>
            </a:avLst>
          </a:prstGeom>
          <a:ln w="12700" cmpd="sng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82296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BEB51CA0-124E-D741-9936-B0AC37D10AA1}" type="datetimeFigureOut">
              <a:rPr lang="es-ES" smtClean="0"/>
              <a:pPr/>
              <a:t>25/01/2014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50836219-1C13-A44E-9F96-78ACD5B48EEA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9" name="Rectangle 8"/>
          <p:cNvSpPr/>
          <p:nvPr/>
        </p:nvSpPr>
        <p:spPr>
          <a:xfrm>
            <a:off x="274320" y="278166"/>
            <a:ext cx="8595360" cy="1325880"/>
          </a:xfrm>
          <a:prstGeom prst="rect">
            <a:avLst/>
          </a:prstGeom>
          <a:solidFill>
            <a:srgbClr val="FFFFFF">
              <a:alpha val="83000"/>
            </a:srgbClr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72863" y="372862"/>
            <a:ext cx="8380520" cy="1118587"/>
          </a:xfrm>
          <a:prstGeom prst="rect">
            <a:avLst/>
          </a:prstGeom>
          <a:solidFill>
            <a:srgbClr val="FFFFFF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6128" y="408372"/>
            <a:ext cx="8260672" cy="103942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_tradnl" smtClean="0"/>
              <a:t>Clic para editar título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3500" kern="1200" cap="all" baseline="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19456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ie de página 6"/>
          <p:cNvSpPr>
            <a:spLocks noGrp="1"/>
          </p:cNvSpPr>
          <p:nvPr>
            <p:ph type="ftr" sz="quarter" idx="11"/>
          </p:nvPr>
        </p:nvSpPr>
        <p:spPr>
          <a:xfrm>
            <a:off x="6019800" y="6356350"/>
            <a:ext cx="2895600" cy="365125"/>
          </a:xfrm>
        </p:spPr>
        <p:txBody>
          <a:bodyPr/>
          <a:lstStyle/>
          <a:p>
            <a:r>
              <a:rPr lang="es-ES" dirty="0" smtClean="0">
                <a:latin typeface="Chalkboard"/>
                <a:cs typeface="Chalkboard"/>
              </a:rPr>
              <a:t>L.R.I. ANAID LUNA GARCÍA</a:t>
            </a:r>
            <a:endParaRPr lang="es-ES" dirty="0">
              <a:latin typeface="Chalkboard"/>
              <a:cs typeface="Chalkboard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642805" y="4648199"/>
            <a:ext cx="6553200" cy="630357"/>
          </a:xfrm>
        </p:spPr>
        <p:txBody>
          <a:bodyPr>
            <a:normAutofit fontScale="25000" lnSpcReduction="20000"/>
          </a:bodyPr>
          <a:lstStyle/>
          <a:p>
            <a:r>
              <a:rPr lang="es-ES" sz="7400" dirty="0">
                <a:solidFill>
                  <a:srgbClr val="000000"/>
                </a:solidFill>
              </a:rPr>
              <a:t>CAMPUS: </a:t>
            </a:r>
            <a:r>
              <a:rPr lang="es-ES" sz="7400" dirty="0"/>
              <a:t>OAXACA URBANA</a:t>
            </a:r>
          </a:p>
          <a:p>
            <a:r>
              <a:rPr lang="es-ES" sz="7400" dirty="0"/>
              <a:t>BACHILLERATO.</a:t>
            </a:r>
          </a:p>
          <a:p>
            <a:endParaRPr lang="es-ES" dirty="0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04705" y="3227033"/>
            <a:ext cx="6629400" cy="1243245"/>
          </a:xfrm>
        </p:spPr>
        <p:txBody>
          <a:bodyPr/>
          <a:lstStyle/>
          <a:p>
            <a:r>
              <a:rPr lang="es-ES" sz="3600" dirty="0"/>
              <a:t>MULTIVERSIDAD LATINOAMERICANA</a:t>
            </a:r>
          </a:p>
        </p:txBody>
      </p:sp>
      <p:sp>
        <p:nvSpPr>
          <p:cNvPr id="4" name="CuadroTexto 3"/>
          <p:cNvSpPr txBox="1"/>
          <p:nvPr/>
        </p:nvSpPr>
        <p:spPr>
          <a:xfrm>
            <a:off x="4239022" y="1830999"/>
            <a:ext cx="1846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sp>
        <p:nvSpPr>
          <p:cNvPr id="5" name="CuadroTexto 4"/>
          <p:cNvSpPr txBox="1"/>
          <p:nvPr/>
        </p:nvSpPr>
        <p:spPr>
          <a:xfrm>
            <a:off x="2886493" y="5440296"/>
            <a:ext cx="1933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Geneva"/>
                <a:cs typeface="Geneva"/>
              </a:rPr>
              <a:t>Materia: Inglés.</a:t>
            </a:r>
          </a:p>
        </p:txBody>
      </p:sp>
    </p:spTree>
    <p:extLst>
      <p:ext uri="{BB962C8B-B14F-4D97-AF65-F5344CB8AC3E}">
        <p14:creationId xmlns:p14="http://schemas.microsoft.com/office/powerpoint/2010/main" xmlns="" val="1708791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4" name="CuadroTexto 3"/>
          <p:cNvSpPr txBox="1"/>
          <p:nvPr/>
        </p:nvSpPr>
        <p:spPr>
          <a:xfrm>
            <a:off x="694267" y="405381"/>
            <a:ext cx="804333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construction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b="1" dirty="0" smtClean="0"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, </a:t>
            </a:r>
            <a:r>
              <a:rPr lang="es-ES" sz="2400" dirty="0" err="1" smtClean="0">
                <a:latin typeface="+mj-lt"/>
              </a:rPr>
              <a:t>followed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by</a:t>
            </a:r>
            <a:r>
              <a:rPr lang="es-ES" sz="2400" dirty="0" smtClean="0">
                <a:latin typeface="+mj-lt"/>
              </a:rPr>
              <a:t> and </a:t>
            </a:r>
            <a:r>
              <a:rPr lang="es-ES" sz="2400" dirty="0" err="1" smtClean="0">
                <a:latin typeface="+mj-lt"/>
              </a:rPr>
              <a:t>adjective</a:t>
            </a:r>
            <a:r>
              <a:rPr lang="es-ES" sz="2400" dirty="0" smtClean="0">
                <a:latin typeface="+mj-lt"/>
              </a:rPr>
              <a:t>, </a:t>
            </a:r>
            <a:r>
              <a:rPr lang="es-ES" sz="2400" dirty="0" err="1" smtClean="0">
                <a:latin typeface="+mj-lt"/>
              </a:rPr>
              <a:t>followed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by</a:t>
            </a:r>
            <a:r>
              <a:rPr lang="es-ES" sz="2400" b="1" dirty="0" smtClean="0">
                <a:latin typeface="+mj-lt"/>
              </a:rPr>
              <a:t> as </a:t>
            </a:r>
            <a:r>
              <a:rPr lang="es-ES" sz="2400" dirty="0" smtClean="0">
                <a:latin typeface="+mj-lt"/>
              </a:rPr>
              <a:t>can </a:t>
            </a:r>
            <a:r>
              <a:rPr lang="es-ES" sz="2400" dirty="0" err="1" smtClean="0">
                <a:latin typeface="+mj-lt"/>
              </a:rPr>
              <a:t>also</a:t>
            </a:r>
            <a:r>
              <a:rPr lang="es-ES" sz="2400" dirty="0" smtClean="0">
                <a:latin typeface="+mj-lt"/>
              </a:rPr>
              <a:t> be </a:t>
            </a:r>
            <a:r>
              <a:rPr lang="es-ES" sz="2400" dirty="0" err="1" smtClean="0">
                <a:latin typeface="+mj-lt"/>
              </a:rPr>
              <a:t>combined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with</a:t>
            </a:r>
            <a:r>
              <a:rPr lang="es-ES" sz="2400" dirty="0" smtClean="0">
                <a:latin typeface="+mj-lt"/>
              </a:rPr>
              <a:t> a </a:t>
            </a:r>
            <a:r>
              <a:rPr lang="es-ES" sz="2400" dirty="0" err="1" smtClean="0">
                <a:latin typeface="+mj-lt"/>
              </a:rPr>
              <a:t>noun</a:t>
            </a:r>
            <a:r>
              <a:rPr lang="es-ES" sz="2400" dirty="0" smtClean="0">
                <a:latin typeface="+mj-lt"/>
              </a:rPr>
              <a:t>.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389467" y="1502601"/>
            <a:ext cx="834813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SUBJECT + TO BE + AS + ADJECTIVE + NOUN + AS + SUBJECT</a:t>
            </a:r>
            <a:endParaRPr lang="es-ES" sz="2400" dirty="0">
              <a:solidFill>
                <a:srgbClr val="FF0000"/>
              </a:solidFill>
              <a:latin typeface="Herculanum"/>
              <a:cs typeface="Herculanum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812800" y="2556933"/>
            <a:ext cx="1439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EXAMPLE:</a:t>
            </a:r>
            <a:endParaRPr lang="es-ES" dirty="0"/>
          </a:p>
        </p:txBody>
      </p:sp>
      <p:sp>
        <p:nvSpPr>
          <p:cNvPr id="7" name="CuadroTexto 6"/>
          <p:cNvSpPr txBox="1"/>
          <p:nvPr/>
        </p:nvSpPr>
        <p:spPr>
          <a:xfrm>
            <a:off x="2810932" y="2709333"/>
            <a:ext cx="3471335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+mj-lt"/>
              </a:rPr>
              <a:t>EDUARDO IS AS SMART A STUDENT AS FRANCISCO.</a:t>
            </a:r>
            <a:endParaRPr lang="es-ES" sz="2400" dirty="0">
              <a:latin typeface="+mj-lt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3124200" y="4690533"/>
            <a:ext cx="315806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+mj-lt"/>
              </a:rPr>
              <a:t>THAT GIRLS ARE AS BEAUTIFUL WOMEN AS MY FRIENDS.</a:t>
            </a:r>
            <a:endParaRPr lang="es-ES" sz="2400" dirty="0">
              <a:latin typeface="+mj-lt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267" y="2300996"/>
            <a:ext cx="1778000" cy="2087862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82694" y="2556933"/>
            <a:ext cx="2019439" cy="1822629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467" y="4563534"/>
            <a:ext cx="2478097" cy="164906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02561" y="4531898"/>
            <a:ext cx="2270506" cy="1728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9449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287867" y="423333"/>
            <a:ext cx="85344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800" dirty="0" smtClean="0">
                <a:solidFill>
                  <a:srgbClr val="FF0000"/>
                </a:solidFill>
                <a:latin typeface="Herculanum"/>
                <a:cs typeface="Herculanum"/>
              </a:rPr>
              <a:t>AS + POSITIVE FORM OF ADJECTIVE + A/AN + SINGULAR COUNTABLE NOUN + AS</a:t>
            </a:r>
            <a:endParaRPr lang="es-ES" sz="2800" dirty="0">
              <a:solidFill>
                <a:srgbClr val="FF0000"/>
              </a:solidFill>
              <a:latin typeface="Herculanum"/>
              <a:cs typeface="Herculanum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5130801" y="1811867"/>
            <a:ext cx="34882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>
                <a:latin typeface="+mj-lt"/>
              </a:rPr>
              <a:t>SANDY IS </a:t>
            </a:r>
            <a:r>
              <a:rPr lang="es-ES" sz="2400" dirty="0" smtClean="0">
                <a:solidFill>
                  <a:srgbClr val="3366FF"/>
                </a:solidFill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GOOD </a:t>
            </a:r>
            <a:r>
              <a:rPr lang="es-ES" sz="2400" u="sng" dirty="0" smtClean="0">
                <a:solidFill>
                  <a:schemeClr val="accent2"/>
                </a:solidFill>
                <a:latin typeface="+mj-lt"/>
              </a:rPr>
              <a:t>A</a:t>
            </a:r>
            <a:r>
              <a:rPr lang="es-ES" sz="2400" dirty="0" smtClean="0">
                <a:solidFill>
                  <a:schemeClr val="accent2"/>
                </a:solidFill>
                <a:latin typeface="+mj-lt"/>
              </a:rPr>
              <a:t> </a:t>
            </a:r>
            <a:r>
              <a:rPr lang="es-ES" sz="2400" dirty="0" smtClean="0">
                <a:latin typeface="+mj-lt"/>
              </a:rPr>
              <a:t>FRIEND</a:t>
            </a:r>
            <a:r>
              <a:rPr lang="es-ES" sz="2400" dirty="0" smtClean="0">
                <a:solidFill>
                  <a:srgbClr val="3366FF"/>
                </a:solidFill>
                <a:latin typeface="+mj-lt"/>
              </a:rPr>
              <a:t> AS </a:t>
            </a:r>
            <a:r>
              <a:rPr lang="es-ES" sz="2400" dirty="0" smtClean="0">
                <a:latin typeface="+mj-lt"/>
              </a:rPr>
              <a:t>LIZETH</a:t>
            </a:r>
            <a:endParaRPr lang="es-ES" sz="2400" dirty="0">
              <a:latin typeface="+mj-lt"/>
            </a:endParaRPr>
          </a:p>
        </p:txBody>
      </p:sp>
      <p:sp>
        <p:nvSpPr>
          <p:cNvPr id="5" name="CuadroTexto 4"/>
          <p:cNvSpPr txBox="1"/>
          <p:nvPr/>
        </p:nvSpPr>
        <p:spPr>
          <a:xfrm>
            <a:off x="287867" y="1811867"/>
            <a:ext cx="37083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dirty="0" smtClean="0">
                <a:latin typeface="+mj-lt"/>
              </a:rPr>
              <a:t>SANDY IS A GOOD FRIEND.</a:t>
            </a:r>
          </a:p>
          <a:p>
            <a:pPr algn="ctr"/>
            <a:r>
              <a:rPr lang="es-ES" sz="2000" dirty="0" smtClean="0">
                <a:latin typeface="+mj-lt"/>
              </a:rPr>
              <a:t>LIZETH IS A GOOD FRIEND TOO.</a:t>
            </a:r>
            <a:endParaRPr lang="es-ES" sz="2000" dirty="0">
              <a:latin typeface="+mj-lt"/>
            </a:endParaRPr>
          </a:p>
        </p:txBody>
      </p:sp>
      <p:sp>
        <p:nvSpPr>
          <p:cNvPr id="6" name="Flecha derecha 5"/>
          <p:cNvSpPr/>
          <p:nvPr/>
        </p:nvSpPr>
        <p:spPr>
          <a:xfrm>
            <a:off x="3996266" y="2048933"/>
            <a:ext cx="931334" cy="2032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CuadroTexto 6"/>
          <p:cNvSpPr txBox="1"/>
          <p:nvPr/>
        </p:nvSpPr>
        <p:spPr>
          <a:xfrm>
            <a:off x="558799" y="3251200"/>
            <a:ext cx="81618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atin typeface="Arial Black"/>
                <a:cs typeface="Arial Black"/>
              </a:rPr>
              <a:t>IN THE CASE OF PLURAL NOUNS, NO ARTICLE IS REQUIRED.</a:t>
            </a:r>
            <a:endParaRPr lang="es-ES" dirty="0">
              <a:latin typeface="Arial Black"/>
              <a:cs typeface="Arial Black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978401" y="4114800"/>
            <a:ext cx="374226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smtClean="0">
                <a:latin typeface="+mj-lt"/>
              </a:rPr>
              <a:t>ALEJANDRO AND LUIS ARE </a:t>
            </a:r>
            <a:r>
              <a:rPr lang="es-ES" sz="2400" dirty="0" smtClean="0">
                <a:solidFill>
                  <a:srgbClr val="3366FF"/>
                </a:solidFill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POWERFUL ATHLETES </a:t>
            </a:r>
            <a:r>
              <a:rPr lang="es-ES" sz="2400" dirty="0" smtClean="0">
                <a:solidFill>
                  <a:srgbClr val="3366FF"/>
                </a:solidFill>
                <a:latin typeface="+mj-lt"/>
              </a:rPr>
              <a:t>AS</a:t>
            </a:r>
            <a:r>
              <a:rPr lang="es-ES" sz="2400" dirty="0" smtClean="0">
                <a:latin typeface="+mj-lt"/>
              </a:rPr>
              <a:t> THEIR COMPETITORS.</a:t>
            </a:r>
            <a:endParaRPr lang="es-ES" sz="2400" dirty="0">
              <a:latin typeface="+mj-lt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558798" y="4114800"/>
            <a:ext cx="3217335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2000" dirty="0" smtClean="0">
                <a:latin typeface="+mj-lt"/>
              </a:rPr>
              <a:t>ALEJANDRO AND LUIS ARE POWERFUL ATHLETES.</a:t>
            </a:r>
          </a:p>
          <a:p>
            <a:pPr algn="just"/>
            <a:r>
              <a:rPr lang="es-ES" sz="2000" dirty="0" smtClean="0">
                <a:latin typeface="+mj-lt"/>
              </a:rPr>
              <a:t>THEIR COMPETITORS ARE POWERFUL TOO.</a:t>
            </a:r>
            <a:endParaRPr lang="es-ES" sz="2000" dirty="0">
              <a:latin typeface="+mj-lt"/>
            </a:endParaRPr>
          </a:p>
        </p:txBody>
      </p:sp>
      <p:sp>
        <p:nvSpPr>
          <p:cNvPr id="10" name="Flecha derecha 9"/>
          <p:cNvSpPr/>
          <p:nvPr/>
        </p:nvSpPr>
        <p:spPr>
          <a:xfrm>
            <a:off x="4047067" y="4758267"/>
            <a:ext cx="931334" cy="20320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xmlns="" val="2359751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659770" y="610333"/>
            <a:ext cx="79007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atin typeface="Bookman Old Style"/>
                <a:cs typeface="Bookman Old Style"/>
              </a:rPr>
              <a:t>In </a:t>
            </a:r>
            <a:r>
              <a:rPr lang="es-ES" sz="2400" b="1" dirty="0" err="1" smtClean="0">
                <a:latin typeface="Bookman Old Style"/>
                <a:cs typeface="Bookman Old Style"/>
              </a:rPr>
              <a:t>the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u="sng" dirty="0" err="1" smtClean="0">
                <a:solidFill>
                  <a:srgbClr val="3366FF"/>
                </a:solidFill>
                <a:latin typeface="Bookman Old Style"/>
                <a:cs typeface="Bookman Old Style"/>
              </a:rPr>
              <a:t>Inequal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dirty="0" err="1" smtClean="0">
                <a:latin typeface="Bookman Old Style"/>
                <a:cs typeface="Bookman Old Style"/>
              </a:rPr>
              <a:t>comparisons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dirty="0" err="1" smtClean="0">
                <a:latin typeface="Bookman Old Style"/>
                <a:cs typeface="Bookman Old Style"/>
              </a:rPr>
              <a:t>we</a:t>
            </a:r>
            <a:r>
              <a:rPr lang="es-ES" sz="2400" b="1" dirty="0" smtClean="0">
                <a:latin typeface="Bookman Old Style"/>
                <a:cs typeface="Bookman Old Style"/>
              </a:rPr>
              <a:t> can use </a:t>
            </a:r>
          </a:p>
          <a:p>
            <a:pPr algn="ctr"/>
            <a:r>
              <a:rPr lang="es-ES" sz="2400" b="1" u="sng" dirty="0" err="1" smtClean="0">
                <a:latin typeface="Bookman Old Style"/>
                <a:cs typeface="Bookman Old Style"/>
              </a:rPr>
              <a:t>not</a:t>
            </a:r>
            <a:r>
              <a:rPr lang="es-ES" sz="2400" b="1" u="sng" dirty="0" smtClean="0">
                <a:latin typeface="Bookman Old Style"/>
                <a:cs typeface="Bookman Old Style"/>
              </a:rPr>
              <a:t> as…as </a:t>
            </a:r>
            <a:r>
              <a:rPr lang="es-ES" sz="2400" b="1" dirty="0" err="1" smtClean="0">
                <a:latin typeface="Bookman Old Style"/>
                <a:cs typeface="Bookman Old Style"/>
              </a:rPr>
              <a:t>or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u="sng" dirty="0" err="1" smtClean="0">
                <a:latin typeface="Bookman Old Style"/>
                <a:cs typeface="Bookman Old Style"/>
              </a:rPr>
              <a:t>not</a:t>
            </a:r>
            <a:r>
              <a:rPr lang="es-ES" sz="2400" b="1" u="sng" dirty="0" smtClean="0">
                <a:latin typeface="Bookman Old Style"/>
                <a:cs typeface="Bookman Old Style"/>
              </a:rPr>
              <a:t> so…as.</a:t>
            </a: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9770" y="1806257"/>
            <a:ext cx="2111264" cy="158673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3124200" y="2094926"/>
            <a:ext cx="2655574" cy="1200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The</a:t>
            </a:r>
            <a:r>
              <a:rPr lang="es-ES" sz="2400" dirty="0" smtClean="0">
                <a:latin typeface="+mj-lt"/>
              </a:rPr>
              <a:t> ice </a:t>
            </a:r>
            <a:r>
              <a:rPr lang="es-ES" sz="2400" dirty="0" err="1" smtClean="0">
                <a:latin typeface="+mj-lt"/>
              </a:rPr>
              <a:t>cream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is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not</a:t>
            </a:r>
            <a:r>
              <a:rPr lang="es-ES" sz="2400" dirty="0" smtClean="0">
                <a:latin typeface="+mj-lt"/>
              </a:rPr>
              <a:t> as </a:t>
            </a:r>
            <a:r>
              <a:rPr lang="es-ES" sz="2400" dirty="0" err="1" smtClean="0">
                <a:latin typeface="+mj-lt"/>
              </a:rPr>
              <a:t>tasty</a:t>
            </a:r>
            <a:r>
              <a:rPr lang="es-ES" sz="2400" dirty="0" smtClean="0">
                <a:latin typeface="+mj-lt"/>
              </a:rPr>
              <a:t> as a cake.</a:t>
            </a:r>
            <a:endParaRPr lang="es-ES" sz="2400" dirty="0">
              <a:latin typeface="+mj-lt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2443" y="1806257"/>
            <a:ext cx="2308073" cy="1728827"/>
          </a:xfrm>
          <a:prstGeom prst="rect">
            <a:avLst/>
          </a:prstGeom>
        </p:spPr>
      </p:pic>
      <p:sp>
        <p:nvSpPr>
          <p:cNvPr id="8" name="CuadroTexto 7"/>
          <p:cNvSpPr txBox="1"/>
          <p:nvPr/>
        </p:nvSpPr>
        <p:spPr>
          <a:xfrm>
            <a:off x="3397817" y="4354810"/>
            <a:ext cx="24974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Andres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doesn’t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read</a:t>
            </a:r>
            <a:r>
              <a:rPr lang="es-ES" sz="2400" dirty="0" smtClean="0">
                <a:latin typeface="+mj-lt"/>
              </a:rPr>
              <a:t> so </a:t>
            </a:r>
            <a:r>
              <a:rPr lang="es-ES" sz="2400" dirty="0" err="1" smtClean="0">
                <a:latin typeface="+mj-lt"/>
              </a:rPr>
              <a:t>many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books</a:t>
            </a:r>
            <a:r>
              <a:rPr lang="es-ES" sz="2400" dirty="0" smtClean="0">
                <a:latin typeface="+mj-lt"/>
              </a:rPr>
              <a:t> as Miguel </a:t>
            </a:r>
            <a:r>
              <a:rPr lang="es-ES" sz="2400" dirty="0" err="1" smtClean="0">
                <a:latin typeface="+mj-lt"/>
              </a:rPr>
              <a:t>does</a:t>
            </a:r>
            <a:r>
              <a:rPr lang="es-ES" sz="2400" dirty="0" smtClean="0">
                <a:latin typeface="+mj-lt"/>
              </a:rPr>
              <a:t>.</a:t>
            </a:r>
            <a:endParaRPr lang="es-ES" sz="2400" dirty="0">
              <a:latin typeface="+mj-lt"/>
            </a:endParaRP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770" y="4354810"/>
            <a:ext cx="2464430" cy="1569660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31724" y="4112413"/>
            <a:ext cx="1814668" cy="18120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42518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251806" y="2868417"/>
            <a:ext cx="851442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200" dirty="0" err="1" smtClean="0">
                <a:solidFill>
                  <a:srgbClr val="FF0000"/>
                </a:solidFill>
                <a:latin typeface="Herculanum"/>
                <a:cs typeface="Herculanum"/>
              </a:rPr>
              <a:t>Subject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/ </a:t>
            </a:r>
            <a:r>
              <a:rPr lang="es-ES" sz="2200" dirty="0" err="1" smtClean="0">
                <a:solidFill>
                  <a:srgbClr val="FF0000"/>
                </a:solidFill>
                <a:latin typeface="Herculanum"/>
                <a:cs typeface="Herculanum"/>
              </a:rPr>
              <a:t>there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200" dirty="0" err="1" smtClean="0">
                <a:solidFill>
                  <a:srgbClr val="FF0000"/>
                </a:solidFill>
                <a:latin typeface="Herculanum"/>
                <a:cs typeface="Herculanum"/>
              </a:rPr>
              <a:t>verb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200" dirty="0" err="1" smtClean="0">
                <a:solidFill>
                  <a:srgbClr val="FF0000"/>
                </a:solidFill>
                <a:latin typeface="Herculanum"/>
                <a:cs typeface="Herculanum"/>
              </a:rPr>
              <a:t>to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 be + </a:t>
            </a:r>
            <a:r>
              <a:rPr lang="es-ES" sz="2200" u="sng" dirty="0" smtClean="0">
                <a:solidFill>
                  <a:srgbClr val="FF0000"/>
                </a:solidFill>
                <a:latin typeface="Herculanum"/>
                <a:cs typeface="Herculanum"/>
              </a:rPr>
              <a:t>more </a:t>
            </a:r>
            <a:r>
              <a:rPr lang="es-ES" sz="2200" u="sng" dirty="0" err="1" smtClean="0">
                <a:solidFill>
                  <a:srgbClr val="FF0000"/>
                </a:solidFill>
                <a:latin typeface="Herculanum"/>
                <a:cs typeface="Herculanum"/>
              </a:rPr>
              <a:t>than</a:t>
            </a:r>
            <a:r>
              <a:rPr lang="es-ES" sz="2200" u="sng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+ </a:t>
            </a:r>
            <a:r>
              <a:rPr lang="es-ES" sz="2200" dirty="0" err="1" smtClean="0">
                <a:solidFill>
                  <a:srgbClr val="FF0000"/>
                </a:solidFill>
                <a:latin typeface="Herculanum"/>
                <a:cs typeface="Herculanum"/>
              </a:rPr>
              <a:t>number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200" dirty="0" err="1" smtClean="0">
                <a:solidFill>
                  <a:srgbClr val="FF0000"/>
                </a:solidFill>
                <a:latin typeface="Herculanum"/>
                <a:cs typeface="Herculanum"/>
              </a:rPr>
              <a:t>noun</a:t>
            </a:r>
            <a:r>
              <a:rPr lang="es-ES" sz="2200" dirty="0" smtClean="0">
                <a:solidFill>
                  <a:srgbClr val="FF0000"/>
                </a:solidFill>
                <a:latin typeface="Herculanum"/>
                <a:cs typeface="Herculanum"/>
              </a:rPr>
              <a:t>. </a:t>
            </a:r>
            <a:endParaRPr lang="es-ES" sz="2200" dirty="0">
              <a:solidFill>
                <a:srgbClr val="FF0000"/>
              </a:solidFill>
              <a:latin typeface="Herculanum"/>
              <a:cs typeface="Herculanum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577299" y="2226894"/>
            <a:ext cx="290927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smtClean="0">
                <a:latin typeface="+mj-lt"/>
              </a:rPr>
              <a:t>More </a:t>
            </a:r>
            <a:r>
              <a:rPr lang="es-ES" sz="2800" dirty="0" err="1" smtClean="0">
                <a:latin typeface="+mj-lt"/>
              </a:rPr>
              <a:t>than</a:t>
            </a:r>
            <a:r>
              <a:rPr lang="es-ES" sz="2800" dirty="0" smtClean="0">
                <a:latin typeface="+mj-lt"/>
              </a:rPr>
              <a:t>………</a:t>
            </a:r>
            <a:endParaRPr lang="es-ES" sz="2800" dirty="0">
              <a:latin typeface="+mj-lt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45346" y="296919"/>
            <a:ext cx="8188926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i="1" u="sng" dirty="0" err="1" smtClean="0"/>
              <a:t>Inequality</a:t>
            </a:r>
            <a:r>
              <a:rPr lang="es-ES" sz="2800" b="1" i="1" u="sng" dirty="0" smtClean="0"/>
              <a:t>.</a:t>
            </a:r>
          </a:p>
          <a:p>
            <a:endParaRPr lang="es-ES" sz="2800" b="1" i="1" u="sng" dirty="0" smtClean="0"/>
          </a:p>
          <a:p>
            <a:r>
              <a:rPr lang="es-ES" sz="2400" b="1" dirty="0" err="1" smtClean="0">
                <a:latin typeface="Bookman Old Style"/>
                <a:cs typeface="Bookman Old Style"/>
              </a:rPr>
              <a:t>To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dirty="0" err="1" smtClean="0">
                <a:latin typeface="Bookman Old Style"/>
                <a:cs typeface="Bookman Old Style"/>
              </a:rPr>
              <a:t>form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dirty="0" err="1" smtClean="0">
                <a:latin typeface="Bookman Old Style"/>
                <a:cs typeface="Bookman Old Style"/>
              </a:rPr>
              <a:t>comparisions</a:t>
            </a:r>
            <a:r>
              <a:rPr lang="es-ES" sz="2400" b="1" dirty="0" smtClean="0">
                <a:latin typeface="Bookman Old Style"/>
                <a:cs typeface="Bookman Old Style"/>
              </a:rPr>
              <a:t> of </a:t>
            </a:r>
            <a:r>
              <a:rPr lang="es-ES" sz="2400" b="1" dirty="0" err="1" smtClean="0">
                <a:latin typeface="Bookman Old Style"/>
                <a:cs typeface="Bookman Old Style"/>
              </a:rPr>
              <a:t>inequality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dirty="0" err="1" smtClean="0">
                <a:latin typeface="Bookman Old Style"/>
                <a:cs typeface="Bookman Old Style"/>
              </a:rPr>
              <a:t>we</a:t>
            </a:r>
            <a:r>
              <a:rPr lang="es-ES" sz="2400" b="1" dirty="0" smtClean="0">
                <a:latin typeface="Bookman Old Style"/>
                <a:cs typeface="Bookman Old Style"/>
              </a:rPr>
              <a:t> can use </a:t>
            </a:r>
            <a:r>
              <a:rPr lang="es-ES" sz="2400" b="1" dirty="0" err="1" smtClean="0">
                <a:latin typeface="Bookman Old Style"/>
                <a:cs typeface="Bookman Old Style"/>
              </a:rPr>
              <a:t>the</a:t>
            </a:r>
            <a:r>
              <a:rPr lang="es-ES" sz="2400" b="1" dirty="0" smtClean="0">
                <a:latin typeface="Bookman Old Style"/>
                <a:cs typeface="Bookman Old Style"/>
              </a:rPr>
              <a:t> </a:t>
            </a:r>
            <a:r>
              <a:rPr lang="es-ES" sz="2400" b="1" dirty="0" err="1" smtClean="0">
                <a:latin typeface="Bookman Old Style"/>
                <a:cs typeface="Bookman Old Style"/>
              </a:rPr>
              <a:t>next</a:t>
            </a:r>
            <a:r>
              <a:rPr lang="es-ES" sz="2400" b="1" dirty="0" smtClean="0">
                <a:latin typeface="Bookman Old Style"/>
                <a:cs typeface="Bookman Old Style"/>
              </a:rPr>
              <a:t> formula:</a:t>
            </a:r>
            <a:endParaRPr lang="es-ES" sz="2400" b="1" dirty="0">
              <a:latin typeface="Bookman Old Style"/>
              <a:cs typeface="Bookman Old Style"/>
            </a:endParaRPr>
          </a:p>
        </p:txBody>
      </p:sp>
      <p:sp>
        <p:nvSpPr>
          <p:cNvPr id="9" name="CuadroTexto 8"/>
          <p:cNvSpPr txBox="1"/>
          <p:nvPr/>
        </p:nvSpPr>
        <p:spPr>
          <a:xfrm>
            <a:off x="3070722" y="3623768"/>
            <a:ext cx="58981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dirty="0" err="1" smtClean="0">
                <a:latin typeface="+mj-lt"/>
              </a:rPr>
              <a:t>There</a:t>
            </a:r>
            <a:r>
              <a:rPr lang="es-ES" sz="2400" dirty="0" smtClean="0">
                <a:latin typeface="+mj-lt"/>
              </a:rPr>
              <a:t> are </a:t>
            </a:r>
            <a:r>
              <a:rPr lang="es-ES" sz="2400" u="sng" dirty="0" smtClean="0">
                <a:latin typeface="+mj-lt"/>
              </a:rPr>
              <a:t>more </a:t>
            </a:r>
            <a:r>
              <a:rPr lang="es-ES" sz="2400" u="sng" dirty="0" err="1" smtClean="0">
                <a:latin typeface="+mj-lt"/>
              </a:rPr>
              <a:t>than</a:t>
            </a:r>
            <a:r>
              <a:rPr lang="es-ES" sz="2400" u="sng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sixteen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apples</a:t>
            </a:r>
            <a:r>
              <a:rPr lang="es-ES" sz="2400" dirty="0" smtClean="0">
                <a:latin typeface="+mj-lt"/>
              </a:rPr>
              <a:t> in </a:t>
            </a:r>
            <a:r>
              <a:rPr lang="es-ES" sz="2400" dirty="0" err="1" smtClean="0">
                <a:latin typeface="+mj-lt"/>
              </a:rPr>
              <a:t>the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table</a:t>
            </a:r>
            <a:r>
              <a:rPr lang="es-ES" sz="2400" dirty="0" smtClean="0">
                <a:latin typeface="+mj-lt"/>
              </a:rPr>
              <a:t>.</a:t>
            </a:r>
            <a:endParaRPr lang="es-ES" sz="2400" dirty="0">
              <a:latin typeface="+mj-lt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346" y="3623768"/>
            <a:ext cx="2296694" cy="1314606"/>
          </a:xfrm>
          <a:prstGeom prst="rect">
            <a:avLst/>
          </a:prstGeom>
        </p:spPr>
      </p:pic>
      <p:pic>
        <p:nvPicPr>
          <p:cNvPr id="11" name="Imagen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46410" y="4791933"/>
            <a:ext cx="2215141" cy="1501103"/>
          </a:xfrm>
          <a:prstGeom prst="rect">
            <a:avLst/>
          </a:prstGeom>
        </p:spPr>
      </p:pic>
      <p:sp>
        <p:nvSpPr>
          <p:cNvPr id="12" name="CuadroTexto 11"/>
          <p:cNvSpPr txBox="1"/>
          <p:nvPr/>
        </p:nvSpPr>
        <p:spPr>
          <a:xfrm>
            <a:off x="725747" y="5311652"/>
            <a:ext cx="506194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atin typeface="+mj-lt"/>
              </a:rPr>
              <a:t>They</a:t>
            </a:r>
            <a:r>
              <a:rPr lang="es-ES" sz="2400" dirty="0" smtClean="0">
                <a:latin typeface="+mj-lt"/>
              </a:rPr>
              <a:t> are </a:t>
            </a:r>
            <a:r>
              <a:rPr lang="es-ES" sz="2400" u="sng" dirty="0" smtClean="0">
                <a:latin typeface="+mj-lt"/>
              </a:rPr>
              <a:t>more </a:t>
            </a:r>
            <a:r>
              <a:rPr lang="es-ES" sz="2400" u="sng" dirty="0" err="1" smtClean="0">
                <a:latin typeface="+mj-lt"/>
              </a:rPr>
              <a:t>than</a:t>
            </a:r>
            <a:r>
              <a:rPr lang="es-ES" sz="2400" u="sng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thirty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years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old</a:t>
            </a:r>
            <a:r>
              <a:rPr lang="es-ES" dirty="0" smtClean="0"/>
              <a:t>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554802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7" grpId="0"/>
      <p:bldP spid="9" grpId="0"/>
      <p:bldP spid="1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560804" y="464191"/>
            <a:ext cx="294363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dirty="0" err="1" smtClean="0">
                <a:latin typeface="+mj-lt"/>
              </a:rPr>
              <a:t>Less</a:t>
            </a:r>
            <a:r>
              <a:rPr lang="es-ES" sz="2800" dirty="0" smtClean="0">
                <a:latin typeface="+mj-lt"/>
              </a:rPr>
              <a:t> </a:t>
            </a:r>
            <a:r>
              <a:rPr lang="es-ES" sz="2800" dirty="0" err="1" smtClean="0">
                <a:latin typeface="+mj-lt"/>
              </a:rPr>
              <a:t>than</a:t>
            </a:r>
            <a:r>
              <a:rPr lang="es-ES" sz="2800" dirty="0" smtClean="0">
                <a:latin typeface="+mj-lt"/>
              </a:rPr>
              <a:t>……….</a:t>
            </a:r>
            <a:endParaRPr lang="es-ES" sz="2800" dirty="0">
              <a:latin typeface="+mj-lt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742241" y="1171180"/>
            <a:ext cx="788115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solidFill>
                  <a:srgbClr val="FF0000"/>
                </a:solidFill>
                <a:latin typeface="Herculanum"/>
                <a:cs typeface="Herculanum"/>
              </a:rPr>
              <a:t>Subject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400" dirty="0" err="1" smtClean="0">
                <a:solidFill>
                  <a:srgbClr val="FF0000"/>
                </a:solidFill>
                <a:latin typeface="Herculanum"/>
                <a:cs typeface="Herculanum"/>
              </a:rPr>
              <a:t>verb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400" dirty="0" err="1" smtClean="0">
                <a:solidFill>
                  <a:srgbClr val="FF0000"/>
                </a:solidFill>
                <a:latin typeface="Herculanum"/>
                <a:cs typeface="Herculanum"/>
              </a:rPr>
              <a:t>to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 be + </a:t>
            </a:r>
            <a:r>
              <a:rPr lang="es-ES" sz="2400" u="sng" dirty="0" err="1" smtClean="0">
                <a:solidFill>
                  <a:srgbClr val="FF0000"/>
                </a:solidFill>
                <a:latin typeface="Herculanum"/>
                <a:cs typeface="Herculanum"/>
              </a:rPr>
              <a:t>less</a:t>
            </a:r>
            <a:r>
              <a:rPr lang="es-ES" sz="2400" u="sng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400" u="sng" dirty="0" err="1" smtClean="0">
                <a:solidFill>
                  <a:srgbClr val="FF0000"/>
                </a:solidFill>
                <a:latin typeface="Herculanum"/>
                <a:cs typeface="Herculanum"/>
              </a:rPr>
              <a:t>than</a:t>
            </a:r>
            <a:r>
              <a:rPr lang="es-ES" sz="2400" u="sng" dirty="0" smtClean="0">
                <a:solidFill>
                  <a:srgbClr val="FF0000"/>
                </a:solidFill>
                <a:latin typeface="Herculanum"/>
                <a:cs typeface="Herculanum"/>
              </a:rPr>
              <a:t> 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+ </a:t>
            </a:r>
            <a:r>
              <a:rPr lang="es-ES" sz="2400" dirty="0" err="1" smtClean="0">
                <a:solidFill>
                  <a:srgbClr val="FF0000"/>
                </a:solidFill>
                <a:latin typeface="Herculanum"/>
                <a:cs typeface="Herculanum"/>
              </a:rPr>
              <a:t>number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 + </a:t>
            </a:r>
            <a:r>
              <a:rPr lang="es-ES" sz="2400" dirty="0" err="1" smtClean="0">
                <a:solidFill>
                  <a:srgbClr val="FF0000"/>
                </a:solidFill>
                <a:latin typeface="Herculanum"/>
                <a:cs typeface="Herculanum"/>
              </a:rPr>
              <a:t>noun</a:t>
            </a:r>
            <a:r>
              <a:rPr lang="es-ES" sz="2400" dirty="0" smtClean="0">
                <a:solidFill>
                  <a:srgbClr val="FF0000"/>
                </a:solidFill>
                <a:latin typeface="Herculanum"/>
                <a:cs typeface="Herculanum"/>
              </a:rPr>
              <a:t>. </a:t>
            </a:r>
          </a:p>
          <a:p>
            <a:endParaRPr lang="es-ES" dirty="0"/>
          </a:p>
        </p:txBody>
      </p:sp>
      <p:sp>
        <p:nvSpPr>
          <p:cNvPr id="6" name="CuadroTexto 5"/>
          <p:cNvSpPr txBox="1"/>
          <p:nvPr/>
        </p:nvSpPr>
        <p:spPr>
          <a:xfrm>
            <a:off x="3676154" y="2127918"/>
            <a:ext cx="494723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/>
              <a:t>There</a:t>
            </a:r>
            <a:r>
              <a:rPr lang="es-ES" sz="2400" dirty="0" smtClean="0"/>
              <a:t> are </a:t>
            </a:r>
            <a:r>
              <a:rPr lang="es-ES" sz="2400" u="sng" dirty="0" err="1" smtClean="0"/>
              <a:t>less</a:t>
            </a:r>
            <a:r>
              <a:rPr lang="es-ES" sz="2400" u="sng" dirty="0" smtClean="0"/>
              <a:t> </a:t>
            </a:r>
            <a:r>
              <a:rPr lang="es-ES" sz="2400" u="sng" dirty="0" err="1" smtClean="0"/>
              <a:t>than</a:t>
            </a:r>
            <a:r>
              <a:rPr lang="es-ES" sz="2400" u="sng" dirty="0" smtClean="0"/>
              <a:t> </a:t>
            </a:r>
            <a:r>
              <a:rPr lang="es-ES" sz="2400" dirty="0" err="1" smtClean="0"/>
              <a:t>twenty</a:t>
            </a:r>
            <a:r>
              <a:rPr lang="es-ES" sz="2400" dirty="0" smtClean="0"/>
              <a:t> roses. </a:t>
            </a:r>
            <a:endParaRPr lang="es-ES" sz="24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241" y="1700132"/>
            <a:ext cx="2557983" cy="1594236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24174" y="3422650"/>
            <a:ext cx="3053871" cy="1903293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560804" y="4156967"/>
            <a:ext cx="456116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dirty="0" err="1" smtClean="0">
                <a:latin typeface="+mj-lt"/>
              </a:rPr>
              <a:t>She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is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u="sng" dirty="0" err="1" smtClean="0">
                <a:latin typeface="+mj-lt"/>
              </a:rPr>
              <a:t>less</a:t>
            </a:r>
            <a:r>
              <a:rPr lang="es-ES" sz="2400" u="sng" dirty="0" smtClean="0">
                <a:latin typeface="+mj-lt"/>
              </a:rPr>
              <a:t> </a:t>
            </a:r>
            <a:r>
              <a:rPr lang="es-ES" sz="2400" u="sng" dirty="0" err="1" smtClean="0">
                <a:latin typeface="+mj-lt"/>
              </a:rPr>
              <a:t>than</a:t>
            </a:r>
            <a:r>
              <a:rPr lang="es-ES" sz="2400" u="sng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fourty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years</a:t>
            </a:r>
            <a:r>
              <a:rPr lang="es-ES" sz="2400" dirty="0" smtClean="0">
                <a:latin typeface="+mj-lt"/>
              </a:rPr>
              <a:t> </a:t>
            </a:r>
            <a:r>
              <a:rPr lang="es-ES" sz="2400" dirty="0" err="1" smtClean="0">
                <a:latin typeface="+mj-lt"/>
              </a:rPr>
              <a:t>old</a:t>
            </a:r>
            <a:r>
              <a:rPr lang="es-ES" sz="2400" dirty="0" smtClean="0">
                <a:latin typeface="+mj-lt"/>
              </a:rPr>
              <a:t>.</a:t>
            </a:r>
            <a:endParaRPr lang="es-ES" sz="24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6155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ie de pá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L.R.I. ANAID LUNA GARCÍA</a:t>
            </a:r>
            <a:endParaRPr lang="es-ES"/>
          </a:p>
        </p:txBody>
      </p:sp>
      <p:sp>
        <p:nvSpPr>
          <p:cNvPr id="3" name="CuadroTexto 2"/>
          <p:cNvSpPr txBox="1"/>
          <p:nvPr/>
        </p:nvSpPr>
        <p:spPr>
          <a:xfrm>
            <a:off x="1072126" y="626829"/>
            <a:ext cx="7076034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/>
              <a:t>Bibliografía:</a:t>
            </a:r>
          </a:p>
          <a:p>
            <a:endParaRPr lang="es-ES" dirty="0" smtClean="0"/>
          </a:p>
          <a:p>
            <a:r>
              <a:rPr lang="es-ES" dirty="0" smtClean="0"/>
              <a:t>Flores Paula, </a:t>
            </a:r>
            <a:r>
              <a:rPr lang="es-ES" dirty="0" err="1" smtClean="0"/>
              <a:t>Urquijo</a:t>
            </a:r>
            <a:r>
              <a:rPr lang="es-ES" dirty="0" smtClean="0"/>
              <a:t> Katherine., Bachillerato General English 2.,  Ed. Patria., 2009., México.</a:t>
            </a:r>
          </a:p>
          <a:p>
            <a:endParaRPr lang="es-ES" dirty="0" smtClean="0"/>
          </a:p>
          <a:p>
            <a:r>
              <a:rPr lang="es-ES" b="1" dirty="0" smtClean="0"/>
              <a:t>Consulta en internet:</a:t>
            </a:r>
          </a:p>
          <a:p>
            <a:endParaRPr lang="es-ES" dirty="0"/>
          </a:p>
          <a:p>
            <a:r>
              <a:rPr lang="es-ES" dirty="0"/>
              <a:t>http://</a:t>
            </a:r>
            <a:r>
              <a:rPr lang="es-ES" dirty="0" err="1"/>
              <a:t>www.studyspanish.com</a:t>
            </a:r>
            <a:r>
              <a:rPr lang="es-ES" dirty="0"/>
              <a:t>/</a:t>
            </a:r>
            <a:r>
              <a:rPr lang="es-ES" dirty="0" err="1"/>
              <a:t>lessons</a:t>
            </a:r>
            <a:r>
              <a:rPr lang="es-ES" dirty="0"/>
              <a:t>/</a:t>
            </a:r>
            <a:r>
              <a:rPr lang="es-ES" dirty="0" err="1"/>
              <a:t>equal.htm</a:t>
            </a:r>
            <a:endParaRPr lang="es-ES" dirty="0"/>
          </a:p>
          <a:p>
            <a:endParaRPr lang="es-ES" dirty="0"/>
          </a:p>
          <a:p>
            <a:r>
              <a:rPr lang="es-ES" dirty="0"/>
              <a:t>http://</a:t>
            </a:r>
            <a:r>
              <a:rPr lang="es-ES" dirty="0" err="1"/>
              <a:t>www.englishpractice.com</a:t>
            </a:r>
            <a:r>
              <a:rPr lang="es-ES" dirty="0"/>
              <a:t>/</a:t>
            </a:r>
            <a:r>
              <a:rPr lang="es-ES" dirty="0" err="1"/>
              <a:t>improve</a:t>
            </a:r>
            <a:r>
              <a:rPr lang="es-ES" dirty="0"/>
              <a:t>/</a:t>
            </a:r>
            <a:r>
              <a:rPr lang="es-ES" dirty="0" err="1"/>
              <a:t>talking-equality-inequality</a:t>
            </a:r>
            <a:r>
              <a:rPr lang="es-ES" dirty="0"/>
              <a:t>/</a:t>
            </a:r>
          </a:p>
          <a:p>
            <a:endParaRPr lang="es-ES" dirty="0" smtClean="0"/>
          </a:p>
          <a:p>
            <a:endParaRPr lang="es-ES" dirty="0"/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xmlns="" val="1343178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ticario">
  <a:themeElements>
    <a:clrScheme name="Boticario">
      <a:dk1>
        <a:sysClr val="windowText" lastClr="000000"/>
      </a:dk1>
      <a:lt1>
        <a:sysClr val="window" lastClr="FFFFFF"/>
      </a:lt1>
      <a:dk2>
        <a:srgbClr val="564B3C"/>
      </a:dk2>
      <a:lt2>
        <a:srgbClr val="ECEDD1"/>
      </a:lt2>
      <a:accent1>
        <a:srgbClr val="93A299"/>
      </a:accent1>
      <a:accent2>
        <a:srgbClr val="CF543F"/>
      </a:accent2>
      <a:accent3>
        <a:srgbClr val="B5AE53"/>
      </a:accent3>
      <a:accent4>
        <a:srgbClr val="848058"/>
      </a:accent4>
      <a:accent5>
        <a:srgbClr val="E8B54D"/>
      </a:accent5>
      <a:accent6>
        <a:srgbClr val="786C71"/>
      </a:accent6>
      <a:hlink>
        <a:srgbClr val="CCCC00"/>
      </a:hlink>
      <a:folHlink>
        <a:srgbClr val="B2B2B2"/>
      </a:folHlink>
    </a:clrScheme>
    <a:fontScheme name="Boticario">
      <a:majorFont>
        <a:latin typeface="Book Antiqua"/>
        <a:ea typeface=""/>
        <a:cs typeface=""/>
        <a:font script="Jpan" typeface="ＭＳ Ｐ明朝"/>
        <a:font script="Hang" typeface="HY견명조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견명조"/>
        <a:font script="Hans" typeface="微软雅黑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Boticari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3000"/>
            <a:satMod val="14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atMod val="170000"/>
              </a:schemeClr>
              <a:schemeClr val="phClr">
                <a:shade val="70000"/>
                <a:satMod val="13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Boticario.thmx</Template>
  <TotalTime>10</TotalTime>
  <Words>320</Words>
  <Application>Microsoft Macintosh PowerPoint</Application>
  <PresentationFormat>Presentación en pantalla (4:3)</PresentationFormat>
  <Paragraphs>49</Paragraphs>
  <Slides>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7</vt:i4>
      </vt:variant>
    </vt:vector>
  </HeadingPairs>
  <TitlesOfParts>
    <vt:vector size="8" baseType="lpstr">
      <vt:lpstr>Boticario</vt:lpstr>
      <vt:lpstr>MULTIVERSIDAD LATINOAMERICANA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Company>ishop oaxaca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LATINOAMERICANA</dc:title>
  <dc:creator>anaid luna garcia</dc:creator>
  <cp:lastModifiedBy>admin2</cp:lastModifiedBy>
  <cp:revision>1</cp:revision>
  <dcterms:created xsi:type="dcterms:W3CDTF">2014-01-17T14:22:40Z</dcterms:created>
  <dcterms:modified xsi:type="dcterms:W3CDTF">2014-01-25T18:14:51Z</dcterms:modified>
</cp:coreProperties>
</file>