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F85D1-0F90-4012-A566-FEA347427E5F}" type="datetimeFigureOut">
              <a:rPr lang="es-MX" smtClean="0"/>
              <a:pPr/>
              <a:t>05/02/2015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1256B-9DED-44B8-89D4-8C4AC104762C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“MULTIVERSIDAD LATINOAMERICANA”</a:t>
            </a: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CAMPUS: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 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NORTE.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Segundo semestre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Grupo: 201.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Asignatura: Ética y valores II</a:t>
            </a: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s-MX" sz="1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Docente: Alejandra Ma. Camacho Pérez.</a:t>
            </a:r>
          </a:p>
          <a:p>
            <a:endParaRPr lang="es-MX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Culiacán</a:t>
            </a:r>
            <a:r>
              <a:rPr lang="es-MX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Sinaloa Mayo del 2014.</a:t>
            </a:r>
            <a:endParaRPr lang="es-MX" dirty="0" smtClean="0"/>
          </a:p>
          <a:p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endParaRPr lang="es-MX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b="1" dirty="0" smtClean="0">
                <a:latin typeface="Arial" pitchFamily="34" charset="0"/>
                <a:cs typeface="Arial" pitchFamily="34" charset="0"/>
              </a:rPr>
              <a:t>BLOQUE 4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. APLICA LAS DIMENSIONES DE LA CONCIENCIA MORAL EN DIFERENTES 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ÁMBITOS</a:t>
            </a:r>
            <a:r>
              <a:rPr lang="es-MX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s-MX" sz="5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s-MX" sz="5400" dirty="0" smtClean="0">
                <a:latin typeface="Arial" pitchFamily="34" charset="0"/>
                <a:cs typeface="Arial" pitchFamily="34" charset="0"/>
              </a:rPr>
              <a:t>4.7.- CONCEPTUALIZA LA FACTIBILIDAD MORAL.</a:t>
            </a:r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5786446" cy="6858000"/>
          </a:xfrm>
        </p:spPr>
        <p:txBody>
          <a:bodyPr/>
          <a:lstStyle/>
          <a:p>
            <a:pPr algn="just"/>
            <a:r>
              <a:rPr lang="es-MX" dirty="0" smtClean="0"/>
              <a:t>Dentro de las numerosas interacciones en la vida cotidiana de una sociedad, los valores tienen peso importante  porque permite valorar los objetos, </a:t>
            </a:r>
            <a:r>
              <a:rPr lang="es-MX" dirty="0" smtClean="0"/>
              <a:t>así </a:t>
            </a:r>
            <a:r>
              <a:rPr lang="es-MX" dirty="0" smtClean="0"/>
              <a:t>como las acciones de los sujetos.</a:t>
            </a:r>
          </a:p>
          <a:p>
            <a:pPr algn="just"/>
            <a:r>
              <a:rPr lang="es-MX" dirty="0" smtClean="0"/>
              <a:t>Valoramos nuestra casa, muebles, cuadros, algunos objetos </a:t>
            </a:r>
            <a:r>
              <a:rPr lang="es-MX" dirty="0" smtClean="0"/>
              <a:t>pueden </a:t>
            </a:r>
            <a:r>
              <a:rPr lang="es-MX" dirty="0" smtClean="0"/>
              <a:t>tener para nosotros </a:t>
            </a:r>
            <a:r>
              <a:rPr lang="es-MX" dirty="0" smtClean="0"/>
              <a:t>mas </a:t>
            </a:r>
            <a:r>
              <a:rPr lang="es-MX" dirty="0" smtClean="0"/>
              <a:t>valor que otros, debido a que hay una carga afectiva en él.</a:t>
            </a:r>
            <a:endParaRPr lang="es-MX" dirty="0"/>
          </a:p>
        </p:txBody>
      </p:sp>
      <p:pic>
        <p:nvPicPr>
          <p:cNvPr id="1028" name="Picture 4" descr="http://elriconcitodeesther.files.wordpress.com/2012/05/valore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47485" y="71414"/>
            <a:ext cx="3253671" cy="6572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42860"/>
            <a:ext cx="8229600" cy="1143000"/>
          </a:xfrm>
        </p:spPr>
        <p:txBody>
          <a:bodyPr/>
          <a:lstStyle/>
          <a:p>
            <a:r>
              <a:rPr lang="es-MX" dirty="0" smtClean="0"/>
              <a:t>MARX comentaba: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96752"/>
            <a:ext cx="8358246" cy="5000660"/>
          </a:xfrm>
        </p:spPr>
        <p:txBody>
          <a:bodyPr/>
          <a:lstStyle/>
          <a:p>
            <a:pPr algn="just"/>
            <a:r>
              <a:rPr lang="es-MX" dirty="0" smtClean="0"/>
              <a:t>Los objetos g</a:t>
            </a:r>
            <a:r>
              <a:rPr lang="es-MX" dirty="0" smtClean="0"/>
              <a:t>uardan  </a:t>
            </a:r>
            <a:r>
              <a:rPr lang="es-MX" dirty="0" smtClean="0"/>
              <a:t>un valor, entendido éste como trabajo humano incorporado en las mercancías; además tienen una utilidad porque satisfacen necesidades </a:t>
            </a:r>
            <a:r>
              <a:rPr lang="es-MX" dirty="0" smtClean="0"/>
              <a:t>humanas, </a:t>
            </a:r>
            <a:r>
              <a:rPr lang="es-MX" dirty="0" smtClean="0"/>
              <a:t>es un </a:t>
            </a:r>
            <a:r>
              <a:rPr lang="es-MX" b="1" i="1" dirty="0" smtClean="0"/>
              <a:t>valor objetivo. </a:t>
            </a:r>
            <a:r>
              <a:rPr lang="es-MX" dirty="0" smtClean="0"/>
              <a:t>No obstante los individuos pueden darle un mayor o menor valor subjetivo de manera que </a:t>
            </a:r>
            <a:r>
              <a:rPr lang="es-MX" dirty="0" smtClean="0"/>
              <a:t>la </a:t>
            </a:r>
            <a:r>
              <a:rPr lang="es-MX" dirty="0" smtClean="0"/>
              <a:t>persona </a:t>
            </a:r>
            <a:r>
              <a:rPr lang="es-MX" dirty="0" smtClean="0"/>
              <a:t>que observa un carro deportivo puede ver en él propiedades que no tiene</a:t>
            </a:r>
            <a:endParaRPr lang="es-MX" b="1" i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Los valores pueden clasificarse en tres tipos: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s-MX" dirty="0" smtClean="0"/>
              <a:t>1.- </a:t>
            </a:r>
            <a:r>
              <a:rPr lang="es-MX" dirty="0" smtClean="0"/>
              <a:t>Valores sociales</a:t>
            </a:r>
            <a:endParaRPr lang="es-MX" dirty="0" smtClean="0"/>
          </a:p>
          <a:p>
            <a:pPr algn="just">
              <a:buNone/>
            </a:pPr>
            <a:r>
              <a:rPr lang="es-MX" dirty="0" smtClean="0"/>
              <a:t>2.-Valores espirituales</a:t>
            </a:r>
          </a:p>
          <a:p>
            <a:pPr algn="just">
              <a:buNone/>
            </a:pPr>
            <a:r>
              <a:rPr lang="es-MX" dirty="0" smtClean="0"/>
              <a:t>3</a:t>
            </a:r>
            <a:r>
              <a:rPr lang="es-MX" dirty="0" smtClean="0"/>
              <a:t>.- </a:t>
            </a:r>
            <a:r>
              <a:rPr lang="es-MX" dirty="0" smtClean="0"/>
              <a:t>Valores  </a:t>
            </a:r>
            <a:r>
              <a:rPr lang="es-MX" dirty="0" smtClean="0"/>
              <a:t>e</a:t>
            </a:r>
            <a:r>
              <a:rPr lang="es-MX" dirty="0" smtClean="0"/>
              <a:t>conómicos</a:t>
            </a:r>
            <a:endParaRPr lang="es-MX" dirty="0" smtClean="0"/>
          </a:p>
          <a:p>
            <a:pPr algn="just">
              <a:buNone/>
            </a:pPr>
            <a:endParaRPr lang="es-MX" dirty="0"/>
          </a:p>
          <a:p>
            <a:pPr algn="just">
              <a:buFont typeface="Arial" charset="0"/>
              <a:buChar char="•"/>
            </a:pPr>
            <a:r>
              <a:rPr lang="es-MX" dirty="0" smtClean="0"/>
              <a:t>Como valores sociales se encuentran el progreso, el bienestar, la democracia, la seguridad y la salud. </a:t>
            </a:r>
            <a:endParaRPr lang="es-MX" dirty="0"/>
          </a:p>
          <a:p>
            <a:pPr algn="just">
              <a:buFont typeface="Arial" charset="0"/>
              <a:buChar char="•"/>
            </a:pPr>
            <a:r>
              <a:rPr lang="es-MX" dirty="0" smtClean="0"/>
              <a:t>Como valores económicos están los valores de uso y los valores de cambio.</a:t>
            </a:r>
          </a:p>
          <a:p>
            <a:pPr algn="just">
              <a:buFont typeface="Arial" charset="0"/>
              <a:buChar char="•"/>
            </a:pPr>
            <a:r>
              <a:rPr lang="es-MX" dirty="0" smtClean="0"/>
              <a:t>Como valores espirituales son la libertad, la igualdad, la justicia y la fraternidad.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just"/>
            <a:r>
              <a:rPr lang="es-MX" dirty="0" smtClean="0"/>
              <a:t>Los </a:t>
            </a:r>
            <a:r>
              <a:rPr lang="es-MX" b="1" i="1" dirty="0" smtClean="0"/>
              <a:t>valores sociales </a:t>
            </a:r>
            <a:r>
              <a:rPr lang="es-MX" dirty="0" smtClean="0"/>
              <a:t>son necesarios en la vida diaria porque proporcionan a los ciudadanos una calidad de vida adecuada, un bienestar social, lo cual redunda en una identidad o pertenencia con la calle, colonia o el país.</a:t>
            </a:r>
          </a:p>
          <a:p>
            <a:pPr algn="just"/>
            <a:r>
              <a:rPr lang="es-MX" dirty="0" smtClean="0"/>
              <a:t>Los </a:t>
            </a:r>
            <a:r>
              <a:rPr lang="es-MX" b="1" i="1" dirty="0" smtClean="0"/>
              <a:t>valores económicos </a:t>
            </a:r>
            <a:r>
              <a:rPr lang="es-MX" dirty="0" smtClean="0"/>
              <a:t>son inherentes a las mercancías. </a:t>
            </a:r>
            <a:r>
              <a:rPr lang="es-MX" dirty="0" smtClean="0"/>
              <a:t>É</a:t>
            </a:r>
            <a:r>
              <a:rPr lang="es-MX" dirty="0" smtClean="0"/>
              <a:t>stas </a:t>
            </a:r>
            <a:r>
              <a:rPr lang="es-MX" dirty="0" smtClean="0"/>
              <a:t>se encuentran en todos los lugares: mercados, </a:t>
            </a:r>
            <a:r>
              <a:rPr lang="es-MX" dirty="0" smtClean="0"/>
              <a:t>calles, etc. </a:t>
            </a:r>
            <a:r>
              <a:rPr lang="es-MX" dirty="0" smtClean="0"/>
              <a:t>Ahora las necesidades se satisfacen con mercancías y </a:t>
            </a:r>
            <a:r>
              <a:rPr lang="es-MX" dirty="0" smtClean="0"/>
              <a:t>éstas </a:t>
            </a:r>
            <a:r>
              <a:rPr lang="es-MX" dirty="0" smtClean="0"/>
              <a:t>tienen valor de uso y valor de cambio. Los productos </a:t>
            </a:r>
            <a:r>
              <a:rPr lang="es-MX" b="1" dirty="0" smtClean="0"/>
              <a:t>valen</a:t>
            </a:r>
            <a:r>
              <a:rPr lang="es-MX" dirty="0" smtClean="0"/>
              <a:t> porque satisfacen necesidades humanas y porque tienen trabajo humano que permite el intercambio con otros productos. </a:t>
            </a: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4221088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Los </a:t>
            </a:r>
            <a:r>
              <a:rPr lang="es-MX" b="1" i="1" dirty="0" smtClean="0"/>
              <a:t>valores espirituales </a:t>
            </a:r>
            <a:r>
              <a:rPr lang="es-MX" dirty="0" smtClean="0"/>
              <a:t>guardan relación con el espíritu para Aristóteles, con el alma.</a:t>
            </a:r>
          </a:p>
          <a:p>
            <a:pPr algn="just">
              <a:buNone/>
            </a:pPr>
            <a:r>
              <a:rPr lang="es-MX" b="1" i="1" dirty="0"/>
              <a:t> </a:t>
            </a:r>
            <a:r>
              <a:rPr lang="es-MX" b="1" i="1" dirty="0" smtClean="0"/>
              <a:t>   </a:t>
            </a:r>
            <a:r>
              <a:rPr lang="es-MX" dirty="0" smtClean="0"/>
              <a:t>La libertad, igualdad, fraternidad y justicia son valores espirituales pero su dimensión es universal. Un ideal social es que los diferentes tipos de valores se extiendan a otro tipo de sociedades y comunidades. Este ideal permitirá que en los espacios de la vida diaria no haya discriminación</a:t>
            </a:r>
            <a:r>
              <a:rPr lang="es-MX" dirty="0" smtClean="0"/>
              <a:t>.</a:t>
            </a:r>
            <a:r>
              <a:rPr lang="es-MX" b="1" i="1" dirty="0" smtClean="0"/>
              <a:t>   </a:t>
            </a:r>
            <a:endParaRPr lang="es-MX" b="1" i="1" dirty="0"/>
          </a:p>
        </p:txBody>
      </p:sp>
      <p:pic>
        <p:nvPicPr>
          <p:cNvPr id="3074" name="Picture 2" descr="http://www.elizabethpabon.com/wp-content/uploads/2011/01/Picture-1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149080"/>
            <a:ext cx="3743325" cy="2571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miguelculaciati.com.ar/post/valores-human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9001156" cy="6500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encrypted-tbn2.gstatic.com/images?q=tbn:ANd9GcTRBVfGUE1zjEoqTqp_6S1XcGbC0zjZVKIZgxxozCdXFmhwA857b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836712"/>
            <a:ext cx="4152983" cy="5112568"/>
          </a:xfrm>
          <a:prstGeom prst="rect">
            <a:avLst/>
          </a:prstGeom>
          <a:noFill/>
        </p:spPr>
      </p:pic>
      <p:pic>
        <p:nvPicPr>
          <p:cNvPr id="21508" name="Picture 4" descr="http://clandestinodeactores.com/laplacenta/wp-content/uploads/2010/05/crisis-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859101"/>
            <a:ext cx="4320480" cy="50901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421</Words>
  <Application>Microsoft Office PowerPoint</Application>
  <PresentationFormat>Presentación en pantalla (4:3)</PresentationFormat>
  <Paragraphs>85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Diapositiva 1</vt:lpstr>
      <vt:lpstr>Diapositiva 2</vt:lpstr>
      <vt:lpstr>Diapositiva 3</vt:lpstr>
      <vt:lpstr>MARX comentaba:</vt:lpstr>
      <vt:lpstr>Los valores pueden clasificarse en tres tipos: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Plus</dc:creator>
  <cp:lastModifiedBy>usuario</cp:lastModifiedBy>
  <cp:revision>16</cp:revision>
  <dcterms:created xsi:type="dcterms:W3CDTF">2014-04-22T13:15:28Z</dcterms:created>
  <dcterms:modified xsi:type="dcterms:W3CDTF">2015-02-05T19:12:01Z</dcterms:modified>
</cp:coreProperties>
</file>