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sldIdLst>
    <p:sldId id="27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1" r:id="rId14"/>
    <p:sldId id="267" r:id="rId15"/>
    <p:sldId id="268" r:id="rId16"/>
    <p:sldId id="269" r:id="rId17"/>
    <p:sldId id="270" r:id="rId18"/>
    <p:sldId id="272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9" d="100"/>
          <a:sy n="89" d="100"/>
        </p:scale>
        <p:origin x="-1286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8091" y="3085765"/>
            <a:ext cx="8240108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2" y="990600"/>
            <a:ext cx="7989752" cy="1504844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2" y="2495444"/>
            <a:ext cx="7989752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11/30/2015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528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228003"/>
            <a:ext cx="7989752" cy="363079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5080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52646" y="5141973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36573"/>
            <a:ext cx="7989751" cy="1504844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3" y="4541417"/>
            <a:ext cx="7989751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11/30/2015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5719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2" y="2228002"/>
            <a:ext cx="3899527" cy="363304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2" y="2228003"/>
            <a:ext cx="3907662" cy="363304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7503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28003"/>
            <a:ext cx="3593500" cy="576262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2" y="2926051"/>
            <a:ext cx="3899527" cy="2934999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69308" y="2228003"/>
            <a:ext cx="3601635" cy="576262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2" y="2926051"/>
            <a:ext cx="3907662" cy="2934999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11/30/2015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4205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11/30/2015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9708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11/30/2015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985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52646" y="5141973"/>
            <a:ext cx="8238707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352" y="5262296"/>
            <a:ext cx="353662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399" y="601200"/>
            <a:ext cx="824040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05617" y="5262295"/>
            <a:ext cx="426532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11/30/2015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2029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4693389"/>
            <a:ext cx="7989752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8093" y="599725"/>
            <a:ext cx="8238706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6"/>
            <a:ext cx="7989752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3060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11/30/2015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1667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6629400" y="599725"/>
            <a:ext cx="2057399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75725"/>
            <a:ext cx="1503123" cy="518307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1192" y="675725"/>
            <a:ext cx="5922209" cy="5183073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45255" y="5956136"/>
            <a:ext cx="947672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11/30/2015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0"/>
            <a:ext cx="592220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803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687474"/>
            <a:ext cx="7989752" cy="108332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228003"/>
            <a:ext cx="7989752" cy="3630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59327" y="595613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11/30/2015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0"/>
            <a:ext cx="487058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00476" y="5956136"/>
            <a:ext cx="7704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8091" y="441325"/>
            <a:ext cx="2719909" cy="10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5976001" y="441325"/>
            <a:ext cx="2710800" cy="108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3216601" y="441325"/>
            <a:ext cx="2710800" cy="10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06839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ctrTitle"/>
          </p:nvPr>
        </p:nvSpPr>
        <p:spPr>
          <a:xfrm>
            <a:off x="284892" y="1907438"/>
            <a:ext cx="8363272" cy="3911995"/>
          </a:xfrm>
        </p:spPr>
        <p:txBody>
          <a:bodyPr>
            <a:normAutofit fontScale="90000"/>
          </a:bodyPr>
          <a:lstStyle/>
          <a:p>
            <a:pPr marL="34290" indent="0" algn="ctr">
              <a:buNone/>
            </a:pPr>
            <a:r>
              <a:rPr lang="es-MX" sz="1800" b="1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DURANGO</a:t>
            </a:r>
          </a:p>
          <a:p>
            <a:pPr marL="34290" indent="0" algn="ctr">
              <a:buNone/>
            </a:pPr>
            <a:r>
              <a:rPr lang="es-MX" sz="1800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Nombre del campus</a:t>
            </a:r>
            <a:br>
              <a:rPr lang="es-MX" sz="1800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1800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MX" sz="1800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1800" b="1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Componente profesional </a:t>
            </a:r>
          </a:p>
          <a:p>
            <a:pPr marL="34290" algn="ctr"/>
            <a:r>
              <a:rPr lang="es-MX" sz="1800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Nombre de la asignatura</a:t>
            </a:r>
            <a:br>
              <a:rPr lang="es-MX" sz="1800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1800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MX" sz="1800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1600" b="1" dirty="0"/>
              <a:t>Dirigir y Gestionar el Trabajo del Proyecto</a:t>
            </a:r>
            <a:endParaRPr lang="es-MX" sz="1800" cap="none" dirty="0" smtClean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" algn="ctr"/>
            <a:r>
              <a:rPr lang="es-MX" sz="1800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Nombre del tema o trabajo</a:t>
            </a:r>
            <a:br>
              <a:rPr lang="es-MX" sz="1800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1800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MX" sz="1800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1800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800" b="1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4° Semestre</a:t>
            </a:r>
            <a:br>
              <a:rPr lang="es-MX" sz="1800" b="1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1800" cap="none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s-MX" sz="1800" cap="none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lang="es-MX" sz="1800" cap="none" dirty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proceso de liderar y llevar a cabo el trabajo definido en el plan para la dirección del proyecto e implementar los cambios aprobados para alcanzar los objetivos del </a:t>
            </a:r>
            <a:r>
              <a:rPr lang="es-MX" sz="1800" cap="none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proyecto.</a:t>
            </a:r>
            <a:r>
              <a:rPr lang="es-MX" sz="1800" cap="none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MX" sz="1800" cap="none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1800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Aprendizaje o competencia</a:t>
            </a:r>
            <a:br>
              <a:rPr lang="es-MX" sz="1800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1800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MX" sz="1800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1800" b="1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Marco Antonio Díaz Valenzuela</a:t>
            </a:r>
          </a:p>
          <a:p>
            <a:pPr marL="34290" indent="0" algn="ctr">
              <a:buNone/>
            </a:pPr>
            <a:r>
              <a:rPr lang="es-MX" sz="1800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Nombre de quien elaboró el recurso didáctico</a:t>
            </a:r>
            <a:br>
              <a:rPr lang="es-MX" sz="1800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1800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MX" sz="1800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1800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  <a:r>
              <a:rPr lang="es-MX" sz="1800" b="1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/05/2015</a:t>
            </a:r>
          </a:p>
          <a:p>
            <a:pPr marL="34290" indent="0" algn="ctr">
              <a:buNone/>
            </a:pPr>
            <a:r>
              <a:rPr lang="es-MX" sz="1800" cap="none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Fecha de la elaboración</a:t>
            </a:r>
            <a:endParaRPr lang="es-MX" sz="1800" cap="none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9912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b="1" dirty="0"/>
              <a:t>Dirigir y Gestionar el Trabajo del Proyecto</a:t>
            </a:r>
            <a:endParaRPr lang="es-MX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MX" dirty="0" smtClean="0"/>
              <a:t>Marco Antonio Díaz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40032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Dirigir y Gestionar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MX" sz="2000" dirty="0"/>
              <a:t>Dirigir y Gestionar el Trabajo del Proyecto es el proceso de liderar y llevar a cabo el trabajo definido </a:t>
            </a:r>
            <a:r>
              <a:rPr lang="es-MX" sz="2000" dirty="0" smtClean="0"/>
              <a:t>en el </a:t>
            </a:r>
            <a:r>
              <a:rPr lang="es-MX" sz="2000" dirty="0"/>
              <a:t>plan para la dirección del proyecto e implementar los cambios aprobados para alcanzar los objetivos </a:t>
            </a:r>
            <a:r>
              <a:rPr lang="es-MX" sz="2000" dirty="0" smtClean="0"/>
              <a:t>del proyecto</a:t>
            </a:r>
            <a:r>
              <a:rPr lang="es-MX" sz="2000" dirty="0"/>
              <a:t>. El beneficio clave de este proceso es que proporciona la dirección general del trabajo del proyecto. </a:t>
            </a:r>
          </a:p>
        </p:txBody>
      </p:sp>
    </p:spTree>
    <p:extLst>
      <p:ext uri="{BB962C8B-B14F-4D97-AF65-F5344CB8AC3E}">
        <p14:creationId xmlns:p14="http://schemas.microsoft.com/office/powerpoint/2010/main" val="175080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dirty="0"/>
              <a:t>entradas, herramientas y técnicas, y salidas de este proceso</a:t>
            </a:r>
            <a:r>
              <a:rPr lang="es-MX" dirty="0" smtClean="0"/>
              <a:t>.</a:t>
            </a:r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60" y="2664652"/>
            <a:ext cx="8448675" cy="279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635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dirty="0" smtClean="0"/>
              <a:t>diagrama </a:t>
            </a:r>
            <a:r>
              <a:rPr lang="es-MX" dirty="0"/>
              <a:t>de flujo de datos del proceso.</a:t>
            </a:r>
            <a:br>
              <a:rPr lang="es-MX" dirty="0"/>
            </a:br>
            <a:endParaRPr lang="es-MX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199" y="1430031"/>
            <a:ext cx="6216222" cy="5427969"/>
          </a:xfrm>
        </p:spPr>
      </p:pic>
    </p:spTree>
    <p:extLst>
      <p:ext uri="{BB962C8B-B14F-4D97-AF65-F5344CB8AC3E}">
        <p14:creationId xmlns:p14="http://schemas.microsoft.com/office/powerpoint/2010/main" val="187996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actividades </a:t>
            </a:r>
            <a:r>
              <a:rPr lang="es-MX" dirty="0"/>
              <a:t>del proceso Dirigir y Gestionar el Trabajo del Proyecto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81192" y="1880315"/>
            <a:ext cx="7989752" cy="4977685"/>
          </a:xfrm>
        </p:spPr>
        <p:txBody>
          <a:bodyPr>
            <a:normAutofit/>
          </a:bodyPr>
          <a:lstStyle/>
          <a:p>
            <a:r>
              <a:rPr lang="es-MX" dirty="0"/>
              <a:t>Realizar las actividades necesarias para cumplir con los objetivos del proyecto;</a:t>
            </a:r>
          </a:p>
          <a:p>
            <a:r>
              <a:rPr lang="es-MX" dirty="0" smtClean="0"/>
              <a:t>Generar </a:t>
            </a:r>
            <a:r>
              <a:rPr lang="es-MX" dirty="0"/>
              <a:t>los entregables del proyecto para cumplir con el trabajo planificado en el mismo;</a:t>
            </a:r>
          </a:p>
          <a:p>
            <a:r>
              <a:rPr lang="es-MX" dirty="0" smtClean="0"/>
              <a:t>Proporcionar</a:t>
            </a:r>
            <a:r>
              <a:rPr lang="es-MX" dirty="0"/>
              <a:t>, capacitar y dirigir a los miembros del equipo asignados al proyecto;</a:t>
            </a:r>
          </a:p>
          <a:p>
            <a:r>
              <a:rPr lang="es-MX" dirty="0" smtClean="0"/>
              <a:t>Obtener</a:t>
            </a:r>
            <a:r>
              <a:rPr lang="es-MX" dirty="0"/>
              <a:t>, gestionar y utilizar los recursos, incluidos materiales, herramientas, equipos e instalaciones</a:t>
            </a:r>
            <a:r>
              <a:rPr lang="es-MX" dirty="0" smtClean="0"/>
              <a:t>;</a:t>
            </a:r>
          </a:p>
          <a:p>
            <a:r>
              <a:rPr lang="es-MX" dirty="0" smtClean="0"/>
              <a:t>Implementar </a:t>
            </a:r>
            <a:r>
              <a:rPr lang="es-MX" dirty="0"/>
              <a:t>los métodos y estándares planificados;</a:t>
            </a:r>
          </a:p>
          <a:p>
            <a:r>
              <a:rPr lang="es-MX" dirty="0" smtClean="0"/>
              <a:t>Establecer </a:t>
            </a:r>
            <a:r>
              <a:rPr lang="es-MX" dirty="0"/>
              <a:t>y gestionar los canales de comunicación del proyecto, tanto externos como internos </a:t>
            </a:r>
            <a:r>
              <a:rPr lang="es-MX" dirty="0" smtClean="0"/>
              <a:t>al equipo </a:t>
            </a:r>
            <a:r>
              <a:rPr lang="es-MX" dirty="0"/>
              <a:t>del proyecto</a:t>
            </a:r>
            <a:r>
              <a:rPr lang="es-MX" dirty="0" smtClean="0"/>
              <a:t>;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89368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actividades del proceso Dirigir y Gestionar el Trabajo del Proyecto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Generar datos de desempeño del trabajo, tales como costo, cronograma, avance técnico y de calidad y estado, con el fin de facilitar la realización de las previsiones;</a:t>
            </a:r>
          </a:p>
          <a:p>
            <a:r>
              <a:rPr lang="es-MX" dirty="0"/>
              <a:t>Emitir solicitudes de cambio e implementar los cambios aprobados al alcance, a los planes y al entorno del proyecto;</a:t>
            </a:r>
          </a:p>
          <a:p>
            <a:r>
              <a:rPr lang="es-MX" dirty="0"/>
              <a:t>Gestionar los riesgos e implementar las actividades de respuesta a los mismos;</a:t>
            </a:r>
          </a:p>
          <a:p>
            <a:r>
              <a:rPr lang="es-MX" dirty="0"/>
              <a:t>Gestionar vendedores y proveedores;</a:t>
            </a:r>
          </a:p>
          <a:p>
            <a:r>
              <a:rPr lang="es-MX" dirty="0"/>
              <a:t>Gestionar los interesados y su participación; y</a:t>
            </a:r>
          </a:p>
          <a:p>
            <a:r>
              <a:rPr lang="es-MX" dirty="0"/>
              <a:t>Recopilar y documentar las lecciones aprendidas e implementar las actividades aprobadas de mejora del proceso</a:t>
            </a:r>
            <a:r>
              <a:rPr lang="es-MX" dirty="0" smtClean="0"/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9433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MX" sz="2000" dirty="0"/>
              <a:t>El director del proyecto, junto con el equipo de dirección del proyecto, dirige el desempeño de las </a:t>
            </a:r>
            <a:r>
              <a:rPr lang="es-MX" sz="2000" dirty="0" smtClean="0"/>
              <a:t>actividades planificadas </a:t>
            </a:r>
            <a:r>
              <a:rPr lang="es-MX" sz="2000" dirty="0"/>
              <a:t>y gestiona las diversas interfaces técnicas y de la organización que existen dentro </a:t>
            </a:r>
            <a:r>
              <a:rPr lang="es-MX" sz="2000" dirty="0" smtClean="0"/>
              <a:t>del proyecto</a:t>
            </a:r>
            <a:r>
              <a:rPr lang="es-MX" sz="2000" dirty="0"/>
              <a:t>. El </a:t>
            </a:r>
            <a:r>
              <a:rPr lang="es-MX" sz="2000" dirty="0" smtClean="0"/>
              <a:t>director </a:t>
            </a:r>
            <a:r>
              <a:rPr lang="es-MX" sz="2000" dirty="0"/>
              <a:t>debería gestionar asimismo cualquier actividad no planificada y </a:t>
            </a:r>
            <a:r>
              <a:rPr lang="es-MX" sz="2000" dirty="0" smtClean="0"/>
              <a:t>determinar las </a:t>
            </a:r>
            <a:r>
              <a:rPr lang="es-MX" sz="2000" dirty="0"/>
              <a:t>acciones de respuesta adecuadas a realizar. </a:t>
            </a:r>
            <a:endParaRPr lang="es-MX" sz="2000" dirty="0" smtClean="0"/>
          </a:p>
          <a:p>
            <a:pPr algn="just"/>
            <a:r>
              <a:rPr lang="es-MX" sz="2000" dirty="0" smtClean="0"/>
              <a:t>El </a:t>
            </a:r>
            <a:r>
              <a:rPr lang="es-MX" sz="2000" dirty="0"/>
              <a:t>proceso Dirigir y Gestionar el Trabajo del Proyecto se </a:t>
            </a:r>
            <a:r>
              <a:rPr lang="es-MX" sz="2000" dirty="0" smtClean="0"/>
              <a:t>ve directamente </a:t>
            </a:r>
            <a:r>
              <a:rPr lang="es-MX" sz="2000" dirty="0"/>
              <a:t>afectado por el área de aplicación del proyecto. Los entregables se producen como salidas </a:t>
            </a:r>
            <a:r>
              <a:rPr lang="es-MX" sz="2000" dirty="0" smtClean="0"/>
              <a:t>de los </a:t>
            </a:r>
            <a:r>
              <a:rPr lang="es-MX" sz="2000" dirty="0"/>
              <a:t>procesos realizados para cumplir con el trabajo tal como fue planificado y programado en el plan para </a:t>
            </a:r>
            <a:r>
              <a:rPr lang="es-MX" sz="2000" dirty="0" smtClean="0"/>
              <a:t>la dirección </a:t>
            </a:r>
            <a:r>
              <a:rPr lang="es-MX" sz="2000" dirty="0"/>
              <a:t>del proyecto.</a:t>
            </a:r>
          </a:p>
        </p:txBody>
      </p:sp>
    </p:spTree>
    <p:extLst>
      <p:ext uri="{BB962C8B-B14F-4D97-AF65-F5344CB8AC3E}">
        <p14:creationId xmlns:p14="http://schemas.microsoft.com/office/powerpoint/2010/main" val="319246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MX" sz="2000" dirty="0"/>
              <a:t>Durante la ejecución del proyecto se recopilan los datos de desempeño del trabajo, se actúa sobre ellos y </a:t>
            </a:r>
            <a:r>
              <a:rPr lang="es-MX" sz="2000" dirty="0" smtClean="0"/>
              <a:t>se comunican </a:t>
            </a:r>
            <a:r>
              <a:rPr lang="es-MX" sz="2000" dirty="0"/>
              <a:t>de manera adecuada. Los datos de desempeño del trabajo incluyen información relativa al </a:t>
            </a:r>
            <a:r>
              <a:rPr lang="es-MX" sz="2000" dirty="0" smtClean="0"/>
              <a:t>estado de </a:t>
            </a:r>
            <a:r>
              <a:rPr lang="es-MX" sz="2000" dirty="0"/>
              <a:t>completitud de los entregables y otros detalles relevantes sobre el desempeño del proyecto. Los datos </a:t>
            </a:r>
            <a:r>
              <a:rPr lang="es-MX" sz="2000" dirty="0" smtClean="0"/>
              <a:t>de desempeño </a:t>
            </a:r>
            <a:r>
              <a:rPr lang="es-MX" sz="2000" dirty="0"/>
              <a:t>del trabajo se utilizarán asimismo como entrada para el Grupo de Procesos de Monitoreo y Control.</a:t>
            </a:r>
          </a:p>
        </p:txBody>
      </p:sp>
    </p:spTree>
    <p:extLst>
      <p:ext uri="{BB962C8B-B14F-4D97-AF65-F5344CB8AC3E}">
        <p14:creationId xmlns:p14="http://schemas.microsoft.com/office/powerpoint/2010/main" val="273309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b="1" dirty="0"/>
              <a:t>Factores Ambientales de la </a:t>
            </a:r>
            <a:r>
              <a:rPr lang="es-MX" b="1" dirty="0" smtClean="0"/>
              <a:t>Empresa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81192" y="1906073"/>
            <a:ext cx="7989752" cy="47651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dirty="0" smtClean="0"/>
              <a:t>Los </a:t>
            </a:r>
            <a:r>
              <a:rPr lang="es-MX" dirty="0"/>
              <a:t>factores ambientales de la empresa que influyen en el proceso Dirigir </a:t>
            </a:r>
            <a:r>
              <a:rPr lang="es-MX" dirty="0" smtClean="0"/>
              <a:t>y Gestionar </a:t>
            </a:r>
            <a:r>
              <a:rPr lang="es-MX" dirty="0"/>
              <a:t>el Trabajo del Proyecto incluyen, entre otros</a:t>
            </a:r>
            <a:r>
              <a:rPr lang="es-MX" dirty="0" smtClean="0"/>
              <a:t>:</a:t>
            </a:r>
          </a:p>
          <a:p>
            <a:pPr marL="0" indent="0">
              <a:buNone/>
            </a:pPr>
            <a:endParaRPr lang="es-MX" dirty="0" smtClean="0"/>
          </a:p>
          <a:p>
            <a:r>
              <a:rPr lang="es-MX" dirty="0" smtClean="0"/>
              <a:t>Cultura </a:t>
            </a:r>
            <a:r>
              <a:rPr lang="es-MX" dirty="0"/>
              <a:t>de la organización, compañía o cliente y estructura de las organizaciones ejecutora </a:t>
            </a:r>
            <a:r>
              <a:rPr lang="es-MX" dirty="0" smtClean="0"/>
              <a:t>o patrocinadora</a:t>
            </a:r>
            <a:r>
              <a:rPr lang="es-MX" dirty="0"/>
              <a:t>;</a:t>
            </a:r>
          </a:p>
          <a:p>
            <a:r>
              <a:rPr lang="es-MX" dirty="0" smtClean="0"/>
              <a:t>Infraestructura </a:t>
            </a:r>
            <a:r>
              <a:rPr lang="es-MX" dirty="0"/>
              <a:t>(p.ej., instalaciones existentes y bienes de capital);</a:t>
            </a:r>
          </a:p>
          <a:p>
            <a:r>
              <a:rPr lang="es-MX" dirty="0" smtClean="0"/>
              <a:t>Gestión </a:t>
            </a:r>
            <a:r>
              <a:rPr lang="es-MX" dirty="0"/>
              <a:t>de personal (p.ej., guías de contratación y despido, revisión del desempeño de los </a:t>
            </a:r>
            <a:r>
              <a:rPr lang="es-MX" dirty="0" smtClean="0"/>
              <a:t>empleados y </a:t>
            </a:r>
            <a:r>
              <a:rPr lang="es-MX" dirty="0"/>
              <a:t>registros de capacitación);</a:t>
            </a:r>
          </a:p>
          <a:p>
            <a:r>
              <a:rPr lang="es-MX" dirty="0" smtClean="0"/>
              <a:t>Tolerancia </a:t>
            </a:r>
            <a:r>
              <a:rPr lang="es-MX" dirty="0"/>
              <a:t>al riesgo de los interesados, como por ejemplo el porcentaje de superación de </a:t>
            </a:r>
            <a:r>
              <a:rPr lang="es-MX" dirty="0" smtClean="0"/>
              <a:t>costos permitido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65827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/>
              <a:t>Activos de los Procesos de la Organización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81192" y="1944711"/>
            <a:ext cx="7989752" cy="491329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sz="2000" dirty="0"/>
              <a:t>Los activos de los procesos de la organización que pueden influir en </a:t>
            </a:r>
            <a:r>
              <a:rPr lang="es-MX" sz="2000" dirty="0" smtClean="0"/>
              <a:t>el proceso Dirigir </a:t>
            </a:r>
            <a:r>
              <a:rPr lang="es-MX" sz="2000" dirty="0"/>
              <a:t>y Gestionar el Trabajo del Proyecto incluyen, entre otros</a:t>
            </a:r>
            <a:r>
              <a:rPr lang="es-MX" sz="2000" dirty="0" smtClean="0"/>
              <a:t>:</a:t>
            </a:r>
          </a:p>
          <a:p>
            <a:pPr marL="0" indent="0" algn="just">
              <a:buNone/>
            </a:pPr>
            <a:endParaRPr lang="es-MX" sz="2000" dirty="0" smtClean="0"/>
          </a:p>
          <a:p>
            <a:pPr algn="just"/>
            <a:r>
              <a:rPr lang="es-MX" sz="2000" dirty="0" smtClean="0"/>
              <a:t>Guías </a:t>
            </a:r>
            <a:r>
              <a:rPr lang="es-MX" sz="2000" dirty="0"/>
              <a:t>e instrucciones de trabajo estandarizadas;</a:t>
            </a:r>
          </a:p>
          <a:p>
            <a:pPr algn="just"/>
            <a:r>
              <a:rPr lang="es-MX" sz="2000" dirty="0" smtClean="0"/>
              <a:t>Requisitos </a:t>
            </a:r>
            <a:r>
              <a:rPr lang="es-MX" sz="2000" dirty="0"/>
              <a:t>de comunicación que definen los medios de comunicación permitidos y el tiempo </a:t>
            </a:r>
            <a:r>
              <a:rPr lang="es-MX" sz="2000" dirty="0" smtClean="0"/>
              <a:t>de conservación </a:t>
            </a:r>
            <a:r>
              <a:rPr lang="es-MX" sz="2000" dirty="0"/>
              <a:t>de los registros, así como requisitos de seguridad;</a:t>
            </a:r>
          </a:p>
          <a:p>
            <a:pPr algn="just"/>
            <a:r>
              <a:rPr lang="es-MX" sz="2000" dirty="0" smtClean="0"/>
              <a:t>Procedimientos </a:t>
            </a:r>
            <a:r>
              <a:rPr lang="es-MX" sz="2000" dirty="0"/>
              <a:t>para la gestión de incidentes y defectos que definen los controles para incidentes </a:t>
            </a:r>
            <a:r>
              <a:rPr lang="es-MX" sz="2000" dirty="0" smtClean="0"/>
              <a:t>y defectos</a:t>
            </a:r>
            <a:r>
              <a:rPr lang="es-MX" sz="2000" dirty="0"/>
              <a:t>, la identificación y la solución de los mismos, así como el seguimiento de los elementos </a:t>
            </a:r>
            <a:r>
              <a:rPr lang="es-MX" sz="2000" dirty="0" smtClean="0"/>
              <a:t>de acción</a:t>
            </a:r>
            <a:r>
              <a:rPr lang="es-MX" sz="2000" dirty="0"/>
              <a:t>;</a:t>
            </a:r>
          </a:p>
          <a:p>
            <a:pPr algn="just"/>
            <a:r>
              <a:rPr lang="es-MX" sz="2000" dirty="0" smtClean="0"/>
              <a:t>Base </a:t>
            </a:r>
            <a:r>
              <a:rPr lang="es-MX" sz="2000" dirty="0"/>
              <a:t>de datos para la medición de procesos, que se utiliza para recopilar y tener a disposición </a:t>
            </a:r>
            <a:r>
              <a:rPr lang="es-MX" sz="2000" dirty="0" smtClean="0"/>
              <a:t>los datos </a:t>
            </a:r>
            <a:r>
              <a:rPr lang="es-MX" sz="2000" dirty="0"/>
              <a:t>de mediciones de procesos y productos</a:t>
            </a:r>
            <a:r>
              <a:rPr lang="es-MX" sz="2000" dirty="0" smtClean="0"/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3730408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/>
              <a:t>Activos de los Procesos de la Organización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81192" y="2228003"/>
            <a:ext cx="7989752" cy="4430374"/>
          </a:xfrm>
        </p:spPr>
        <p:txBody>
          <a:bodyPr>
            <a:normAutofit/>
          </a:bodyPr>
          <a:lstStyle/>
          <a:p>
            <a:pPr algn="just"/>
            <a:r>
              <a:rPr lang="es-MX" sz="2000" dirty="0" smtClean="0"/>
              <a:t>Archivos </a:t>
            </a:r>
            <a:r>
              <a:rPr lang="es-MX" sz="2000" dirty="0"/>
              <a:t>de proyectos anteriores (p.ej., líneas base del alcance, de costos, del cronograma y </a:t>
            </a:r>
            <a:r>
              <a:rPr lang="es-MX" sz="2000" dirty="0" smtClean="0"/>
              <a:t>de medición </a:t>
            </a:r>
            <a:r>
              <a:rPr lang="es-MX" sz="2000" dirty="0"/>
              <a:t>del desempeño, calendarios del proyecto, diagramas de red del cronograma del proyecto,</a:t>
            </a:r>
          </a:p>
          <a:p>
            <a:pPr algn="just"/>
            <a:r>
              <a:rPr lang="es-MX" sz="2000" dirty="0"/>
              <a:t>registros de riesgos, acciones de respuesta planificadas, registros de riesgos, acciones de </a:t>
            </a:r>
            <a:r>
              <a:rPr lang="es-MX" sz="2000" dirty="0" smtClean="0"/>
              <a:t>respuesta planificadas</a:t>
            </a:r>
            <a:r>
              <a:rPr lang="es-MX" sz="2000" dirty="0"/>
              <a:t>, impacto del riesgo definido y lecciones aprendidas documentadas); </a:t>
            </a:r>
          </a:p>
          <a:p>
            <a:pPr algn="just"/>
            <a:r>
              <a:rPr lang="es-MX" sz="2000" dirty="0" smtClean="0"/>
              <a:t>Base(s</a:t>
            </a:r>
            <a:r>
              <a:rPr lang="es-MX" sz="2000" dirty="0"/>
              <a:t>) de datos sobre la gestión de incidentes y defectos, que contiene(n) el estado histórico de </a:t>
            </a:r>
            <a:r>
              <a:rPr lang="es-MX" sz="2000" dirty="0" smtClean="0"/>
              <a:t>los mismos</a:t>
            </a:r>
            <a:r>
              <a:rPr lang="es-MX" sz="2000" dirty="0"/>
              <a:t>, información de control, resolución de los incidentes y defectos, así como los resultados </a:t>
            </a:r>
            <a:r>
              <a:rPr lang="es-MX" sz="2000" dirty="0" smtClean="0"/>
              <a:t>de las </a:t>
            </a:r>
            <a:r>
              <a:rPr lang="es-MX" sz="2000" dirty="0"/>
              <a:t>acciones emprendidas.</a:t>
            </a:r>
          </a:p>
        </p:txBody>
      </p:sp>
    </p:spTree>
    <p:extLst>
      <p:ext uri="{BB962C8B-B14F-4D97-AF65-F5344CB8AC3E}">
        <p14:creationId xmlns:p14="http://schemas.microsoft.com/office/powerpoint/2010/main" val="1938939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/>
              <a:t>Herramientas y Técnicas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81192" y="2228003"/>
            <a:ext cx="7989752" cy="4629997"/>
          </a:xfrm>
        </p:spPr>
        <p:txBody>
          <a:bodyPr>
            <a:normAutofit/>
          </a:bodyPr>
          <a:lstStyle/>
          <a:p>
            <a:pPr algn="just"/>
            <a:r>
              <a:rPr lang="es-MX" b="1" dirty="0"/>
              <a:t>Juicio de Expertos</a:t>
            </a:r>
          </a:p>
          <a:p>
            <a:pPr marL="0" indent="0" algn="just">
              <a:buNone/>
            </a:pPr>
            <a:r>
              <a:rPr lang="es-MX" dirty="0"/>
              <a:t>El juicio de expertos se utiliza para evaluar las entradas necesarias para dirigir y gestionar la </a:t>
            </a:r>
            <a:r>
              <a:rPr lang="es-MX" dirty="0" smtClean="0"/>
              <a:t>ejecución del </a:t>
            </a:r>
            <a:r>
              <a:rPr lang="es-MX" dirty="0"/>
              <a:t>plan para la dirección del proyecto. Durante este proceso, el juicio y la experiencia se aplican a </a:t>
            </a:r>
            <a:r>
              <a:rPr lang="es-MX" dirty="0" smtClean="0"/>
              <a:t>todos los </a:t>
            </a:r>
            <a:r>
              <a:rPr lang="es-MX" dirty="0"/>
              <a:t>detalles técnicos y de gestión. El director del proyecto y el equipo de dirección del proyecto aportan </a:t>
            </a:r>
            <a:r>
              <a:rPr lang="es-MX" dirty="0" smtClean="0"/>
              <a:t>esta experiencia</a:t>
            </a:r>
            <a:r>
              <a:rPr lang="es-MX" dirty="0"/>
              <a:t>, al utilizar conocimientos o capacitación especializados. Puede obtenerse experiencia adicional </a:t>
            </a:r>
            <a:r>
              <a:rPr lang="es-MX" dirty="0" smtClean="0"/>
              <a:t>de muchas </a:t>
            </a:r>
            <a:r>
              <a:rPr lang="es-MX" dirty="0"/>
              <a:t>fuentes, entre otras:</a:t>
            </a:r>
          </a:p>
          <a:p>
            <a:pPr algn="just"/>
            <a:r>
              <a:rPr lang="es-MX" dirty="0"/>
              <a:t>• Otras unidades dentro de la organización;</a:t>
            </a:r>
          </a:p>
          <a:p>
            <a:pPr algn="just"/>
            <a:r>
              <a:rPr lang="es-MX" dirty="0"/>
              <a:t>• Consultores y otros expertos en la materia (internos o externos);</a:t>
            </a:r>
          </a:p>
          <a:p>
            <a:pPr algn="just"/>
            <a:r>
              <a:rPr lang="es-MX" dirty="0"/>
              <a:t>• Interesados, incluidos clientes, proveedores y patrocinadores, y</a:t>
            </a:r>
          </a:p>
          <a:p>
            <a:pPr algn="just"/>
            <a:r>
              <a:rPr lang="es-MX" dirty="0"/>
              <a:t>• Asociaciones profesionales y técnicas.</a:t>
            </a:r>
          </a:p>
        </p:txBody>
      </p:sp>
    </p:spTree>
    <p:extLst>
      <p:ext uri="{BB962C8B-B14F-4D97-AF65-F5344CB8AC3E}">
        <p14:creationId xmlns:p14="http://schemas.microsoft.com/office/powerpoint/2010/main" val="3627627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/>
              <a:t>Sistema de Información para la Dirección de Proyectos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81192" y="1931831"/>
            <a:ext cx="7989752" cy="4778062"/>
          </a:xfrm>
        </p:spPr>
        <p:txBody>
          <a:bodyPr>
            <a:normAutofit/>
          </a:bodyPr>
          <a:lstStyle/>
          <a:p>
            <a:pPr algn="just"/>
            <a:r>
              <a:rPr lang="es-MX" dirty="0"/>
              <a:t>El sistema de información para la dirección de proyectos, que forma parte de los factores ambientales</a:t>
            </a:r>
            <a:r>
              <a:rPr lang="es-MX" dirty="0" smtClean="0"/>
              <a:t>, proporciona </a:t>
            </a:r>
            <a:r>
              <a:rPr lang="es-MX" dirty="0"/>
              <a:t>acceso a herramientas tales como una herramienta de programación, un sistema de autorización </a:t>
            </a:r>
            <a:r>
              <a:rPr lang="es-MX" dirty="0" smtClean="0"/>
              <a:t>de trabajos</a:t>
            </a:r>
            <a:r>
              <a:rPr lang="es-MX" dirty="0"/>
              <a:t>, un sistema de gestión de la configuración, un sistema de recopilación y distribución de la </a:t>
            </a:r>
            <a:r>
              <a:rPr lang="es-MX" dirty="0" smtClean="0"/>
              <a:t>información o </a:t>
            </a:r>
            <a:r>
              <a:rPr lang="es-MX" dirty="0"/>
              <a:t>interfaces a otros sistemas automáticos en línea. La </a:t>
            </a:r>
            <a:r>
              <a:rPr lang="es-MX" dirty="0" smtClean="0"/>
              <a:t>automatización </a:t>
            </a:r>
            <a:r>
              <a:rPr lang="es-MX" dirty="0"/>
              <a:t>de la recopilación y el informe de </a:t>
            </a:r>
            <a:r>
              <a:rPr lang="es-MX" dirty="0" smtClean="0"/>
              <a:t>los indicadores </a:t>
            </a:r>
            <a:r>
              <a:rPr lang="es-MX" dirty="0"/>
              <a:t>clave de desempeño (KPI) pueden formar parte de este sistema</a:t>
            </a:r>
            <a:r>
              <a:rPr lang="es-MX" dirty="0" smtClean="0"/>
              <a:t>.</a:t>
            </a:r>
          </a:p>
          <a:p>
            <a:pPr algn="just"/>
            <a:endParaRPr lang="es-MX" dirty="0" smtClean="0"/>
          </a:p>
          <a:p>
            <a:pPr algn="just"/>
            <a:r>
              <a:rPr lang="es-MX" b="1" dirty="0" smtClean="0"/>
              <a:t>KPI</a:t>
            </a:r>
            <a:r>
              <a:rPr lang="es-MX" dirty="0"/>
              <a:t>, del inglés </a:t>
            </a:r>
            <a:r>
              <a:rPr lang="es-MX" i="1" dirty="0"/>
              <a:t>Key Performance </a:t>
            </a:r>
            <a:r>
              <a:rPr lang="es-MX" i="1" dirty="0" err="1"/>
              <a:t>Indicator</a:t>
            </a:r>
            <a:r>
              <a:rPr lang="es-MX" dirty="0"/>
              <a:t>, conocido como </a:t>
            </a:r>
            <a:r>
              <a:rPr lang="es-MX" b="1" dirty="0"/>
              <a:t>Indicador clave de desempeño</a:t>
            </a:r>
            <a:r>
              <a:rPr lang="es-MX" dirty="0"/>
              <a:t>, (o también </a:t>
            </a:r>
            <a:r>
              <a:rPr lang="es-MX" b="1" dirty="0"/>
              <a:t>Indicador clave de rendimiento</a:t>
            </a:r>
            <a:r>
              <a:rPr lang="es-MX" dirty="0"/>
              <a:t>) es una medida del nivel del desempeño de un proceso; el valor del indicador está directamente relacionado con un objetivo fijado de antemano. Normalmente se expresa en porcentaje.</a:t>
            </a:r>
          </a:p>
        </p:txBody>
      </p:sp>
    </p:spTree>
    <p:extLst>
      <p:ext uri="{BB962C8B-B14F-4D97-AF65-F5344CB8AC3E}">
        <p14:creationId xmlns:p14="http://schemas.microsoft.com/office/powerpoint/2010/main" val="3576584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/>
              <a:t>Reuniones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81192" y="2228003"/>
            <a:ext cx="7989752" cy="418567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sz="2000" dirty="0"/>
              <a:t>Las reuniones se utilizan para discutir y abordar los asuntos pertinentes del proyecto durante la dirección </a:t>
            </a:r>
            <a:r>
              <a:rPr lang="es-MX" sz="2000" dirty="0" smtClean="0"/>
              <a:t>y gestión </a:t>
            </a:r>
            <a:r>
              <a:rPr lang="es-MX" sz="2000" dirty="0"/>
              <a:t>del trabajo del proyecto. Los asistentes a las reuniones pueden incluir al director del proyecto, al </a:t>
            </a:r>
            <a:r>
              <a:rPr lang="es-MX" sz="2000" dirty="0" smtClean="0"/>
              <a:t>equipo del </a:t>
            </a:r>
            <a:r>
              <a:rPr lang="es-MX" sz="2000" dirty="0"/>
              <a:t>proyecto y a los interesados adecuados, involucrados o afectados por los asuntos tratados. </a:t>
            </a:r>
            <a:endParaRPr lang="es-MX" sz="2000" dirty="0" smtClean="0"/>
          </a:p>
          <a:p>
            <a:pPr marL="0" indent="0" algn="just">
              <a:buNone/>
            </a:pPr>
            <a:r>
              <a:rPr lang="es-MX" sz="2000" dirty="0" smtClean="0"/>
              <a:t>Cada asistente debería </a:t>
            </a:r>
            <a:r>
              <a:rPr lang="es-MX" sz="2000" dirty="0"/>
              <a:t>tener un rol establecido, de modo que se asegure la participación adecuada. Suele haber </a:t>
            </a:r>
            <a:r>
              <a:rPr lang="es-MX" sz="2000" dirty="0" smtClean="0"/>
              <a:t>reuniones de </a:t>
            </a:r>
            <a:r>
              <a:rPr lang="es-MX" sz="2000" dirty="0"/>
              <a:t>tres tipos</a:t>
            </a:r>
            <a:r>
              <a:rPr lang="es-MX" sz="2000" dirty="0" smtClean="0"/>
              <a:t>:</a:t>
            </a:r>
          </a:p>
          <a:p>
            <a:endParaRPr lang="es-MX" sz="2000" dirty="0"/>
          </a:p>
          <a:p>
            <a:r>
              <a:rPr lang="es-MX" sz="2000" dirty="0" smtClean="0"/>
              <a:t>De </a:t>
            </a:r>
            <a:r>
              <a:rPr lang="es-MX" sz="2000" dirty="0"/>
              <a:t>intercambio de </a:t>
            </a:r>
            <a:r>
              <a:rPr lang="es-MX" sz="2000" dirty="0" smtClean="0"/>
              <a:t>información</a:t>
            </a:r>
            <a:endParaRPr lang="es-MX" sz="2000" dirty="0"/>
          </a:p>
          <a:p>
            <a:r>
              <a:rPr lang="es-MX" sz="2000" dirty="0" smtClean="0"/>
              <a:t>Tormenta </a:t>
            </a:r>
            <a:r>
              <a:rPr lang="es-MX" sz="2000" dirty="0"/>
              <a:t>de ideas, evaluación de opciones o </a:t>
            </a:r>
            <a:r>
              <a:rPr lang="es-MX" sz="2000" dirty="0" smtClean="0"/>
              <a:t>diseño</a:t>
            </a:r>
            <a:endParaRPr lang="es-MX" sz="2000" dirty="0"/>
          </a:p>
          <a:p>
            <a:r>
              <a:rPr lang="es-MX" sz="2000" dirty="0" smtClean="0"/>
              <a:t>De </a:t>
            </a:r>
            <a:r>
              <a:rPr lang="es-MX" sz="2000" dirty="0"/>
              <a:t>toma de </a:t>
            </a:r>
            <a:r>
              <a:rPr lang="es-MX" sz="2000" dirty="0" smtClean="0"/>
              <a:t>decisiones</a:t>
            </a:r>
            <a:endParaRPr lang="es-MX" sz="2000" dirty="0"/>
          </a:p>
        </p:txBody>
      </p:sp>
    </p:spTree>
    <p:extLst>
      <p:ext uri="{BB962C8B-B14F-4D97-AF65-F5344CB8AC3E}">
        <p14:creationId xmlns:p14="http://schemas.microsoft.com/office/powerpoint/2010/main" val="289500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Reuniones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81192" y="2228003"/>
            <a:ext cx="7989752" cy="4365980"/>
          </a:xfrm>
        </p:spPr>
        <p:txBody>
          <a:bodyPr>
            <a:noAutofit/>
          </a:bodyPr>
          <a:lstStyle/>
          <a:p>
            <a:pPr algn="just"/>
            <a:r>
              <a:rPr lang="es-MX" sz="2000" dirty="0"/>
              <a:t>Como una buena práctica, los tipos de reuniones no deben mezclarse. Las reuniones deben </a:t>
            </a:r>
            <a:r>
              <a:rPr lang="es-MX" sz="2000" dirty="0" smtClean="0"/>
              <a:t>prepararse con </a:t>
            </a:r>
            <a:r>
              <a:rPr lang="es-MX" sz="2000" dirty="0"/>
              <a:t>una agenda bien definida, con un propósito, con un objetivo y con un marco temporal y deben </a:t>
            </a:r>
            <a:r>
              <a:rPr lang="es-MX" sz="2000" dirty="0" smtClean="0"/>
              <a:t>ser adecuadamente </a:t>
            </a:r>
            <a:r>
              <a:rPr lang="es-MX" sz="2000" dirty="0"/>
              <a:t>documentadas con actas de reunión y lista de acciones a realizar. </a:t>
            </a:r>
            <a:endParaRPr lang="es-MX" sz="2000" dirty="0" smtClean="0"/>
          </a:p>
          <a:p>
            <a:pPr algn="just"/>
            <a:r>
              <a:rPr lang="es-MX" sz="2000" dirty="0" smtClean="0"/>
              <a:t>Las </a:t>
            </a:r>
            <a:r>
              <a:rPr lang="es-MX" sz="2000" dirty="0"/>
              <a:t>actas de reunión </a:t>
            </a:r>
            <a:r>
              <a:rPr lang="es-MX" sz="2000" dirty="0" smtClean="0"/>
              <a:t>deben ser </a:t>
            </a:r>
            <a:r>
              <a:rPr lang="es-MX" sz="2000" dirty="0"/>
              <a:t>almacenadas como se indique en el plan para la dirección del proyecto. Las reuniones son más </a:t>
            </a:r>
            <a:r>
              <a:rPr lang="es-MX" sz="2000" dirty="0" smtClean="0"/>
              <a:t>eficaces cuando </a:t>
            </a:r>
            <a:r>
              <a:rPr lang="es-MX" sz="2000" dirty="0"/>
              <a:t>todos los participantes pueden intervenir cara a cara en el mismo lugar. Se pueden realizar </a:t>
            </a:r>
            <a:r>
              <a:rPr lang="es-MX" sz="2000" dirty="0" smtClean="0"/>
              <a:t>reuniones virtuales </a:t>
            </a:r>
            <a:r>
              <a:rPr lang="es-MX" sz="2000" dirty="0"/>
              <a:t>usando herramientas de audio y/o videoconferencia, pero generalmente requieren una preparación </a:t>
            </a:r>
            <a:r>
              <a:rPr lang="es-MX" sz="2000" dirty="0" smtClean="0"/>
              <a:t>y una </a:t>
            </a:r>
            <a:r>
              <a:rPr lang="es-MX" sz="2000" dirty="0"/>
              <a:t>organización adicionales para conseguir la misma eficacia que la de una reunión cara a cara.</a:t>
            </a:r>
          </a:p>
        </p:txBody>
      </p:sp>
    </p:spTree>
    <p:extLst>
      <p:ext uri="{BB962C8B-B14F-4D97-AF65-F5344CB8AC3E}">
        <p14:creationId xmlns:p14="http://schemas.microsoft.com/office/powerpoint/2010/main" val="2946067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/>
              <a:t>Salidas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MX" sz="2000" b="1" dirty="0"/>
              <a:t>Entregables</a:t>
            </a:r>
          </a:p>
          <a:p>
            <a:pPr marL="0" indent="0" algn="just">
              <a:buNone/>
            </a:pPr>
            <a:r>
              <a:rPr lang="es-MX" sz="2000" dirty="0"/>
              <a:t>Un entregable es cualquier producto, resultado o capacidad de prestar un servicio, único y </a:t>
            </a:r>
            <a:r>
              <a:rPr lang="es-MX" sz="2000" dirty="0" smtClean="0"/>
              <a:t>verificable, que </a:t>
            </a:r>
            <a:r>
              <a:rPr lang="es-MX" sz="2000" dirty="0"/>
              <a:t>debe producirse para terminar un proceso, una fase o un proyecto. Los entregables son </a:t>
            </a:r>
            <a:r>
              <a:rPr lang="es-MX" sz="2000" dirty="0" smtClean="0"/>
              <a:t>componentes tangibles </a:t>
            </a:r>
            <a:r>
              <a:rPr lang="es-MX" sz="2000" dirty="0"/>
              <a:t>completados para alcanzar los objetivos del proyecto y pueden incluir elementos del plan para </a:t>
            </a:r>
            <a:r>
              <a:rPr lang="es-MX" sz="2000" dirty="0" smtClean="0"/>
              <a:t>la dirección </a:t>
            </a:r>
            <a:r>
              <a:rPr lang="es-MX" sz="2000" dirty="0"/>
              <a:t>del proyecto.</a:t>
            </a:r>
          </a:p>
        </p:txBody>
      </p:sp>
    </p:spTree>
    <p:extLst>
      <p:ext uri="{BB962C8B-B14F-4D97-AF65-F5344CB8AC3E}">
        <p14:creationId xmlns:p14="http://schemas.microsoft.com/office/powerpoint/2010/main" val="2582560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68313" y="2021939"/>
            <a:ext cx="7989752" cy="462999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b="1" dirty="0"/>
              <a:t>Datos de Desempeño del </a:t>
            </a:r>
            <a:r>
              <a:rPr lang="es-MX" b="1" dirty="0" smtClean="0"/>
              <a:t>Trabajo</a:t>
            </a:r>
          </a:p>
          <a:p>
            <a:pPr marL="0" indent="0" algn="just">
              <a:buNone/>
            </a:pPr>
            <a:endParaRPr lang="es-MX" b="1" dirty="0"/>
          </a:p>
          <a:p>
            <a:pPr algn="just"/>
            <a:r>
              <a:rPr lang="es-MX" dirty="0"/>
              <a:t>Los datos de desempeño del trabajo son las observaciones y mediciones brutas identificadas durante </a:t>
            </a:r>
            <a:r>
              <a:rPr lang="es-MX" dirty="0" smtClean="0"/>
              <a:t>la ejecución </a:t>
            </a:r>
            <a:r>
              <a:rPr lang="es-MX" dirty="0"/>
              <a:t>de las actividades para llevar a cabo el </a:t>
            </a:r>
            <a:r>
              <a:rPr lang="es-MX" dirty="0" smtClean="0"/>
              <a:t>trabajo. </a:t>
            </a:r>
            <a:r>
              <a:rPr lang="es-MX" dirty="0"/>
              <a:t>Los datos se consideran a menudo </a:t>
            </a:r>
            <a:r>
              <a:rPr lang="es-MX" dirty="0" smtClean="0"/>
              <a:t>como el </a:t>
            </a:r>
            <a:r>
              <a:rPr lang="es-MX" dirty="0"/>
              <a:t>nivel más bajo de detalle del que pueden extraer información otros procesos. Los datos se recopilan a </a:t>
            </a:r>
            <a:r>
              <a:rPr lang="es-MX" dirty="0" smtClean="0"/>
              <a:t>través de </a:t>
            </a:r>
            <a:r>
              <a:rPr lang="es-MX" dirty="0"/>
              <a:t>la ejecución de los trabajos y se pasan a los procesos de control de cada una de las áreas de procesos </a:t>
            </a:r>
            <a:r>
              <a:rPr lang="es-MX" dirty="0" smtClean="0"/>
              <a:t>para su </a:t>
            </a:r>
            <a:r>
              <a:rPr lang="es-MX" dirty="0"/>
              <a:t>posterior análisis</a:t>
            </a:r>
            <a:r>
              <a:rPr lang="es-MX" dirty="0" smtClean="0"/>
              <a:t>.</a:t>
            </a:r>
          </a:p>
          <a:p>
            <a:pPr algn="just"/>
            <a:endParaRPr lang="es-MX" dirty="0"/>
          </a:p>
          <a:p>
            <a:pPr algn="just"/>
            <a:r>
              <a:rPr lang="es-MX" dirty="0"/>
              <a:t>Entre los ejemplos de datos de desempeño del trabajo se incluyen el trabajo completado, los </a:t>
            </a:r>
            <a:r>
              <a:rPr lang="es-MX" dirty="0" smtClean="0"/>
              <a:t>indicadores clave </a:t>
            </a:r>
            <a:r>
              <a:rPr lang="es-MX" dirty="0"/>
              <a:t>de desempeño, las medidas de desempeño técnico, las fechas de comienzo y finalización de </a:t>
            </a:r>
            <a:r>
              <a:rPr lang="es-MX" dirty="0" smtClean="0"/>
              <a:t>las actividades </a:t>
            </a:r>
            <a:r>
              <a:rPr lang="es-MX" dirty="0"/>
              <a:t>planificadas, el número de solicitudes de cambio, el número de defectos, los costos reales, </a:t>
            </a:r>
            <a:r>
              <a:rPr lang="es-MX" dirty="0" smtClean="0"/>
              <a:t>las duraciones </a:t>
            </a:r>
            <a:r>
              <a:rPr lang="es-MX" dirty="0"/>
              <a:t>reales, etc.</a:t>
            </a:r>
          </a:p>
        </p:txBody>
      </p:sp>
    </p:spTree>
    <p:extLst>
      <p:ext uri="{BB962C8B-B14F-4D97-AF65-F5344CB8AC3E}">
        <p14:creationId xmlns:p14="http://schemas.microsoft.com/office/powerpoint/2010/main" val="1490609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videndo">
  <a:themeElements>
    <a:clrScheme name="Dividendo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1A3260"/>
      </a:accent1>
      <a:accent2>
        <a:srgbClr val="4590B8"/>
      </a:accent2>
      <a:accent3>
        <a:srgbClr val="45CBE8"/>
      </a:accent3>
      <a:accent4>
        <a:srgbClr val="969FA7"/>
      </a:accent4>
      <a:accent5>
        <a:srgbClr val="A2C777"/>
      </a:accent5>
      <a:accent6>
        <a:srgbClr val="42955F"/>
      </a:accent6>
      <a:hlink>
        <a:srgbClr val="828282"/>
      </a:hlink>
      <a:folHlink>
        <a:srgbClr val="A5A5A5"/>
      </a:folHlink>
    </a:clrScheme>
    <a:fontScheme name="Dividend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o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Dividend" id="{9697A71B-4AB7-4A1A-BD5B-BB2D22835B57}" vid="{66F1C100-1D2B-4BEA-AD01-C4F230B3B96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TC103457464[[fn=Dividendo]]</Template>
  <TotalTime>97</TotalTime>
  <Words>1449</Words>
  <Application>Microsoft Office PowerPoint</Application>
  <PresentationFormat>Presentación en pantalla (4:3)</PresentationFormat>
  <Paragraphs>76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19" baseType="lpstr">
      <vt:lpstr>Dividendo</vt:lpstr>
      <vt:lpstr>DURANGO Nombre del campus  Componente profesional  Nombre de la asignatura  Dirigir y Gestionar el Trabajo del Proyecto Nombre del tema o trabajo   4° Semestre Es el proceso de liderar y llevar a cabo el trabajo definido en el plan para la dirección del proyecto e implementar los cambios aprobados para alcanzar los objetivos del proyecto. Aprendizaje o competencia  Marco Antonio Díaz Valenzuela Nombre de quien elaboró el recurso didáctico  25/05/2015 Fecha de la elaboración</vt:lpstr>
      <vt:lpstr>Dirigir y Gestionar el Trabajo del Proyecto</vt:lpstr>
      <vt:lpstr>Dirigir y Gestionar</vt:lpstr>
      <vt:lpstr>entradas, herramientas y técnicas, y salidas de este proceso.</vt:lpstr>
      <vt:lpstr>diagrama de flujo de datos del proceso. </vt:lpstr>
      <vt:lpstr>actividades del proceso Dirigir y Gestionar el Trabajo del Proyecto</vt:lpstr>
      <vt:lpstr>actividades del proceso Dirigir y Gestionar el Trabajo del Proyecto</vt:lpstr>
      <vt:lpstr>Presentación de PowerPoint</vt:lpstr>
      <vt:lpstr>Presentación de PowerPoint</vt:lpstr>
      <vt:lpstr>Factores Ambientales de la Empresa</vt:lpstr>
      <vt:lpstr>Activos de los Procesos de la Organización</vt:lpstr>
      <vt:lpstr>Activos de los Procesos de la Organización</vt:lpstr>
      <vt:lpstr>Herramientas y Técnicas</vt:lpstr>
      <vt:lpstr>Sistema de Información para la Dirección de Proyectos</vt:lpstr>
      <vt:lpstr>Reuniones</vt:lpstr>
      <vt:lpstr>Reuniones</vt:lpstr>
      <vt:lpstr>Salidas</vt:lpstr>
      <vt:lpstr>Presentación de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Dirigir y Gestionar el Trabajo del Proyecto</dc:title>
  <dc:creator>Marco Antonio Diaz</dc:creator>
  <cp:lastModifiedBy>PC</cp:lastModifiedBy>
  <cp:revision>11</cp:revision>
  <dcterms:created xsi:type="dcterms:W3CDTF">2014-09-26T12:42:44Z</dcterms:created>
  <dcterms:modified xsi:type="dcterms:W3CDTF">2015-11-30T22:59:14Z</dcterms:modified>
</cp:coreProperties>
</file>