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7" r:id="rId2"/>
    <p:sldId id="260" r:id="rId3"/>
    <p:sldId id="261" r:id="rId4"/>
    <p:sldId id="262" r:id="rId5"/>
    <p:sldId id="263" r:id="rId6"/>
  </p:sldIdLst>
  <p:sldSz cx="9144000" cy="6858000" type="screen4x3"/>
  <p:notesSz cx="6858000" cy="9144000"/>
  <p:defaultTextStyle>
    <a:defPPr>
      <a:defRPr lang="es-E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 snapToObjects="1"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08D35-49CC-554B-889D-9913FC36C9E3}" type="datetimeFigureOut">
              <a:rPr lang="es-ES" smtClean="0"/>
              <a:pPr/>
              <a:t>10/02/2014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Rectangle 8"/>
          <p:cNvSpPr/>
          <p:nvPr/>
        </p:nvSpPr>
        <p:spPr>
          <a:xfrm>
            <a:off x="345440" y="2942602"/>
            <a:ext cx="7147931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572652" y="2944634"/>
            <a:ext cx="1190348" cy="2459736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7712714" y="3136658"/>
            <a:ext cx="910224" cy="2075688"/>
          </a:xfrm>
          <a:prstGeom prst="rect">
            <a:avLst/>
          </a:prstGeom>
          <a:solidFill>
            <a:schemeClr val="accent3">
              <a:alpha val="70000"/>
            </a:schemeClr>
          </a:solidFill>
          <a:ln w="63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445483" y="3055621"/>
            <a:ext cx="6947845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86826" y="4625268"/>
            <a:ext cx="762000" cy="457200"/>
          </a:xfrm>
        </p:spPr>
        <p:txBody>
          <a:bodyPr/>
          <a:lstStyle>
            <a:lvl1pPr algn="ctr">
              <a:defRPr sz="28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70629C66-E55F-5340-8907-3FF10FE4667A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11" name="Rectangle 10"/>
          <p:cNvSpPr/>
          <p:nvPr/>
        </p:nvSpPr>
        <p:spPr>
          <a:xfrm>
            <a:off x="541822" y="4559276"/>
            <a:ext cx="6755166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38971" y="3139440"/>
            <a:ext cx="6760868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2805" y="4648200"/>
            <a:ext cx="6553200" cy="457200"/>
          </a:xfrm>
        </p:spPr>
        <p:txBody>
          <a:bodyPr>
            <a:normAutofit/>
          </a:bodyPr>
          <a:lstStyle>
            <a:lvl1pPr marL="0" indent="0" algn="ctr">
              <a:buNone/>
              <a:defRPr sz="1800" cap="all" spc="300" baseline="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_tradnl" smtClean="0"/>
              <a:t>Haga clic para modificar el estilo de subtítulo del patrón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4705" y="3227033"/>
            <a:ext cx="6629400" cy="1219201"/>
          </a:xfrm>
        </p:spPr>
        <p:txBody>
          <a:bodyPr anchor="b" anchorCtr="0">
            <a:noAutofit/>
          </a:bodyPr>
          <a:lstStyle>
            <a:lvl1pPr>
              <a:defRPr sz="4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08D35-49CC-554B-889D-9913FC36C9E3}" type="datetimeFigureOut">
              <a:rPr lang="es-ES" smtClean="0"/>
              <a:pPr/>
              <a:t>10/02/2014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29C66-E55F-5340-8907-3FF10FE4667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08D35-49CC-554B-889D-9913FC36C9E3}" type="datetimeFigureOut">
              <a:rPr lang="es-ES" smtClean="0"/>
              <a:pPr/>
              <a:t>10/02/2014</a:t>
            </a:fld>
            <a:endParaRPr lang="es-ES"/>
          </a:p>
        </p:txBody>
      </p:sp>
      <p:sp>
        <p:nvSpPr>
          <p:cNvPr id="13" name="Rectangle 12"/>
          <p:cNvSpPr/>
          <p:nvPr/>
        </p:nvSpPr>
        <p:spPr>
          <a:xfrm>
            <a:off x="451976" y="2946400"/>
            <a:ext cx="8265160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567656" y="3048000"/>
            <a:ext cx="8033800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29C66-E55F-5340-8907-3FF10FE4667A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6" y="3200399"/>
            <a:ext cx="7696200" cy="1295401"/>
          </a:xfrm>
        </p:spPr>
        <p:txBody>
          <a:bodyPr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4000" kern="1200" cap="all" baseline="0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675496" y="4541520"/>
            <a:ext cx="7818120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4607510"/>
            <a:ext cx="7696200" cy="523783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75757" y="3124200"/>
            <a:ext cx="7817599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/>
          <a:p>
            <a:r>
              <a:rPr lang="es-ES_tradnl" smtClean="0"/>
              <a:t>Clic para editar título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6128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08D35-49CC-554B-889D-9913FC36C9E3}" type="datetimeFigureOut">
              <a:rPr lang="es-ES" smtClean="0"/>
              <a:pPr/>
              <a:t>10/02/2014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29C66-E55F-5340-8907-3FF10FE4667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>
            <a:lvl1pPr>
              <a:defRPr/>
            </a:lvl1pPr>
          </a:lstStyle>
          <a:p>
            <a:r>
              <a:rPr lang="es-ES_tradnl" smtClean="0"/>
              <a:t>Clic para editar título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128" y="1722438"/>
            <a:ext cx="4040188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128" y="2438400"/>
            <a:ext cx="4040188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400"/>
            <a:ext cx="4041775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08D35-49CC-554B-889D-9913FC36C9E3}" type="datetimeFigureOut">
              <a:rPr lang="es-ES" smtClean="0"/>
              <a:pPr/>
              <a:t>10/02/2014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29C66-E55F-5340-8907-3FF10FE4667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08D35-49CC-554B-889D-9913FC36C9E3}" type="datetimeFigureOut">
              <a:rPr lang="es-ES" smtClean="0"/>
              <a:pPr/>
              <a:t>10/02/2014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29C66-E55F-5340-8907-3FF10FE4667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ounded Rectangle 10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08D35-49CC-554B-889D-9913FC36C9E3}" type="datetimeFigureOut">
              <a:rPr lang="es-ES" smtClean="0"/>
              <a:pPr/>
              <a:t>10/02/2014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29C66-E55F-5340-8907-3FF10FE4667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ounded Rectangle 11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685800"/>
            <a:ext cx="4572000" cy="52578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08D35-49CC-554B-889D-9913FC36C9E3}" type="datetimeFigureOut">
              <a:rPr lang="es-ES" smtClean="0"/>
              <a:pPr/>
              <a:t>10/02/2014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29C66-E55F-5340-8907-3FF10FE4667A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8" name="Rectangle 7"/>
          <p:cNvSpPr/>
          <p:nvPr/>
        </p:nvSpPr>
        <p:spPr>
          <a:xfrm>
            <a:off x="560034" y="1505712"/>
            <a:ext cx="2716566" cy="3523488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76690" y="1642472"/>
            <a:ext cx="2483254" cy="3234328"/>
          </a:xfrm>
          <a:prstGeom prst="rect">
            <a:avLst/>
          </a:prstGeom>
          <a:solidFill>
            <a:srgbClr val="FFFFFF"/>
          </a:solidFill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9000" y="2971800"/>
            <a:ext cx="2298634" cy="1752600"/>
          </a:xfrm>
        </p:spPr>
        <p:txBody>
          <a:bodyPr/>
          <a:lstStyle>
            <a:lvl1pPr marL="0" indent="0">
              <a:spcBef>
                <a:spcPts val="400"/>
              </a:spcBef>
              <a:buNone/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9000" y="1734312"/>
            <a:ext cx="2298634" cy="1191620"/>
          </a:xfrm>
        </p:spPr>
        <p:txBody>
          <a:bodyPr anchor="b">
            <a:normAutofit/>
          </a:bodyPr>
          <a:lstStyle>
            <a:lvl1pPr algn="l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5800" y="621437"/>
            <a:ext cx="7772400" cy="4331564"/>
          </a:xfrm>
          <a:solidFill>
            <a:schemeClr val="bg2"/>
          </a:solidFill>
          <a:ln>
            <a:noFill/>
          </a:ln>
          <a:effectLst>
            <a:softEdge rad="12700"/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_tradnl" smtClean="0"/>
              <a:t>Arrastre la imagen al marcador de posición o haga clic en el icono para agregar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08D35-49CC-554B-889D-9913FC36C9E3}" type="datetimeFigureOut">
              <a:rPr lang="es-ES" smtClean="0"/>
              <a:pPr/>
              <a:t>10/02/2014</a:t>
            </a:fld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29C66-E55F-5340-8907-3FF10FE4667A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10" name="Rectangle 9"/>
          <p:cNvSpPr/>
          <p:nvPr/>
        </p:nvSpPr>
        <p:spPr>
          <a:xfrm>
            <a:off x="685800" y="4953000"/>
            <a:ext cx="7772400" cy="13716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61999" y="5029200"/>
            <a:ext cx="7600765" cy="1202924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3" name="Rectangle 12"/>
          <p:cNvSpPr/>
          <p:nvPr/>
        </p:nvSpPr>
        <p:spPr>
          <a:xfrm>
            <a:off x="914400" y="5638800"/>
            <a:ext cx="7328514" cy="451696"/>
          </a:xfrm>
          <a:prstGeom prst="rect">
            <a:avLst/>
          </a:prstGeom>
          <a:solidFill>
            <a:schemeClr val="accent1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605589" y="5074920"/>
            <a:ext cx="7946136" cy="1097280"/>
          </a:xfrm>
          <a:prstGeom prst="rect">
            <a:avLst/>
          </a:prstGeom>
          <a:noFill/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6289" y="5656556"/>
            <a:ext cx="7244736" cy="401715"/>
          </a:xfrm>
        </p:spPr>
        <p:txBody>
          <a:bodyPr anchor="ctr">
            <a:normAutofit/>
          </a:bodyPr>
          <a:lstStyle>
            <a:lvl1pPr marL="0" indent="0" algn="ctr">
              <a:buNone/>
              <a:defRPr sz="15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05400"/>
            <a:ext cx="7328514" cy="523043"/>
          </a:xfrm>
        </p:spPr>
        <p:txBody>
          <a:bodyPr anchor="ctr" anchorCtr="0"/>
          <a:lstStyle>
            <a:lvl1pPr algn="ctr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08D35-49CC-554B-889D-9913FC36C9E3}" type="datetimeFigureOut">
              <a:rPr lang="es-ES" smtClean="0"/>
              <a:pPr/>
              <a:t>10/02/2014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29C66-E55F-5340-8907-3FF10FE4667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861702" y="228600"/>
            <a:ext cx="1859280" cy="6122634"/>
          </a:xfrm>
          <a:prstGeom prst="rect">
            <a:avLst/>
          </a:prstGeom>
          <a:solidFill>
            <a:srgbClr val="FFFFFF">
              <a:alpha val="8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955225" y="351409"/>
            <a:ext cx="1672235" cy="587701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48577" y="395427"/>
            <a:ext cx="1485531" cy="5788981"/>
          </a:xfrm>
        </p:spPr>
        <p:txBody>
          <a:bodyPr vert="eaVert"/>
          <a:lstStyle/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0999"/>
            <a:ext cx="6172200" cy="5791201"/>
          </a:xfrm>
        </p:spPr>
        <p:txBody>
          <a:bodyPr vert="eaVert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08D35-49CC-554B-889D-9913FC36C9E3}" type="datetimeFigureOut">
              <a:rPr lang="es-ES" smtClean="0"/>
              <a:pPr/>
              <a:t>10/02/2014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29C66-E55F-5340-8907-3FF10FE4667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7" name="Rounded Rectangle 6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82296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B1D08D35-49CC-554B-889D-9913FC36C9E3}" type="datetimeFigureOut">
              <a:rPr lang="es-ES" smtClean="0"/>
              <a:pPr/>
              <a:t>10/02/2014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70629C66-E55F-5340-8907-3FF10FE4667A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9" name="Rectangle 8"/>
          <p:cNvSpPr/>
          <p:nvPr/>
        </p:nvSpPr>
        <p:spPr>
          <a:xfrm>
            <a:off x="274320" y="278166"/>
            <a:ext cx="8595360" cy="132588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72863" y="372862"/>
            <a:ext cx="8380520" cy="111858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_tradnl" smtClean="0"/>
              <a:t>Clic para editar título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500" kern="1200" cap="all" baseline="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642805" y="4648200"/>
            <a:ext cx="6553200" cy="597366"/>
          </a:xfrm>
        </p:spPr>
        <p:txBody>
          <a:bodyPr>
            <a:normAutofit fontScale="55000" lnSpcReduction="20000"/>
          </a:bodyPr>
          <a:lstStyle/>
          <a:p>
            <a:r>
              <a:rPr lang="es-ES" sz="3200" dirty="0">
                <a:solidFill>
                  <a:srgbClr val="000000"/>
                </a:solidFill>
              </a:rPr>
              <a:t>CAMPUS: </a:t>
            </a:r>
            <a:r>
              <a:rPr lang="es-ES" sz="3200" dirty="0"/>
              <a:t>OAXACA URBANA</a:t>
            </a:r>
          </a:p>
          <a:p>
            <a:r>
              <a:rPr lang="es-ES" sz="3200" dirty="0"/>
              <a:t>BACHILLERATO.</a:t>
            </a:r>
          </a:p>
          <a:p>
            <a:endParaRPr lang="es-ES" dirty="0"/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ES" dirty="0"/>
              <a:t>MULTIVERSIDAD LATINOAMERICANA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3216378" y="5440296"/>
            <a:ext cx="1933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latin typeface="Geneva"/>
                <a:cs typeface="Geneva"/>
              </a:rPr>
              <a:t>Materia: Inglés.</a:t>
            </a: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>
          <a:xfrm>
            <a:off x="6019800" y="6356350"/>
            <a:ext cx="2895600" cy="365125"/>
          </a:xfrm>
        </p:spPr>
        <p:txBody>
          <a:bodyPr/>
          <a:lstStyle/>
          <a:p>
            <a:r>
              <a:rPr lang="es-ES" dirty="0" smtClean="0"/>
              <a:t>L.R.I. ANAID LUNA GARCÍA 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="" val="2927744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ie de página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dirty="0" smtClean="0"/>
              <a:t>L.R.I. ANAID LUNA GARCÍA </a:t>
            </a:r>
            <a:endParaRPr lang="es-ES" dirty="0"/>
          </a:p>
        </p:txBody>
      </p:sp>
      <p:sp>
        <p:nvSpPr>
          <p:cNvPr id="3" name="CuadroTexto 2"/>
          <p:cNvSpPr txBox="1"/>
          <p:nvPr/>
        </p:nvSpPr>
        <p:spPr>
          <a:xfrm>
            <a:off x="2358679" y="494865"/>
            <a:ext cx="43379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solidFill>
                  <a:schemeClr val="accent3"/>
                </a:solidFill>
                <a:latin typeface="Charter Black"/>
                <a:cs typeface="Charter Black"/>
              </a:rPr>
              <a:t>IRREGULAR ADJECTIVES.</a:t>
            </a:r>
            <a:endParaRPr lang="es-ES" sz="2400" dirty="0">
              <a:solidFill>
                <a:schemeClr val="accent3"/>
              </a:solidFill>
              <a:latin typeface="Charter Black"/>
              <a:cs typeface="Charter Black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791724" y="1468099"/>
            <a:ext cx="2815664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u="sng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Copperplate Gothic Bold"/>
                <a:cs typeface="Copperplate Gothic Bold"/>
              </a:rPr>
              <a:t>POSITIVE FORM.</a:t>
            </a:r>
          </a:p>
          <a:p>
            <a:endParaRPr lang="es-ES" dirty="0"/>
          </a:p>
          <a:p>
            <a:r>
              <a:rPr lang="es-ES" sz="2000" dirty="0" err="1" smtClean="0">
                <a:solidFill>
                  <a:schemeClr val="accent6">
                    <a:lumMod val="50000"/>
                  </a:schemeClr>
                </a:solidFill>
                <a:latin typeface="Arial Black"/>
                <a:cs typeface="Arial Black"/>
              </a:rPr>
              <a:t>Bad</a:t>
            </a:r>
            <a:endParaRPr lang="es-ES" sz="2000" dirty="0" smtClean="0">
              <a:solidFill>
                <a:schemeClr val="accent6">
                  <a:lumMod val="50000"/>
                </a:schemeClr>
              </a:solidFill>
              <a:latin typeface="Arial Black"/>
              <a:cs typeface="Arial Black"/>
            </a:endParaRPr>
          </a:p>
          <a:p>
            <a:r>
              <a:rPr lang="es-ES" sz="2000" dirty="0" err="1" smtClean="0">
                <a:solidFill>
                  <a:schemeClr val="accent6">
                    <a:lumMod val="50000"/>
                  </a:schemeClr>
                </a:solidFill>
                <a:latin typeface="Arial Black"/>
                <a:cs typeface="Arial Black"/>
              </a:rPr>
              <a:t>Far</a:t>
            </a:r>
            <a:endParaRPr lang="es-ES" sz="2000" dirty="0" smtClean="0">
              <a:solidFill>
                <a:schemeClr val="accent6">
                  <a:lumMod val="50000"/>
                </a:schemeClr>
              </a:solidFill>
              <a:latin typeface="Arial Black"/>
              <a:cs typeface="Arial Black"/>
            </a:endParaRPr>
          </a:p>
          <a:p>
            <a:r>
              <a:rPr lang="es-ES" sz="2000" dirty="0" err="1" smtClean="0">
                <a:solidFill>
                  <a:schemeClr val="accent6">
                    <a:lumMod val="50000"/>
                  </a:schemeClr>
                </a:solidFill>
                <a:latin typeface="Arial Black"/>
                <a:cs typeface="Arial Black"/>
              </a:rPr>
              <a:t>Good</a:t>
            </a:r>
            <a:endParaRPr lang="es-ES" sz="2000" dirty="0" smtClean="0">
              <a:solidFill>
                <a:schemeClr val="accent6">
                  <a:lumMod val="50000"/>
                </a:schemeClr>
              </a:solidFill>
              <a:latin typeface="Arial Black"/>
              <a:cs typeface="Arial Black"/>
            </a:endParaRPr>
          </a:p>
          <a:p>
            <a:r>
              <a:rPr lang="es-ES" sz="2000" dirty="0" smtClean="0">
                <a:solidFill>
                  <a:schemeClr val="accent6">
                    <a:lumMod val="50000"/>
                  </a:schemeClr>
                </a:solidFill>
                <a:latin typeface="Arial Black"/>
                <a:cs typeface="Arial Black"/>
              </a:rPr>
              <a:t>Little</a:t>
            </a:r>
          </a:p>
          <a:p>
            <a:r>
              <a:rPr lang="es-ES" sz="2000" dirty="0" err="1" smtClean="0">
                <a:solidFill>
                  <a:schemeClr val="accent6">
                    <a:lumMod val="50000"/>
                  </a:schemeClr>
                </a:solidFill>
                <a:latin typeface="Arial Black"/>
                <a:cs typeface="Arial Black"/>
              </a:rPr>
              <a:t>Few</a:t>
            </a:r>
            <a:endParaRPr lang="es-ES" sz="2000" dirty="0" smtClean="0">
              <a:solidFill>
                <a:schemeClr val="accent6">
                  <a:lumMod val="50000"/>
                </a:schemeClr>
              </a:solidFill>
              <a:latin typeface="Arial Black"/>
              <a:cs typeface="Arial Black"/>
            </a:endParaRPr>
          </a:p>
          <a:p>
            <a:r>
              <a:rPr lang="es-ES" sz="2000" dirty="0" err="1" smtClean="0">
                <a:solidFill>
                  <a:schemeClr val="accent6">
                    <a:lumMod val="50000"/>
                  </a:schemeClr>
                </a:solidFill>
                <a:latin typeface="Arial Black"/>
                <a:cs typeface="Arial Black"/>
              </a:rPr>
              <a:t>Many</a:t>
            </a:r>
            <a:endParaRPr lang="es-ES" sz="2000" dirty="0" smtClean="0">
              <a:solidFill>
                <a:schemeClr val="accent6">
                  <a:lumMod val="50000"/>
                </a:schemeClr>
              </a:solidFill>
              <a:latin typeface="Arial Black"/>
              <a:cs typeface="Arial Black"/>
            </a:endParaRPr>
          </a:p>
          <a:p>
            <a:r>
              <a:rPr lang="es-ES" sz="2000" dirty="0" err="1" smtClean="0">
                <a:solidFill>
                  <a:schemeClr val="accent6">
                    <a:lumMod val="50000"/>
                  </a:schemeClr>
                </a:solidFill>
                <a:latin typeface="Arial Black"/>
                <a:cs typeface="Arial Black"/>
              </a:rPr>
              <a:t>Much</a:t>
            </a:r>
            <a:endParaRPr lang="es-ES" sz="2000" dirty="0" smtClean="0">
              <a:solidFill>
                <a:schemeClr val="accent6">
                  <a:lumMod val="50000"/>
                </a:schemeClr>
              </a:solidFill>
              <a:latin typeface="Arial Black"/>
              <a:cs typeface="Arial Black"/>
            </a:endParaRPr>
          </a:p>
          <a:p>
            <a:r>
              <a:rPr lang="es-ES" sz="2000" dirty="0" smtClean="0">
                <a:solidFill>
                  <a:schemeClr val="accent6">
                    <a:lumMod val="50000"/>
                  </a:schemeClr>
                </a:solidFill>
                <a:latin typeface="Arial Black"/>
                <a:cs typeface="Arial Black"/>
              </a:rPr>
              <a:t>Old 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5063735" y="1468099"/>
            <a:ext cx="3051436" cy="310854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s-ES" b="1" u="sng" dirty="0" smtClean="0">
                <a:solidFill>
                  <a:srgbClr val="6EB8EA"/>
                </a:solidFill>
                <a:latin typeface="Copperplate Gothic Bold"/>
                <a:cs typeface="Copperplate Gothic Bold"/>
              </a:rPr>
              <a:t>COMPARATIVE FORM</a:t>
            </a:r>
            <a:r>
              <a:rPr lang="es-ES" b="1" u="sng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Copperplate Gothic Bold"/>
                <a:cs typeface="Copperplate Gothic Bold"/>
              </a:rPr>
              <a:t>.</a:t>
            </a:r>
          </a:p>
          <a:p>
            <a:endParaRPr lang="es-ES" dirty="0"/>
          </a:p>
          <a:p>
            <a:r>
              <a:rPr lang="es-ES" sz="2000" dirty="0" err="1" smtClean="0">
                <a:solidFill>
                  <a:schemeClr val="accent5">
                    <a:lumMod val="50000"/>
                  </a:schemeClr>
                </a:solidFill>
                <a:latin typeface="Arial Black"/>
                <a:cs typeface="Arial Black"/>
              </a:rPr>
              <a:t>Worse</a:t>
            </a:r>
            <a:endParaRPr lang="es-ES" sz="2000" dirty="0" smtClean="0">
              <a:solidFill>
                <a:schemeClr val="accent5">
                  <a:lumMod val="50000"/>
                </a:schemeClr>
              </a:solidFill>
              <a:latin typeface="Arial Black"/>
              <a:cs typeface="Arial Black"/>
            </a:endParaRPr>
          </a:p>
          <a:p>
            <a:r>
              <a:rPr lang="es-ES" sz="2000" dirty="0" err="1" smtClean="0">
                <a:solidFill>
                  <a:schemeClr val="accent5">
                    <a:lumMod val="50000"/>
                  </a:schemeClr>
                </a:solidFill>
                <a:latin typeface="Arial Black"/>
                <a:cs typeface="Arial Black"/>
              </a:rPr>
              <a:t>Farther</a:t>
            </a:r>
            <a:r>
              <a:rPr lang="es-ES" sz="2000" dirty="0">
                <a:solidFill>
                  <a:schemeClr val="accent5">
                    <a:lumMod val="50000"/>
                  </a:schemeClr>
                </a:solidFill>
                <a:latin typeface="Arial Black"/>
                <a:cs typeface="Arial Black"/>
              </a:rPr>
              <a:t> </a:t>
            </a:r>
            <a:r>
              <a:rPr lang="es-ES" sz="2000" dirty="0" err="1" smtClean="0">
                <a:solidFill>
                  <a:schemeClr val="accent5">
                    <a:lumMod val="50000"/>
                  </a:schemeClr>
                </a:solidFill>
                <a:latin typeface="Arial Black"/>
                <a:cs typeface="Arial Black"/>
              </a:rPr>
              <a:t>or</a:t>
            </a:r>
            <a:r>
              <a:rPr lang="es-ES" sz="2000" dirty="0" smtClean="0">
                <a:solidFill>
                  <a:schemeClr val="accent5">
                    <a:lumMod val="50000"/>
                  </a:schemeClr>
                </a:solidFill>
                <a:latin typeface="Arial Black"/>
                <a:cs typeface="Arial Black"/>
              </a:rPr>
              <a:t> </a:t>
            </a:r>
            <a:r>
              <a:rPr lang="es-ES" sz="2000" dirty="0" err="1">
                <a:solidFill>
                  <a:schemeClr val="accent5">
                    <a:lumMod val="50000"/>
                  </a:schemeClr>
                </a:solidFill>
                <a:latin typeface="Arial Black"/>
                <a:cs typeface="Arial Black"/>
              </a:rPr>
              <a:t>F</a:t>
            </a:r>
            <a:r>
              <a:rPr lang="es-ES" sz="2000" dirty="0" err="1" smtClean="0">
                <a:solidFill>
                  <a:schemeClr val="accent5">
                    <a:lumMod val="50000"/>
                  </a:schemeClr>
                </a:solidFill>
                <a:latin typeface="Arial Black"/>
                <a:cs typeface="Arial Black"/>
              </a:rPr>
              <a:t>urther</a:t>
            </a:r>
            <a:endParaRPr lang="es-ES" sz="2000" dirty="0" smtClean="0">
              <a:solidFill>
                <a:schemeClr val="accent5">
                  <a:lumMod val="50000"/>
                </a:schemeClr>
              </a:solidFill>
              <a:latin typeface="Arial Black"/>
              <a:cs typeface="Arial Black"/>
            </a:endParaRPr>
          </a:p>
          <a:p>
            <a:r>
              <a:rPr lang="es-ES" sz="2000" dirty="0" err="1" smtClean="0">
                <a:solidFill>
                  <a:schemeClr val="accent5">
                    <a:lumMod val="50000"/>
                  </a:schemeClr>
                </a:solidFill>
                <a:latin typeface="Arial Black"/>
                <a:cs typeface="Arial Black"/>
              </a:rPr>
              <a:t>Better</a:t>
            </a:r>
            <a:r>
              <a:rPr lang="es-ES" sz="2000" dirty="0" smtClean="0">
                <a:solidFill>
                  <a:schemeClr val="accent5">
                    <a:lumMod val="50000"/>
                  </a:schemeClr>
                </a:solidFill>
                <a:latin typeface="Arial Black"/>
                <a:cs typeface="Arial Black"/>
              </a:rPr>
              <a:t> </a:t>
            </a:r>
          </a:p>
          <a:p>
            <a:r>
              <a:rPr lang="es-ES" sz="2000" dirty="0" err="1" smtClean="0">
                <a:solidFill>
                  <a:schemeClr val="accent5">
                    <a:lumMod val="50000"/>
                  </a:schemeClr>
                </a:solidFill>
                <a:latin typeface="Arial Black"/>
                <a:cs typeface="Arial Black"/>
              </a:rPr>
              <a:t>Less</a:t>
            </a:r>
            <a:r>
              <a:rPr lang="es-ES" sz="2000" dirty="0" smtClean="0">
                <a:solidFill>
                  <a:schemeClr val="accent5">
                    <a:lumMod val="50000"/>
                  </a:schemeClr>
                </a:solidFill>
                <a:latin typeface="Arial Black"/>
                <a:cs typeface="Arial Black"/>
              </a:rPr>
              <a:t> </a:t>
            </a:r>
          </a:p>
          <a:p>
            <a:r>
              <a:rPr lang="es-ES" sz="2000" dirty="0" err="1" smtClean="0">
                <a:solidFill>
                  <a:schemeClr val="accent5">
                    <a:lumMod val="50000"/>
                  </a:schemeClr>
                </a:solidFill>
                <a:latin typeface="Arial Black"/>
                <a:cs typeface="Arial Black"/>
              </a:rPr>
              <a:t>Less</a:t>
            </a:r>
            <a:endParaRPr lang="es-ES" sz="2000" dirty="0" smtClean="0">
              <a:solidFill>
                <a:schemeClr val="accent5">
                  <a:lumMod val="50000"/>
                </a:schemeClr>
              </a:solidFill>
              <a:latin typeface="Arial Black"/>
              <a:cs typeface="Arial Black"/>
            </a:endParaRPr>
          </a:p>
          <a:p>
            <a:r>
              <a:rPr lang="es-ES" sz="2000" dirty="0" smtClean="0">
                <a:solidFill>
                  <a:schemeClr val="accent5">
                    <a:lumMod val="50000"/>
                  </a:schemeClr>
                </a:solidFill>
                <a:latin typeface="Arial Black"/>
                <a:cs typeface="Arial Black"/>
              </a:rPr>
              <a:t>More</a:t>
            </a:r>
          </a:p>
          <a:p>
            <a:r>
              <a:rPr lang="es-ES" sz="2000" dirty="0" smtClean="0">
                <a:solidFill>
                  <a:schemeClr val="accent5">
                    <a:lumMod val="50000"/>
                  </a:schemeClr>
                </a:solidFill>
                <a:latin typeface="Arial Black"/>
                <a:cs typeface="Arial Black"/>
              </a:rPr>
              <a:t>More</a:t>
            </a:r>
          </a:p>
          <a:p>
            <a:r>
              <a:rPr lang="es-ES" sz="2000" dirty="0" err="1" smtClean="0">
                <a:solidFill>
                  <a:schemeClr val="accent5">
                    <a:lumMod val="50000"/>
                  </a:schemeClr>
                </a:solidFill>
                <a:latin typeface="Arial Black"/>
                <a:cs typeface="Arial Black"/>
              </a:rPr>
              <a:t>Older</a:t>
            </a:r>
            <a:r>
              <a:rPr lang="es-ES" sz="2000" dirty="0" smtClean="0">
                <a:solidFill>
                  <a:schemeClr val="accent5">
                    <a:lumMod val="50000"/>
                  </a:schemeClr>
                </a:solidFill>
                <a:latin typeface="Arial Black"/>
                <a:cs typeface="Arial Black"/>
              </a:rPr>
              <a:t> </a:t>
            </a:r>
            <a:r>
              <a:rPr lang="es-ES" sz="2000" dirty="0" err="1" smtClean="0">
                <a:solidFill>
                  <a:schemeClr val="accent5">
                    <a:lumMod val="50000"/>
                  </a:schemeClr>
                </a:solidFill>
                <a:latin typeface="Arial Black"/>
                <a:cs typeface="Arial Black"/>
              </a:rPr>
              <a:t>or</a:t>
            </a:r>
            <a:r>
              <a:rPr lang="es-ES" sz="2000" dirty="0" smtClean="0">
                <a:solidFill>
                  <a:schemeClr val="accent5">
                    <a:lumMod val="50000"/>
                  </a:schemeClr>
                </a:solidFill>
                <a:latin typeface="Arial Black"/>
                <a:cs typeface="Arial Black"/>
              </a:rPr>
              <a:t> Elder </a:t>
            </a:r>
          </a:p>
        </p:txBody>
      </p:sp>
      <p:cxnSp>
        <p:nvCxnSpPr>
          <p:cNvPr id="7" name="Conector recto de flecha 6"/>
          <p:cNvCxnSpPr/>
          <p:nvPr/>
        </p:nvCxnSpPr>
        <p:spPr>
          <a:xfrm>
            <a:off x="2358679" y="2276379"/>
            <a:ext cx="2324657" cy="1649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Conector recto de flecha 7"/>
          <p:cNvCxnSpPr/>
          <p:nvPr/>
        </p:nvCxnSpPr>
        <p:spPr>
          <a:xfrm>
            <a:off x="2358679" y="2593733"/>
            <a:ext cx="2324657" cy="1649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Conector recto de flecha 8"/>
          <p:cNvCxnSpPr/>
          <p:nvPr/>
        </p:nvCxnSpPr>
        <p:spPr>
          <a:xfrm>
            <a:off x="2358679" y="2911088"/>
            <a:ext cx="2324657" cy="1649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Conector recto de flecha 9"/>
          <p:cNvCxnSpPr/>
          <p:nvPr/>
        </p:nvCxnSpPr>
        <p:spPr>
          <a:xfrm>
            <a:off x="2358679" y="3240265"/>
            <a:ext cx="2324657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Conector recto de flecha 10"/>
          <p:cNvCxnSpPr/>
          <p:nvPr/>
        </p:nvCxnSpPr>
        <p:spPr>
          <a:xfrm>
            <a:off x="2358679" y="3561560"/>
            <a:ext cx="2324657" cy="1649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Conector recto de flecha 11"/>
          <p:cNvCxnSpPr/>
          <p:nvPr/>
        </p:nvCxnSpPr>
        <p:spPr>
          <a:xfrm>
            <a:off x="2358679" y="3863153"/>
            <a:ext cx="2324657" cy="1649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Conector recto de flecha 12"/>
          <p:cNvCxnSpPr/>
          <p:nvPr/>
        </p:nvCxnSpPr>
        <p:spPr>
          <a:xfrm>
            <a:off x="2358679" y="4138170"/>
            <a:ext cx="2324657" cy="1649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Conector recto de flecha 20"/>
          <p:cNvCxnSpPr/>
          <p:nvPr/>
        </p:nvCxnSpPr>
        <p:spPr>
          <a:xfrm>
            <a:off x="2358679" y="4422534"/>
            <a:ext cx="2324657" cy="1649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520298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L.R.I. ANAID LUNA GARCÍA </a:t>
            </a:r>
            <a:endParaRPr lang="es-ES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7299" y="0"/>
            <a:ext cx="806568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43941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ie de página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L.R.I. ANAID LUNA GARCÍA </a:t>
            </a:r>
            <a:endParaRPr lang="es-ES"/>
          </a:p>
        </p:txBody>
      </p:sp>
      <p:sp>
        <p:nvSpPr>
          <p:cNvPr id="3" name="CuadroTexto 2"/>
          <p:cNvSpPr txBox="1"/>
          <p:nvPr/>
        </p:nvSpPr>
        <p:spPr>
          <a:xfrm>
            <a:off x="643276" y="280423"/>
            <a:ext cx="79172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2400" b="1" dirty="0" err="1" smtClean="0">
                <a:solidFill>
                  <a:schemeClr val="accent1">
                    <a:lumMod val="75000"/>
                  </a:schemeClr>
                </a:solidFill>
                <a:latin typeface="Avenir Heavy"/>
                <a:cs typeface="Avenir Heavy"/>
              </a:rPr>
              <a:t>With</a:t>
            </a:r>
            <a:r>
              <a:rPr lang="es-ES" sz="2400" b="1" dirty="0" smtClean="0">
                <a:solidFill>
                  <a:schemeClr val="accent1">
                    <a:lumMod val="75000"/>
                  </a:schemeClr>
                </a:solidFill>
                <a:latin typeface="Avenir Heavy"/>
                <a:cs typeface="Avenir Heavy"/>
              </a:rPr>
              <a:t> </a:t>
            </a:r>
            <a:r>
              <a:rPr lang="es-ES" sz="2400" b="1" dirty="0" err="1" smtClean="0">
                <a:solidFill>
                  <a:schemeClr val="accent1">
                    <a:lumMod val="75000"/>
                  </a:schemeClr>
                </a:solidFill>
                <a:latin typeface="Avenir Heavy"/>
                <a:cs typeface="Avenir Heavy"/>
              </a:rPr>
              <a:t>the</a:t>
            </a:r>
            <a:r>
              <a:rPr lang="es-ES" sz="2400" b="1" dirty="0" smtClean="0">
                <a:solidFill>
                  <a:schemeClr val="accent1">
                    <a:lumMod val="75000"/>
                  </a:schemeClr>
                </a:solidFill>
                <a:latin typeface="Avenir Heavy"/>
                <a:cs typeface="Avenir Heavy"/>
              </a:rPr>
              <a:t> </a:t>
            </a:r>
            <a:r>
              <a:rPr lang="es-ES" sz="2400" b="1" dirty="0" err="1" smtClean="0">
                <a:solidFill>
                  <a:schemeClr val="accent1">
                    <a:lumMod val="75000"/>
                  </a:schemeClr>
                </a:solidFill>
                <a:latin typeface="Avenir Heavy"/>
                <a:cs typeface="Avenir Heavy"/>
              </a:rPr>
              <a:t>next</a:t>
            </a:r>
            <a:r>
              <a:rPr lang="es-ES" sz="2400" b="1" dirty="0" smtClean="0">
                <a:solidFill>
                  <a:schemeClr val="accent1">
                    <a:lumMod val="75000"/>
                  </a:schemeClr>
                </a:solidFill>
                <a:latin typeface="Avenir Heavy"/>
                <a:cs typeface="Avenir Heavy"/>
              </a:rPr>
              <a:t> </a:t>
            </a:r>
            <a:r>
              <a:rPr lang="es-ES" sz="2400" b="1" dirty="0" err="1" smtClean="0">
                <a:solidFill>
                  <a:schemeClr val="accent1">
                    <a:lumMod val="75000"/>
                  </a:schemeClr>
                </a:solidFill>
                <a:latin typeface="Avenir Heavy"/>
                <a:cs typeface="Avenir Heavy"/>
              </a:rPr>
              <a:t>adjectives</a:t>
            </a:r>
            <a:r>
              <a:rPr lang="es-ES" sz="2400" b="1" dirty="0" smtClean="0">
                <a:solidFill>
                  <a:schemeClr val="accent1">
                    <a:lumMod val="75000"/>
                  </a:schemeClr>
                </a:solidFill>
                <a:latin typeface="Avenir Heavy"/>
                <a:cs typeface="Avenir Heavy"/>
              </a:rPr>
              <a:t> </a:t>
            </a:r>
            <a:r>
              <a:rPr lang="es-ES" sz="2400" b="1" dirty="0" err="1" smtClean="0">
                <a:solidFill>
                  <a:schemeClr val="accent1">
                    <a:lumMod val="75000"/>
                  </a:schemeClr>
                </a:solidFill>
                <a:latin typeface="Avenir Heavy"/>
                <a:cs typeface="Avenir Heavy"/>
              </a:rPr>
              <a:t>make</a:t>
            </a:r>
            <a:r>
              <a:rPr lang="es-ES" sz="2400" b="1" dirty="0" smtClean="0">
                <a:solidFill>
                  <a:schemeClr val="accent1">
                    <a:lumMod val="75000"/>
                  </a:schemeClr>
                </a:solidFill>
                <a:latin typeface="Avenir Heavy"/>
                <a:cs typeface="Avenir Heavy"/>
              </a:rPr>
              <a:t> </a:t>
            </a:r>
            <a:r>
              <a:rPr lang="es-ES" sz="2400" b="1" dirty="0" err="1" smtClean="0">
                <a:solidFill>
                  <a:schemeClr val="accent1">
                    <a:lumMod val="75000"/>
                  </a:schemeClr>
                </a:solidFill>
                <a:latin typeface="Avenir Heavy"/>
                <a:cs typeface="Avenir Heavy"/>
              </a:rPr>
              <a:t>comparative</a:t>
            </a:r>
            <a:r>
              <a:rPr lang="es-ES" sz="2400" b="1" dirty="0" smtClean="0">
                <a:solidFill>
                  <a:schemeClr val="accent1">
                    <a:lumMod val="75000"/>
                  </a:schemeClr>
                </a:solidFill>
                <a:latin typeface="Avenir Heavy"/>
                <a:cs typeface="Avenir Heavy"/>
              </a:rPr>
              <a:t> </a:t>
            </a:r>
            <a:r>
              <a:rPr lang="es-ES" sz="2400" b="1" dirty="0" err="1" smtClean="0">
                <a:solidFill>
                  <a:schemeClr val="accent1">
                    <a:lumMod val="75000"/>
                  </a:schemeClr>
                </a:solidFill>
                <a:latin typeface="Avenir Heavy"/>
                <a:cs typeface="Avenir Heavy"/>
              </a:rPr>
              <a:t>sentences</a:t>
            </a:r>
            <a:r>
              <a:rPr lang="es-ES" sz="2400" b="1" dirty="0">
                <a:solidFill>
                  <a:schemeClr val="accent1">
                    <a:lumMod val="75000"/>
                  </a:schemeClr>
                </a:solidFill>
                <a:latin typeface="Avenir Heavy"/>
                <a:cs typeface="Avenir Heavy"/>
              </a:rPr>
              <a:t> </a:t>
            </a:r>
            <a:r>
              <a:rPr lang="es-ES" sz="2400" b="1" dirty="0" smtClean="0">
                <a:solidFill>
                  <a:schemeClr val="accent1">
                    <a:lumMod val="75000"/>
                  </a:schemeClr>
                </a:solidFill>
                <a:latin typeface="Avenir Heavy"/>
                <a:cs typeface="Avenir Heavy"/>
              </a:rPr>
              <a:t>in </a:t>
            </a:r>
            <a:r>
              <a:rPr lang="es-ES" sz="2400" b="1" dirty="0" err="1" smtClean="0">
                <a:solidFill>
                  <a:schemeClr val="accent1">
                    <a:lumMod val="75000"/>
                  </a:schemeClr>
                </a:solidFill>
                <a:latin typeface="Avenir Heavy"/>
                <a:cs typeface="Avenir Heavy"/>
              </a:rPr>
              <a:t>your</a:t>
            </a:r>
            <a:r>
              <a:rPr lang="es-ES" sz="2400" b="1" dirty="0" smtClean="0">
                <a:solidFill>
                  <a:schemeClr val="accent1">
                    <a:lumMod val="75000"/>
                  </a:schemeClr>
                </a:solidFill>
                <a:latin typeface="Avenir Heavy"/>
                <a:cs typeface="Avenir Heavy"/>
              </a:rPr>
              <a:t> notebook.</a:t>
            </a:r>
            <a:endParaRPr lang="es-ES" sz="2400" b="1" dirty="0">
              <a:solidFill>
                <a:schemeClr val="accent1">
                  <a:lumMod val="75000"/>
                </a:schemeClr>
              </a:solidFill>
              <a:latin typeface="Avenir Heavy"/>
              <a:cs typeface="Avenir Heavy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643276" y="3371192"/>
            <a:ext cx="11783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err="1" smtClean="0">
                <a:latin typeface="Papyrus"/>
                <a:cs typeface="Papyrus"/>
              </a:rPr>
              <a:t>Clean</a:t>
            </a:r>
            <a:r>
              <a:rPr lang="es-ES" sz="2000" b="1" dirty="0" smtClean="0">
                <a:latin typeface="Papyrus"/>
                <a:cs typeface="Papyrus"/>
              </a:rPr>
              <a:t>.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38145" y="1299485"/>
            <a:ext cx="2082078" cy="1559549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62643" y="1299485"/>
            <a:ext cx="1863850" cy="1559548"/>
          </a:xfrm>
          <a:prstGeom prst="rect">
            <a:avLst/>
          </a:prstGeom>
        </p:spPr>
      </p:pic>
      <p:sp>
        <p:nvSpPr>
          <p:cNvPr id="8" name="CuadroTexto 7"/>
          <p:cNvSpPr txBox="1"/>
          <p:nvPr/>
        </p:nvSpPr>
        <p:spPr>
          <a:xfrm>
            <a:off x="4905210" y="3001860"/>
            <a:ext cx="11639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err="1">
                <a:latin typeface="Papyrus"/>
                <a:cs typeface="Papyrus"/>
              </a:rPr>
              <a:t>Pretty</a:t>
            </a:r>
            <a:r>
              <a:rPr lang="es-ES" sz="2000" b="1" dirty="0" smtClean="0">
                <a:latin typeface="Papyrus"/>
                <a:cs typeface="Papyrus"/>
              </a:rPr>
              <a:t>.</a:t>
            </a:r>
            <a:endParaRPr lang="es-ES" sz="2000" b="1" dirty="0">
              <a:latin typeface="Papyrus"/>
              <a:cs typeface="Papyrus"/>
            </a:endParaRPr>
          </a:p>
        </p:txBody>
      </p:sp>
      <p:sp>
        <p:nvSpPr>
          <p:cNvPr id="9" name="CuadroTexto 8"/>
          <p:cNvSpPr txBox="1"/>
          <p:nvPr/>
        </p:nvSpPr>
        <p:spPr>
          <a:xfrm>
            <a:off x="7257470" y="3001860"/>
            <a:ext cx="13030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err="1">
                <a:latin typeface="Papyrus"/>
                <a:cs typeface="Papyrus"/>
              </a:rPr>
              <a:t>Sweet</a:t>
            </a:r>
            <a:r>
              <a:rPr lang="es-ES" sz="2000" b="1" dirty="0" smtClean="0">
                <a:latin typeface="Papyrus"/>
                <a:cs typeface="Papyrus"/>
              </a:rPr>
              <a:t>.</a:t>
            </a:r>
            <a:endParaRPr lang="es-ES" sz="2000" b="1" dirty="0">
              <a:latin typeface="Papyrus"/>
              <a:cs typeface="Papyrus"/>
            </a:endParaRPr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68440" y="1374136"/>
            <a:ext cx="1828800" cy="1524000"/>
          </a:xfrm>
          <a:prstGeom prst="rect">
            <a:avLst/>
          </a:prstGeom>
        </p:spPr>
      </p:pic>
      <p:sp>
        <p:nvSpPr>
          <p:cNvPr id="11" name="CuadroTexto 10"/>
          <p:cNvSpPr txBox="1"/>
          <p:nvPr/>
        </p:nvSpPr>
        <p:spPr>
          <a:xfrm>
            <a:off x="2765321" y="3001860"/>
            <a:ext cx="100614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err="1">
                <a:latin typeface="Papyrus"/>
                <a:cs typeface="Papyrus"/>
              </a:rPr>
              <a:t>Tiny</a:t>
            </a:r>
            <a:r>
              <a:rPr lang="es-ES" sz="2000" b="1" dirty="0" smtClean="0">
                <a:latin typeface="Papyrus"/>
                <a:cs typeface="Papyrus"/>
              </a:rPr>
              <a:t>.</a:t>
            </a:r>
            <a:endParaRPr lang="es-ES" sz="2000" b="1" dirty="0">
              <a:latin typeface="Papyrus"/>
              <a:cs typeface="Papyrus"/>
            </a:endParaRPr>
          </a:p>
        </p:txBody>
      </p:sp>
      <p:pic>
        <p:nvPicPr>
          <p:cNvPr id="12" name="Imagen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09817" y="3994028"/>
            <a:ext cx="2104366" cy="1576243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4032061" y="5687667"/>
            <a:ext cx="10121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err="1">
                <a:latin typeface="Papyrus"/>
                <a:cs typeface="Papyrus"/>
              </a:rPr>
              <a:t>Fast</a:t>
            </a:r>
            <a:r>
              <a:rPr lang="es-ES" sz="2000" b="1" dirty="0">
                <a:latin typeface="Papyrus"/>
                <a:cs typeface="Papyrus"/>
              </a:rPr>
              <a:t>.</a:t>
            </a:r>
          </a:p>
        </p:txBody>
      </p:sp>
      <p:pic>
        <p:nvPicPr>
          <p:cNvPr id="14" name="Imagen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1715" y="4178485"/>
            <a:ext cx="1493687" cy="1808533"/>
          </a:xfrm>
          <a:prstGeom prst="rect">
            <a:avLst/>
          </a:prstGeom>
        </p:spPr>
      </p:pic>
      <p:sp>
        <p:nvSpPr>
          <p:cNvPr id="15" name="CuadroTexto 14"/>
          <p:cNvSpPr txBox="1"/>
          <p:nvPr/>
        </p:nvSpPr>
        <p:spPr>
          <a:xfrm>
            <a:off x="296271" y="6044987"/>
            <a:ext cx="11974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>
                <a:latin typeface="Papyrus"/>
                <a:cs typeface="Papyrus"/>
              </a:rPr>
              <a:t>Formal.</a:t>
            </a:r>
          </a:p>
        </p:txBody>
      </p:sp>
      <p:pic>
        <p:nvPicPr>
          <p:cNvPr id="16" name="Imagen 1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04232" y="4072266"/>
            <a:ext cx="1551761" cy="1522583"/>
          </a:xfrm>
          <a:prstGeom prst="rect">
            <a:avLst/>
          </a:prstGeom>
        </p:spPr>
      </p:pic>
      <p:sp>
        <p:nvSpPr>
          <p:cNvPr id="17" name="CuadroTexto 16"/>
          <p:cNvSpPr txBox="1"/>
          <p:nvPr/>
        </p:nvSpPr>
        <p:spPr>
          <a:xfrm>
            <a:off x="7826521" y="5786963"/>
            <a:ext cx="100614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err="1">
                <a:latin typeface="Papyrus"/>
                <a:cs typeface="Papyrus"/>
              </a:rPr>
              <a:t>Cold</a:t>
            </a:r>
            <a:r>
              <a:rPr lang="es-ES" sz="2000" b="1" dirty="0" smtClean="0">
                <a:latin typeface="Papyrus"/>
                <a:cs typeface="Papyrus"/>
              </a:rPr>
              <a:t>.</a:t>
            </a:r>
            <a:endParaRPr lang="es-ES" sz="2000" b="1" dirty="0">
              <a:latin typeface="Papyrus"/>
              <a:cs typeface="Papyrus"/>
            </a:endParaRPr>
          </a:p>
        </p:txBody>
      </p:sp>
      <p:pic>
        <p:nvPicPr>
          <p:cNvPr id="18" name="Imagen 1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881935" y="4178485"/>
            <a:ext cx="1391786" cy="1391786"/>
          </a:xfrm>
          <a:prstGeom prst="rect">
            <a:avLst/>
          </a:prstGeom>
        </p:spPr>
      </p:pic>
      <p:sp>
        <p:nvSpPr>
          <p:cNvPr id="19" name="CuadroTexto 18"/>
          <p:cNvSpPr txBox="1"/>
          <p:nvPr/>
        </p:nvSpPr>
        <p:spPr>
          <a:xfrm>
            <a:off x="2174016" y="5741328"/>
            <a:ext cx="9501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err="1">
                <a:latin typeface="Papyrus"/>
                <a:cs typeface="Papyrus"/>
              </a:rPr>
              <a:t>Good</a:t>
            </a:r>
            <a:r>
              <a:rPr lang="es-ES" sz="2000" b="1" dirty="0" smtClean="0">
                <a:latin typeface="Papyrus"/>
                <a:cs typeface="Papyrus"/>
              </a:rPr>
              <a:t>.</a:t>
            </a:r>
            <a:endParaRPr lang="es-ES" sz="2000" b="1" dirty="0">
              <a:latin typeface="Papyrus"/>
              <a:cs typeface="Papyrus"/>
            </a:endParaRPr>
          </a:p>
        </p:txBody>
      </p:sp>
      <p:pic>
        <p:nvPicPr>
          <p:cNvPr id="20" name="Imagen 1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613474" y="4111423"/>
            <a:ext cx="1792444" cy="1576244"/>
          </a:xfrm>
          <a:prstGeom prst="rect">
            <a:avLst/>
          </a:prstGeom>
        </p:spPr>
      </p:pic>
      <p:sp>
        <p:nvSpPr>
          <p:cNvPr id="21" name="CuadroTexto 20"/>
          <p:cNvSpPr txBox="1"/>
          <p:nvPr/>
        </p:nvSpPr>
        <p:spPr>
          <a:xfrm>
            <a:off x="6019799" y="5794601"/>
            <a:ext cx="10067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>
                <a:latin typeface="Papyrus"/>
                <a:cs typeface="Papyrus"/>
              </a:rPr>
              <a:t>Little</a:t>
            </a:r>
            <a:r>
              <a:rPr lang="es-ES" sz="2000" b="1" dirty="0" smtClean="0">
                <a:latin typeface="Papyrus"/>
                <a:cs typeface="Papyrus"/>
              </a:rPr>
              <a:t>.</a:t>
            </a:r>
            <a:endParaRPr lang="es-ES" sz="2000" b="1" dirty="0">
              <a:latin typeface="Papyrus"/>
              <a:cs typeface="Papyrus"/>
            </a:endParaRPr>
          </a:p>
        </p:txBody>
      </p:sp>
      <p:pic>
        <p:nvPicPr>
          <p:cNvPr id="22" name="Imagen 2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96271" y="1374136"/>
            <a:ext cx="1877745" cy="1877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2858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ie de página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L.R.I. ANAID LUNA GARCÍA </a:t>
            </a:r>
            <a:endParaRPr lang="es-ES"/>
          </a:p>
        </p:txBody>
      </p:sp>
      <p:sp>
        <p:nvSpPr>
          <p:cNvPr id="3" name="CuadroTexto 2"/>
          <p:cNvSpPr txBox="1"/>
          <p:nvPr/>
        </p:nvSpPr>
        <p:spPr>
          <a:xfrm>
            <a:off x="527816" y="428883"/>
            <a:ext cx="8177717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/>
              <a:t>Consulta internet:</a:t>
            </a:r>
          </a:p>
          <a:p>
            <a:endParaRPr lang="es-ES" dirty="0"/>
          </a:p>
          <a:p>
            <a:r>
              <a:rPr lang="es-ES" dirty="0"/>
              <a:t>http://</a:t>
            </a:r>
            <a:r>
              <a:rPr lang="es-ES" dirty="0" err="1"/>
              <a:t>www.dailywritingtips.com</a:t>
            </a:r>
            <a:r>
              <a:rPr lang="es-ES" dirty="0"/>
              <a:t>/</a:t>
            </a:r>
            <a:r>
              <a:rPr lang="es-ES" dirty="0" err="1"/>
              <a:t>comparative</a:t>
            </a:r>
            <a:r>
              <a:rPr lang="es-ES" dirty="0"/>
              <a:t>-</a:t>
            </a:r>
            <a:r>
              <a:rPr lang="es-ES" dirty="0" err="1"/>
              <a:t>forms</a:t>
            </a:r>
            <a:r>
              <a:rPr lang="es-ES" dirty="0"/>
              <a:t>-of-</a:t>
            </a:r>
            <a:r>
              <a:rPr lang="es-ES" dirty="0" err="1"/>
              <a:t>adjectives</a:t>
            </a:r>
            <a:r>
              <a:rPr lang="es-ES" dirty="0"/>
              <a:t>/</a:t>
            </a:r>
          </a:p>
          <a:p>
            <a:endParaRPr lang="es-ES" dirty="0" smtClean="0"/>
          </a:p>
          <a:p>
            <a:r>
              <a:rPr lang="es-ES" dirty="0"/>
              <a:t>http://</a:t>
            </a:r>
            <a:r>
              <a:rPr lang="es-ES" dirty="0" err="1"/>
              <a:t>www.inglestotal.com</a:t>
            </a:r>
            <a:r>
              <a:rPr lang="es-ES" dirty="0"/>
              <a:t>/</a:t>
            </a:r>
            <a:r>
              <a:rPr lang="es-ES" dirty="0" err="1"/>
              <a:t>comparative-form</a:t>
            </a:r>
            <a:r>
              <a:rPr lang="es-ES" dirty="0"/>
              <a:t>/</a:t>
            </a:r>
          </a:p>
          <a:p>
            <a:endParaRPr lang="es-ES" dirty="0"/>
          </a:p>
          <a:p>
            <a:r>
              <a:rPr lang="es-ES" dirty="0"/>
              <a:t>http://</a:t>
            </a:r>
            <a:r>
              <a:rPr lang="es-ES" dirty="0" err="1"/>
              <a:t>www.oxforddictionaries.com</a:t>
            </a:r>
            <a:r>
              <a:rPr lang="es-ES" dirty="0"/>
              <a:t>/es/palabras/</a:t>
            </a:r>
            <a:r>
              <a:rPr lang="es-ES" dirty="0" err="1"/>
              <a:t>comparative</a:t>
            </a:r>
            <a:r>
              <a:rPr lang="es-ES" dirty="0"/>
              <a:t>-and-</a:t>
            </a:r>
            <a:r>
              <a:rPr lang="es-ES" dirty="0" err="1"/>
              <a:t>superlative</a:t>
            </a:r>
            <a:r>
              <a:rPr lang="es-ES" dirty="0"/>
              <a:t>-</a:t>
            </a:r>
            <a:r>
              <a:rPr lang="es-ES" dirty="0" err="1"/>
              <a:t>adjectives-american</a:t>
            </a:r>
            <a:endParaRPr lang="es-ES" dirty="0"/>
          </a:p>
          <a:p>
            <a:endParaRPr lang="es-ES" dirty="0"/>
          </a:p>
          <a:p>
            <a:r>
              <a:rPr lang="es-ES" dirty="0"/>
              <a:t>http://www.k12reader.com/</a:t>
            </a:r>
            <a:r>
              <a:rPr lang="es-ES" dirty="0" err="1"/>
              <a:t>comparative-adjectives</a:t>
            </a:r>
            <a:r>
              <a:rPr lang="es-ES" dirty="0"/>
              <a:t>/</a:t>
            </a:r>
          </a:p>
          <a:p>
            <a:endParaRPr lang="es-ES" dirty="0"/>
          </a:p>
          <a:p>
            <a:r>
              <a:rPr lang="es-ES" dirty="0"/>
              <a:t>http://</a:t>
            </a:r>
            <a:r>
              <a:rPr lang="es-ES" dirty="0" err="1"/>
              <a:t>www.inglestotal.com</a:t>
            </a:r>
            <a:r>
              <a:rPr lang="es-ES" dirty="0"/>
              <a:t>/</a:t>
            </a:r>
            <a:r>
              <a:rPr lang="es-ES" dirty="0" err="1"/>
              <a:t>adjectives</a:t>
            </a:r>
            <a:r>
              <a:rPr lang="es-ES" dirty="0"/>
              <a:t>/</a:t>
            </a:r>
          </a:p>
          <a:p>
            <a:endParaRPr lang="es-ES" dirty="0" smtClean="0"/>
          </a:p>
          <a:p>
            <a:r>
              <a:rPr lang="es-ES" dirty="0"/>
              <a:t>http://</a:t>
            </a:r>
            <a:r>
              <a:rPr lang="es-ES" dirty="0" err="1"/>
              <a:t>www.youtube.com</a:t>
            </a:r>
            <a:r>
              <a:rPr lang="es-ES" dirty="0"/>
              <a:t>/</a:t>
            </a:r>
            <a:r>
              <a:rPr lang="es-ES" dirty="0" err="1"/>
              <a:t>watch?v</a:t>
            </a:r>
            <a:r>
              <a:rPr lang="es-ES"/>
              <a:t>=V7oxnrsghto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="" val="932653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ticario">
  <a:themeElements>
    <a:clrScheme name="Artículo">
      <a:dk1>
        <a:sysClr val="windowText" lastClr="000000"/>
      </a:dk1>
      <a:lt1>
        <a:sysClr val="window" lastClr="FFFFFF"/>
      </a:lt1>
      <a:dk2>
        <a:srgbClr val="212121"/>
      </a:dk2>
      <a:lt2>
        <a:srgbClr val="CDD4D7"/>
      </a:lt2>
      <a:accent1>
        <a:srgbClr val="1D86CD"/>
      </a:accent1>
      <a:accent2>
        <a:srgbClr val="732E9A"/>
      </a:accent2>
      <a:accent3>
        <a:srgbClr val="B50B1B"/>
      </a:accent3>
      <a:accent4>
        <a:srgbClr val="E8950E"/>
      </a:accent4>
      <a:accent5>
        <a:srgbClr val="55992B"/>
      </a:accent5>
      <a:accent6>
        <a:srgbClr val="2C9C89"/>
      </a:accent6>
      <a:hlink>
        <a:srgbClr val="EC4D4D"/>
      </a:hlink>
      <a:folHlink>
        <a:srgbClr val="F8CE8A"/>
      </a:folHlink>
    </a:clrScheme>
    <a:fontScheme name="Boticario">
      <a:majorFont>
        <a:latin typeface="Book Antiqua"/>
        <a:ea typeface=""/>
        <a:cs typeface=""/>
        <a:font script="Jpan" typeface="ＭＳ Ｐ明朝"/>
        <a:font script="Hang" typeface="HY견명조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견명조"/>
        <a:font script="Hans" typeface="微软雅黑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oticario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3000"/>
            <a:satMod val="14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atMod val="170000"/>
              </a:schemeClr>
              <a:schemeClr val="phClr">
                <a:shade val="70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Boticario.thmx</Template>
  <TotalTime>3</TotalTime>
  <Words>120</Words>
  <Application>Microsoft Macintosh PowerPoint</Application>
  <PresentationFormat>Presentación en pantalla (4:3)</PresentationFormat>
  <Paragraphs>53</Paragraphs>
  <Slides>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6" baseType="lpstr">
      <vt:lpstr>Boticario</vt:lpstr>
      <vt:lpstr>MULTIVERSIDAD LATINOAMERICANA</vt:lpstr>
      <vt:lpstr>Diapositiva 2</vt:lpstr>
      <vt:lpstr>Diapositiva 3</vt:lpstr>
      <vt:lpstr>Diapositiva 4</vt:lpstr>
      <vt:lpstr>Diapositiva 5</vt:lpstr>
    </vt:vector>
  </TitlesOfParts>
  <Company>ishop oaxaca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MULTIVERSIDAD LATINOAMERICANA</dc:title>
  <dc:creator>anaid luna garcia</dc:creator>
  <cp:lastModifiedBy>admin2</cp:lastModifiedBy>
  <cp:revision>1</cp:revision>
  <dcterms:created xsi:type="dcterms:W3CDTF">2014-01-30T20:23:25Z</dcterms:created>
  <dcterms:modified xsi:type="dcterms:W3CDTF">2014-02-10T18:10:13Z</dcterms:modified>
</cp:coreProperties>
</file>