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59" r:id="rId4"/>
    <p:sldId id="260" r:id="rId5"/>
    <p:sldId id="261" r:id="rId6"/>
  </p:sldIdLst>
  <p:sldSz cx="9144000" cy="6858000" type="screen4x3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6981" autoAdjust="0"/>
  </p:normalViewPr>
  <p:slideViewPr>
    <p:cSldViewPr>
      <p:cViewPr varScale="1">
        <p:scale>
          <a:sx n="86" d="100"/>
          <a:sy n="86" d="100"/>
        </p:scale>
        <p:origin x="-1354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777240" y="0"/>
            <a:ext cx="7543800" cy="304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62000" y="3200400"/>
            <a:ext cx="7543800" cy="1524000"/>
          </a:xfrm>
        </p:spPr>
        <p:txBody>
          <a:bodyPr>
            <a:noAutofit/>
          </a:bodyPr>
          <a:lstStyle>
            <a:lvl1pPr>
              <a:defRPr sz="8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62000" y="4724400"/>
            <a:ext cx="6858000" cy="990600"/>
          </a:xfrm>
        </p:spPr>
        <p:txBody>
          <a:bodyPr anchor="t" anchorCtr="0">
            <a:normAutofit/>
          </a:bodyPr>
          <a:lstStyle>
            <a:lvl1pPr marL="0" indent="0" algn="l">
              <a:buNone/>
              <a:defRPr sz="28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6E7CD3-1247-4795-B53C-14B1B3E257E0}" type="datetimeFigureOut">
              <a:rPr lang="es-MX" smtClean="0"/>
              <a:pPr/>
              <a:t>07/07/2015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541EE-B593-4CB2-88C0-916A36465848}" type="slidenum">
              <a:rPr lang="es-MX" smtClean="0"/>
              <a:pPr/>
              <a:t>‹Nº›</a:t>
            </a:fld>
            <a:endParaRPr lang="es-MX"/>
          </a:p>
        </p:txBody>
      </p:sp>
      <p:sp>
        <p:nvSpPr>
          <p:cNvPr id="7" name="Rectangle 6"/>
          <p:cNvSpPr/>
          <p:nvPr/>
        </p:nvSpPr>
        <p:spPr>
          <a:xfrm>
            <a:off x="777240" y="6172200"/>
            <a:ext cx="7543800" cy="2743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ransition spd="slow">
    <p:randomBar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6E7CD3-1247-4795-B53C-14B1B3E257E0}" type="datetimeFigureOut">
              <a:rPr lang="es-MX" smtClean="0"/>
              <a:pPr/>
              <a:t>07/07/2015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541EE-B593-4CB2-88C0-916A36465848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  <p:transition spd="slow">
    <p:randomBar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777240" y="0"/>
            <a:ext cx="7543800" cy="304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3276600"/>
            <a:ext cx="7543800" cy="1676400"/>
          </a:xfrm>
        </p:spPr>
        <p:txBody>
          <a:bodyPr anchor="b" anchorCtr="0"/>
          <a:lstStyle>
            <a:lvl1pPr algn="l">
              <a:defRPr sz="5400" b="0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2000" y="4953000"/>
            <a:ext cx="6858000" cy="914400"/>
          </a:xfrm>
        </p:spPr>
        <p:txBody>
          <a:bodyPr anchor="t" anchorCtr="0">
            <a:normAutofit/>
          </a:bodyPr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6E7CD3-1247-4795-B53C-14B1B3E257E0}" type="datetimeFigureOut">
              <a:rPr lang="es-MX" smtClean="0"/>
              <a:pPr/>
              <a:t>07/07/2015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541EE-B593-4CB2-88C0-916A36465848}" type="slidenum">
              <a:rPr lang="es-MX" smtClean="0"/>
              <a:pPr/>
              <a:t>‹Nº›</a:t>
            </a:fld>
            <a:endParaRPr lang="es-MX"/>
          </a:p>
        </p:txBody>
      </p:sp>
      <p:sp>
        <p:nvSpPr>
          <p:cNvPr id="8" name="Rectangle 7"/>
          <p:cNvSpPr/>
          <p:nvPr/>
        </p:nvSpPr>
        <p:spPr>
          <a:xfrm>
            <a:off x="777240" y="6172200"/>
            <a:ext cx="7543800" cy="2743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ransition spd="slow">
    <p:randomBar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62000" y="609601"/>
            <a:ext cx="3657600" cy="376732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609601"/>
            <a:ext cx="3657600" cy="376732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6E7CD3-1247-4795-B53C-14B1B3E257E0}" type="datetimeFigureOut">
              <a:rPr lang="es-MX" smtClean="0"/>
              <a:pPr/>
              <a:t>07/07/2015</a:t>
            </a:fld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541EE-B593-4CB2-88C0-916A36465848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  <p:transition spd="slow">
    <p:randomBar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58952" y="609600"/>
            <a:ext cx="3657600" cy="6397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58952" y="1329264"/>
            <a:ext cx="3657600" cy="3048000"/>
          </a:xfrm>
        </p:spPr>
        <p:txBody>
          <a:bodyPr anchor="t" anchorCtr="0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152" y="609600"/>
            <a:ext cx="3657600" cy="6397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1329264"/>
            <a:ext cx="3657600" cy="3048000"/>
          </a:xfrm>
        </p:spPr>
        <p:txBody>
          <a:bodyPr anchor="t" anchorCtr="0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6E7CD3-1247-4795-B53C-14B1B3E257E0}" type="datetimeFigureOut">
              <a:rPr lang="es-MX" smtClean="0"/>
              <a:pPr/>
              <a:t>07/07/2015</a:t>
            </a:fld>
            <a:endParaRPr lang="es-MX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541EE-B593-4CB2-88C0-916A36465848}" type="slidenum">
              <a:rPr lang="es-MX" smtClean="0"/>
              <a:pPr/>
              <a:t>‹Nº›</a:t>
            </a:fld>
            <a:endParaRPr lang="es-MX"/>
          </a:p>
        </p:txBody>
      </p:sp>
      <p:cxnSp>
        <p:nvCxnSpPr>
          <p:cNvPr id="11" name="Straight Connector 10"/>
          <p:cNvCxnSpPr/>
          <p:nvPr/>
        </p:nvCxnSpPr>
        <p:spPr>
          <a:xfrm>
            <a:off x="758952" y="1249362"/>
            <a:ext cx="365760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4645152" y="1249362"/>
            <a:ext cx="365760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>
    <p:randomBar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6E7CD3-1247-4795-B53C-14B1B3E257E0}" type="datetimeFigureOut">
              <a:rPr lang="es-MX" smtClean="0"/>
              <a:pPr/>
              <a:t>07/07/2015</a:t>
            </a:fld>
            <a:endParaRPr lang="es-MX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541EE-B593-4CB2-88C0-916A36465848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  <p:transition spd="slow">
    <p:randomBar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6E7CD3-1247-4795-B53C-14B1B3E257E0}" type="datetimeFigureOut">
              <a:rPr lang="es-MX" smtClean="0"/>
              <a:pPr/>
              <a:t>07/07/2015</a:t>
            </a:fld>
            <a:endParaRPr lang="es-MX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541EE-B593-4CB2-88C0-916A36465848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  <p:transition spd="slow">
    <p:randomBar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4572000"/>
            <a:ext cx="6784848" cy="1600200"/>
          </a:xfrm>
        </p:spPr>
        <p:txBody>
          <a:bodyPr anchor="b">
            <a:normAutofit/>
          </a:bodyPr>
          <a:lstStyle>
            <a:lvl1pPr algn="l">
              <a:defRPr sz="5400" b="0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10866" y="457200"/>
            <a:ext cx="4594934" cy="4114799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2001" y="457200"/>
            <a:ext cx="2673657" cy="4114800"/>
          </a:xfrm>
        </p:spPr>
        <p:txBody>
          <a:bodyPr>
            <a:normAutofit/>
          </a:bodyPr>
          <a:lstStyle>
            <a:lvl1pPr marL="0" indent="0">
              <a:buNone/>
              <a:defRPr sz="21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6E7CD3-1247-4795-B53C-14B1B3E257E0}" type="datetimeFigureOut">
              <a:rPr lang="es-MX" smtClean="0"/>
              <a:pPr/>
              <a:t>07/07/2015</a:t>
            </a:fld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541EE-B593-4CB2-88C0-916A36465848}" type="slidenum">
              <a:rPr lang="es-MX" smtClean="0"/>
              <a:pPr/>
              <a:t>‹Nº›</a:t>
            </a:fld>
            <a:endParaRPr lang="es-MX"/>
          </a:p>
        </p:txBody>
      </p:sp>
      <p:cxnSp>
        <p:nvCxnSpPr>
          <p:cNvPr id="10" name="Straight Connector 9"/>
          <p:cNvCxnSpPr/>
          <p:nvPr/>
        </p:nvCxnSpPr>
        <p:spPr>
          <a:xfrm rot="5400000">
            <a:off x="1677194" y="2514600"/>
            <a:ext cx="3810000" cy="1588"/>
          </a:xfrm>
          <a:prstGeom prst="line">
            <a:avLst/>
          </a:prstGeom>
          <a:ln>
            <a:solidFill>
              <a:schemeClr val="tx2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>
    <p:randomBar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8952" y="4572000"/>
            <a:ext cx="6784848" cy="1600200"/>
          </a:xfrm>
        </p:spPr>
        <p:txBody>
          <a:bodyPr anchor="b">
            <a:normAutofit/>
          </a:bodyPr>
          <a:lstStyle>
            <a:lvl1pPr algn="l">
              <a:defRPr sz="5400" b="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777240" y="457200"/>
            <a:ext cx="7543800" cy="2895600"/>
          </a:xfrm>
          <a:ln w="6350">
            <a:solidFill>
              <a:schemeClr val="tx2"/>
            </a:solidFill>
          </a:ln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0392" y="3505200"/>
            <a:ext cx="7391400" cy="804862"/>
          </a:xfrm>
        </p:spPr>
        <p:txBody>
          <a:bodyPr anchor="t" anchorCtr="0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6E7CD3-1247-4795-B53C-14B1B3E257E0}" type="datetimeFigureOut">
              <a:rPr lang="es-MX" smtClean="0"/>
              <a:pPr/>
              <a:t>07/07/2015</a:t>
            </a:fld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541EE-B593-4CB2-88C0-916A36465848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  <p:transition spd="slow">
    <p:randomBar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685800"/>
            <a:ext cx="7239000" cy="3886200"/>
          </a:xfrm>
        </p:spPr>
        <p:txBody>
          <a:bodyPr vert="eaVert" anchor="t" anchorCtr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6E7CD3-1247-4795-B53C-14B1B3E257E0}" type="datetimeFigureOut">
              <a:rPr lang="es-MX" smtClean="0"/>
              <a:pPr/>
              <a:t>07/07/2015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541EE-B593-4CB2-88C0-916A36465848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  <p:transition spd="slow">
    <p:randomBar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2000" y="685801"/>
            <a:ext cx="1828800" cy="5410199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90800" y="685801"/>
            <a:ext cx="5715000" cy="4876800"/>
          </a:xfrm>
        </p:spPr>
        <p:txBody>
          <a:bodyPr vert="eaVert" anchor="t" anchorCtr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6E7CD3-1247-4795-B53C-14B1B3E257E0}" type="datetimeFigureOut">
              <a:rPr lang="es-MX" smtClean="0"/>
              <a:pPr/>
              <a:t>07/07/2015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541EE-B593-4CB2-88C0-916A36465848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  <p:transition spd="slow">
    <p:randomBar dir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62000" y="4572000"/>
            <a:ext cx="6781800" cy="16002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2000" y="685800"/>
            <a:ext cx="7543800" cy="3886200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48400" y="620877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tx2">
                    <a:lumMod val="90000"/>
                    <a:lumOff val="10000"/>
                  </a:schemeClr>
                </a:solidFill>
                <a:latin typeface="+mn-lt"/>
              </a:defRPr>
            </a:lvl1pPr>
          </a:lstStyle>
          <a:p>
            <a:fld id="{376E7CD3-1247-4795-B53C-14B1B3E257E0}" type="datetimeFigureOut">
              <a:rPr lang="es-MX" smtClean="0"/>
              <a:pPr/>
              <a:t>07/07/2015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761999" y="6208776"/>
            <a:ext cx="487386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="1">
                <a:solidFill>
                  <a:schemeClr val="tx2">
                    <a:lumMod val="90000"/>
                    <a:lumOff val="10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20000" y="5687568"/>
            <a:ext cx="762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4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</a:lstStyle>
          <a:p>
            <a:fld id="{C56541EE-B593-4CB2-88C0-916A36465848}" type="slidenum">
              <a:rPr lang="es-MX" smtClean="0"/>
              <a:pPr/>
              <a:t>‹Nº›</a:t>
            </a:fld>
            <a:endParaRPr lang="es-MX"/>
          </a:p>
        </p:txBody>
      </p:sp>
      <p:sp>
        <p:nvSpPr>
          <p:cNvPr id="8" name="Rectangle 7"/>
          <p:cNvSpPr/>
          <p:nvPr/>
        </p:nvSpPr>
        <p:spPr>
          <a:xfrm>
            <a:off x="777240" y="0"/>
            <a:ext cx="7543800" cy="381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777240" y="6172200"/>
            <a:ext cx="7543800" cy="2743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>
    <p:randomBar dir="vert"/>
  </p:transition>
  <p:txStyles>
    <p:titleStyle>
      <a:lvl1pPr algn="l" defTabSz="914400" rtl="0" eaLnBrk="1" latinLnBrk="0" hangingPunct="1">
        <a:spcBef>
          <a:spcPct val="0"/>
        </a:spcBef>
        <a:buNone/>
        <a:defRPr sz="54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94360" indent="-27432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6868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8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64592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1901952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219456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8pPr>
      <a:lvl9pPr marL="246888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27584" y="2132856"/>
            <a:ext cx="7543800" cy="936104"/>
          </a:xfrm>
        </p:spPr>
        <p:txBody>
          <a:bodyPr/>
          <a:lstStyle/>
          <a:p>
            <a:pPr algn="ctr"/>
            <a:r>
              <a:rPr lang="es-MX" sz="3200" dirty="0" smtClean="0">
                <a:solidFill>
                  <a:schemeClr val="bg1"/>
                </a:solidFill>
              </a:rPr>
              <a:t>Formularios en bases de datos</a:t>
            </a:r>
            <a:endParaRPr lang="es-MX" sz="3200" dirty="0">
              <a:solidFill>
                <a:schemeClr val="bg1"/>
              </a:solidFill>
            </a:endParaRP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857224" y="3571876"/>
            <a:ext cx="7500990" cy="1565920"/>
          </a:xfrm>
        </p:spPr>
        <p:txBody>
          <a:bodyPr>
            <a:normAutofit/>
          </a:bodyPr>
          <a:lstStyle/>
          <a:p>
            <a:pPr algn="ctr"/>
            <a:r>
              <a:rPr lang="es-MX" b="1" dirty="0" smtClean="0"/>
              <a:t>Competencia. Manejo </a:t>
            </a:r>
            <a:r>
              <a:rPr lang="es-MX" b="1" dirty="0"/>
              <a:t>de la información y aprendizaje permanente.</a:t>
            </a:r>
          </a:p>
          <a:p>
            <a:pPr algn="ctr"/>
            <a:endParaRPr lang="es-MX" dirty="0"/>
          </a:p>
          <a:p>
            <a:pPr algn="ctr"/>
            <a:endParaRPr lang="es-MX" dirty="0"/>
          </a:p>
        </p:txBody>
      </p:sp>
      <p:sp>
        <p:nvSpPr>
          <p:cNvPr id="4" name="3 CuadroTexto"/>
          <p:cNvSpPr txBox="1"/>
          <p:nvPr/>
        </p:nvSpPr>
        <p:spPr>
          <a:xfrm>
            <a:off x="714348" y="404664"/>
            <a:ext cx="764386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>
                <a:solidFill>
                  <a:schemeClr val="bg1"/>
                </a:solidFill>
              </a:rPr>
              <a:t>MULTIVERSIDAD LATINOAMERICANA</a:t>
            </a:r>
          </a:p>
          <a:p>
            <a:pPr algn="ctr"/>
            <a:r>
              <a:rPr lang="es-ES" sz="2800" b="1" dirty="0" smtClean="0">
                <a:solidFill>
                  <a:schemeClr val="bg1"/>
                </a:solidFill>
              </a:rPr>
              <a:t>CAMPUS TONALÁ</a:t>
            </a:r>
            <a:endParaRPr lang="es-ES" sz="2800" b="1" dirty="0">
              <a:solidFill>
                <a:schemeClr val="bg1"/>
              </a:solidFill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785786" y="1556792"/>
            <a:ext cx="75009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>
                <a:solidFill>
                  <a:schemeClr val="bg1"/>
                </a:solidFill>
              </a:rPr>
              <a:t>INFORMÁTICA II</a:t>
            </a:r>
            <a:endParaRPr lang="es-ES" sz="2800" b="1" dirty="0">
              <a:solidFill>
                <a:schemeClr val="bg1"/>
              </a:solidFill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4067944" y="5702874"/>
            <a:ext cx="422853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MX" b="1" dirty="0" smtClean="0"/>
              <a:t>Mtra. Ericka Yazmin Medina Rodríguez </a:t>
            </a:r>
            <a:endParaRPr lang="es-MX" b="1" dirty="0"/>
          </a:p>
        </p:txBody>
      </p:sp>
      <p:pic>
        <p:nvPicPr>
          <p:cNvPr id="7" name="6 Imagen" descr="http://www.multiversidad.com.mx/eLearning/theme/afterburner/images/multii_plataforma.pn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2910" y="5000636"/>
            <a:ext cx="2000264" cy="112645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1446596935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755576" y="1052736"/>
            <a:ext cx="7543800" cy="4102224"/>
          </a:xfrm>
        </p:spPr>
        <p:txBody>
          <a:bodyPr>
            <a:normAutofit lnSpcReduction="10000"/>
          </a:bodyPr>
          <a:lstStyle/>
          <a:p>
            <a:pPr algn="just"/>
            <a:r>
              <a:rPr lang="es-MX" dirty="0"/>
              <a:t>Los formularios se emplean para ingresar, modificar y revisar la información de algún registro. Muy probablemente hayas tenido que llenar un formulario alguna vez, como cuando aplicas para un trabajo o cuando te registras en el </a:t>
            </a:r>
            <a:r>
              <a:rPr lang="es-MX" dirty="0" smtClean="0"/>
              <a:t>médico, </a:t>
            </a:r>
            <a:r>
              <a:rPr lang="es-MX" dirty="0"/>
              <a:t>cuando abres una cuenta de correo electrónico en </a:t>
            </a:r>
            <a:r>
              <a:rPr lang="es-MX" dirty="0" smtClean="0"/>
              <a:t>internet, etc.</a:t>
            </a:r>
          </a:p>
          <a:p>
            <a:pPr algn="just">
              <a:buNone/>
            </a:pPr>
            <a:r>
              <a:rPr lang="es-MX" dirty="0"/>
              <a:t/>
            </a:r>
            <a:br>
              <a:rPr lang="es-MX" dirty="0"/>
            </a:br>
            <a:endParaRPr lang="es-MX" dirty="0"/>
          </a:p>
          <a:p>
            <a:pPr algn="just"/>
            <a:r>
              <a:rPr lang="es-MX" dirty="0"/>
              <a:t>La razón por la que los formularios se usan de manera tan frecuente es porque son una forma sencilla de guiar a las personas en registrar su información correctamente. </a:t>
            </a:r>
          </a:p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xmlns="" val="2985386800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755576" y="44624"/>
            <a:ext cx="7543800" cy="2157189"/>
          </a:xfrm>
        </p:spPr>
        <p:txBody>
          <a:bodyPr/>
          <a:lstStyle/>
          <a:p>
            <a:pPr algn="just"/>
            <a:r>
              <a:rPr lang="es-MX" dirty="0"/>
              <a:t>Cuando ingresas información en Access usando un formulario, los datos van exactamente al lugar de la base de datos que quieres, en una o más tablas si así lo necesitas.</a:t>
            </a:r>
          </a:p>
        </p:txBody>
      </p:sp>
      <p:pic>
        <p:nvPicPr>
          <p:cNvPr id="2050" name="Picture 2" descr="C:\Users\Ericka\Desktop\acc10_01_p05a_l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15616" y="1916832"/>
            <a:ext cx="6882148" cy="42241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306359167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174576" y="4493096"/>
            <a:ext cx="6781800" cy="1600200"/>
          </a:xfrm>
        </p:spPr>
        <p:txBody>
          <a:bodyPr>
            <a:normAutofit fontScale="90000"/>
          </a:bodyPr>
          <a:lstStyle/>
          <a:p>
            <a:pPr algn="ctr"/>
            <a:r>
              <a:rPr lang="es-MX" dirty="0" smtClean="0"/>
              <a:t>Pasos para ingresar un formulario</a:t>
            </a:r>
            <a:endParaRPr lang="es-MX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es-MX" b="1" dirty="0"/>
              <a:t>Paso 1: </a:t>
            </a:r>
            <a:r>
              <a:rPr lang="es-MX" dirty="0" smtClean="0"/>
              <a:t>selecciona </a:t>
            </a:r>
            <a:r>
              <a:rPr lang="es-MX" dirty="0"/>
              <a:t>la tabla que deseas usar como tabla origen.</a:t>
            </a:r>
          </a:p>
          <a:p>
            <a:pPr algn="just"/>
            <a:r>
              <a:rPr lang="es-MX" b="1" dirty="0"/>
              <a:t>Paso 2: </a:t>
            </a:r>
            <a:r>
              <a:rPr lang="es-MX" dirty="0" smtClean="0"/>
              <a:t>con </a:t>
            </a:r>
            <a:r>
              <a:rPr lang="es-MX" dirty="0"/>
              <a:t>la tabla origen seleccionada, selecciona el comando </a:t>
            </a:r>
            <a:r>
              <a:rPr lang="es-MX" b="1" dirty="0"/>
              <a:t>Formulario</a:t>
            </a:r>
            <a:r>
              <a:rPr lang="es-MX" dirty="0"/>
              <a:t> del grupo de comandos Formularios en la pestaña o ficha </a:t>
            </a:r>
            <a:r>
              <a:rPr lang="es-MX" b="1" dirty="0"/>
              <a:t>Crear </a:t>
            </a:r>
            <a:r>
              <a:rPr lang="es-MX" dirty="0"/>
              <a:t>en la Cinta de Opciones.</a:t>
            </a:r>
          </a:p>
          <a:p>
            <a:pPr algn="just"/>
            <a:r>
              <a:rPr lang="es-MX" b="1" dirty="0"/>
              <a:t>Paso 3: </a:t>
            </a:r>
            <a:r>
              <a:rPr lang="es-MX" dirty="0" smtClean="0"/>
              <a:t>el </a:t>
            </a:r>
            <a:r>
              <a:rPr lang="es-MX" dirty="0"/>
              <a:t>nuevo formulario es creado y se desplegará en el panel de objetos. </a:t>
            </a:r>
          </a:p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xmlns="" val="1163264455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67544" y="476672"/>
            <a:ext cx="8208912" cy="3456384"/>
          </a:xfrm>
        </p:spPr>
        <p:txBody>
          <a:bodyPr>
            <a:normAutofit fontScale="92500" lnSpcReduction="10000"/>
          </a:bodyPr>
          <a:lstStyle/>
          <a:p>
            <a:pPr algn="just"/>
            <a:r>
              <a:rPr lang="es-MX" b="1" dirty="0"/>
              <a:t>Comando formularios</a:t>
            </a:r>
            <a:r>
              <a:rPr lang="es-MX" dirty="0"/>
              <a:t>: </a:t>
            </a:r>
            <a:r>
              <a:rPr lang="es-MX" dirty="0" smtClean="0"/>
              <a:t>muestra </a:t>
            </a:r>
            <a:r>
              <a:rPr lang="es-MX" dirty="0"/>
              <a:t>un formulario básico, que tiene un sólo registro al tiempo.</a:t>
            </a:r>
          </a:p>
          <a:p>
            <a:pPr algn="just"/>
            <a:r>
              <a:rPr lang="es-MX" b="1" dirty="0"/>
              <a:t>Comando</a:t>
            </a:r>
            <a:r>
              <a:rPr lang="es-MX" dirty="0"/>
              <a:t> </a:t>
            </a:r>
            <a:r>
              <a:rPr lang="es-MX" b="1" dirty="0"/>
              <a:t>formulario dividido:</a:t>
            </a:r>
            <a:r>
              <a:rPr lang="es-MX" dirty="0"/>
              <a:t> </a:t>
            </a:r>
            <a:r>
              <a:rPr lang="es-MX" dirty="0" smtClean="0"/>
              <a:t>muestra </a:t>
            </a:r>
            <a:r>
              <a:rPr lang="es-MX" dirty="0"/>
              <a:t>un registro en la parte de arriba e incluye una vista abajo.</a:t>
            </a:r>
          </a:p>
          <a:p>
            <a:pPr algn="just"/>
            <a:r>
              <a:rPr lang="es-MX" b="1" dirty="0"/>
              <a:t>Comando</a:t>
            </a:r>
            <a:r>
              <a:rPr lang="es-MX" dirty="0"/>
              <a:t> </a:t>
            </a:r>
            <a:r>
              <a:rPr lang="es-MX" b="1" dirty="0"/>
              <a:t>varios elementos</a:t>
            </a:r>
            <a:r>
              <a:rPr lang="es-MX" dirty="0"/>
              <a:t>: </a:t>
            </a:r>
            <a:r>
              <a:rPr lang="es-MX" dirty="0" smtClean="0"/>
              <a:t>crea </a:t>
            </a:r>
            <a:r>
              <a:rPr lang="es-MX" dirty="0"/>
              <a:t>un formulario que muestra todos los registros al tiempo, el cual se ve muy parecido a la tabla en la vista hoja de datos</a:t>
            </a:r>
            <a:r>
              <a:rPr lang="es-MX" dirty="0" smtClean="0"/>
              <a:t>.</a:t>
            </a:r>
          </a:p>
          <a:p>
            <a:pPr algn="just"/>
            <a:r>
              <a:rPr lang="es-MX" b="1" dirty="0" smtClean="0"/>
              <a:t>Asistente </a:t>
            </a:r>
            <a:r>
              <a:rPr lang="es-MX" b="1" dirty="0"/>
              <a:t>de Formularios:</a:t>
            </a:r>
            <a:r>
              <a:rPr lang="es-MX" dirty="0"/>
              <a:t> </a:t>
            </a:r>
            <a:r>
              <a:rPr lang="es-MX" dirty="0" smtClean="0"/>
              <a:t>se </a:t>
            </a:r>
            <a:r>
              <a:rPr lang="es-MX" dirty="0"/>
              <a:t>encuentra bajo el comando Más Formularios. Este te lleva por todo el proceso de la creación de formularios más elaborados.</a:t>
            </a:r>
          </a:p>
          <a:p>
            <a:endParaRPr lang="es-MX" dirty="0"/>
          </a:p>
        </p:txBody>
      </p:sp>
      <p:pic>
        <p:nvPicPr>
          <p:cNvPr id="3074" name="Picture 2" descr="C:\Users\Ericka\Desktop\acces07_07_02a_l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85709" y="3645024"/>
            <a:ext cx="8606771" cy="28803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092005789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NewsPrint">
  <a:themeElements>
    <a:clrScheme name="NewsPrint">
      <a:dk1>
        <a:sysClr val="windowText" lastClr="000000"/>
      </a:dk1>
      <a:lt1>
        <a:sysClr val="window" lastClr="FFFFFF"/>
      </a:lt1>
      <a:dk2>
        <a:srgbClr val="303030"/>
      </a:dk2>
      <a:lt2>
        <a:srgbClr val="DEDEE0"/>
      </a:lt2>
      <a:accent1>
        <a:srgbClr val="AD0101"/>
      </a:accent1>
      <a:accent2>
        <a:srgbClr val="726056"/>
      </a:accent2>
      <a:accent3>
        <a:srgbClr val="AC956E"/>
      </a:accent3>
      <a:accent4>
        <a:srgbClr val="808DA9"/>
      </a:accent4>
      <a:accent5>
        <a:srgbClr val="424E5B"/>
      </a:accent5>
      <a:accent6>
        <a:srgbClr val="730E00"/>
      </a:accent6>
      <a:hlink>
        <a:srgbClr val="D26900"/>
      </a:hlink>
      <a:folHlink>
        <a:srgbClr val="D89243"/>
      </a:folHlink>
    </a:clrScheme>
    <a:fontScheme name="NewsPrint">
      <a:majorFont>
        <a:latin typeface="Impact"/>
        <a:ea typeface=""/>
        <a:cs typeface=""/>
        <a:font script="Jpan" typeface="HGP創英角ｺﾞｼｯｸUB"/>
        <a:font script="Hang" typeface="HY견고딕"/>
        <a:font script="Hans" typeface="微软雅黑"/>
        <a:font script="Hant" typeface="微軟正黑體"/>
        <a:font script="Arab" typeface="Tahoma"/>
        <a:font script="Hebr" typeface="Tohoma"/>
        <a:font script="Thai" typeface="Tahoma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NewsPrint">
      <a:fillStyleLst>
        <a:solidFill>
          <a:schemeClr val="phClr"/>
        </a:solidFill>
        <a:gradFill rotWithShape="1">
          <a:gsLst>
            <a:gs pos="0">
              <a:schemeClr val="phClr">
                <a:tint val="37000"/>
                <a:hueMod val="100000"/>
                <a:satMod val="200000"/>
                <a:lumMod val="88000"/>
              </a:schemeClr>
            </a:gs>
            <a:gs pos="100000">
              <a:schemeClr val="phClr">
                <a:tint val="53000"/>
                <a:shade val="100000"/>
                <a:hueMod val="100000"/>
                <a:satMod val="350000"/>
                <a:lumMod val="79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83000"/>
                <a:shade val="100000"/>
                <a:alpha val="100000"/>
                <a:hueMod val="100000"/>
                <a:satMod val="220000"/>
                <a:lumMod val="90000"/>
              </a:schemeClr>
            </a:gs>
            <a:gs pos="76000">
              <a:schemeClr val="phClr">
                <a:shade val="100000"/>
              </a:schemeClr>
            </a:gs>
            <a:gs pos="100000">
              <a:schemeClr val="phClr">
                <a:shade val="93000"/>
                <a:alpha val="100000"/>
                <a:satMod val="100000"/>
                <a:lumMod val="93000"/>
              </a:schemeClr>
            </a:gs>
          </a:gsLst>
          <a:path path="circle">
            <a:fillToRect l="15000" t="15000" r="100000" b="100000"/>
          </a:path>
        </a:gradFill>
      </a:fillStyleLst>
      <a:lnStyleLst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12700" dir="528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381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381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contourW="12700">
            <a:bevelT w="31750" h="127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3000"/>
              </a:schemeClr>
            </a:gs>
            <a:gs pos="100000">
              <a:schemeClr val="phClr">
                <a:shade val="55000"/>
              </a:schemeClr>
            </a:gs>
          </a:gsLst>
          <a:lin ang="5400000" scaled="1"/>
        </a:gradFill>
        <a:blipFill rotWithShape="1">
          <a:blip xmlns:r="http://schemas.openxmlformats.org/officeDocument/2006/relationships" r:embed="rId1">
            <a:duotone>
              <a:schemeClr val="phClr">
                <a:shade val="20000"/>
                <a:satMod val="350000"/>
                <a:lumMod val="125000"/>
              </a:schemeClr>
              <a:schemeClr val="phClr">
                <a:tint val="90000"/>
                <a:satMod val="25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Newsprint</Template>
  <TotalTime>35</TotalTime>
  <Words>270</Words>
  <Application>Microsoft Office PowerPoint</Application>
  <PresentationFormat>Presentación en pantalla (4:3)</PresentationFormat>
  <Paragraphs>18</Paragraphs>
  <Slides>5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5</vt:i4>
      </vt:variant>
    </vt:vector>
  </HeadingPairs>
  <TitlesOfParts>
    <vt:vector size="6" baseType="lpstr">
      <vt:lpstr>NewsPrint</vt:lpstr>
      <vt:lpstr>Formularios en bases de datos</vt:lpstr>
      <vt:lpstr>Diapositiva 2</vt:lpstr>
      <vt:lpstr>Diapositiva 3</vt:lpstr>
      <vt:lpstr>Pasos para ingresar un formulario</vt:lpstr>
      <vt:lpstr>Diapositiva 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Ericka</dc:creator>
  <cp:lastModifiedBy>PC</cp:lastModifiedBy>
  <cp:revision>5</cp:revision>
  <dcterms:created xsi:type="dcterms:W3CDTF">2015-05-16T14:58:50Z</dcterms:created>
  <dcterms:modified xsi:type="dcterms:W3CDTF">2015-07-07T16:14:39Z</dcterms:modified>
</cp:coreProperties>
</file>