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58" r:id="rId3"/>
    <p:sldId id="260" r:id="rId4"/>
    <p:sldId id="261" r:id="rId5"/>
    <p:sldId id="262" r:id="rId6"/>
    <p:sldId id="270" r:id="rId7"/>
    <p:sldId id="272" r:id="rId8"/>
    <p:sldId id="274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es-ES"/>
              <a:t>23/02/2016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53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59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8896" y="2465294"/>
            <a:ext cx="5389895" cy="4392706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/>
          <a:lstStyle/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/>
          <a:lstStyle/>
          <a:p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/>
          <a:lstStyle/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14227" y="594868"/>
            <a:ext cx="10022006" cy="238760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es-ES" sz="4800" b="0" noProof="1" smtClean="0">
                <a:latin typeface="Century Gothic" panose="020B0502020202020204" pitchFamily="34" charset="0"/>
              </a:rPr>
              <a:t>ENUNCIADOS </a:t>
            </a:r>
            <a:br>
              <a:rPr lang="es-ES" sz="4800" b="0" noProof="1" smtClean="0">
                <a:latin typeface="Century Gothic" panose="020B0502020202020204" pitchFamily="34" charset="0"/>
              </a:rPr>
            </a:br>
            <a:r>
              <a:rPr lang="es-ES" sz="48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UNIMEMBRES Y BIMEMBRES</a:t>
            </a:r>
            <a:r>
              <a:rPr lang="es-ES" sz="4800" b="0" noProof="1" smtClean="0">
                <a:latin typeface="Century Gothic" panose="020B0502020202020204" pitchFamily="34" charset="0"/>
              </a:rPr>
              <a:t> </a:t>
            </a:r>
            <a:endParaRPr lang="es-ES" sz="4800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308330" y="3883847"/>
            <a:ext cx="597167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MULTIVERSIDAD LATINOAMERICANA CAMPUS: TORREÓN</a:t>
            </a:r>
          </a:p>
          <a:p>
            <a:endParaRPr lang="es-MX" sz="1600" b="1" dirty="0" smtClean="0"/>
          </a:p>
          <a:p>
            <a:r>
              <a:rPr lang="es-MX" sz="1400" b="1" dirty="0" smtClean="0"/>
              <a:t>Asignatura</a:t>
            </a:r>
            <a:r>
              <a:rPr lang="es-MX" sz="1400" dirty="0" smtClean="0"/>
              <a:t>: Literatura II</a:t>
            </a:r>
          </a:p>
          <a:p>
            <a:r>
              <a:rPr lang="es-MX" sz="1400" b="1" dirty="0" smtClean="0"/>
              <a:t>Semestre: </a:t>
            </a:r>
            <a:r>
              <a:rPr lang="es-MX" sz="1400" dirty="0" smtClean="0"/>
              <a:t>IV </a:t>
            </a:r>
          </a:p>
          <a:p>
            <a:r>
              <a:rPr lang="es-MX" sz="1400" b="1" dirty="0" smtClean="0"/>
              <a:t>Bloque 2 </a:t>
            </a:r>
            <a:r>
              <a:rPr lang="es-MX" sz="1400" dirty="0" smtClean="0"/>
              <a:t>Analizas el Género Lirico </a:t>
            </a:r>
          </a:p>
          <a:p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r>
              <a:rPr lang="es-MX" sz="1400" dirty="0" smtClean="0"/>
              <a:t>20 de Febrero de 2015 </a:t>
            </a:r>
            <a:endParaRPr lang="es-MX" sz="1400" dirty="0"/>
          </a:p>
        </p:txBody>
      </p:sp>
      <p:cxnSp>
        <p:nvCxnSpPr>
          <p:cNvPr id="7" name="Conector recto 6"/>
          <p:cNvCxnSpPr/>
          <p:nvPr/>
        </p:nvCxnSpPr>
        <p:spPr>
          <a:xfrm>
            <a:off x="5308330" y="3983666"/>
            <a:ext cx="0" cy="1427967"/>
          </a:xfrm>
          <a:prstGeom prst="line">
            <a:avLst/>
          </a:prstGeom>
          <a:ln w="28575">
            <a:solidFill>
              <a:schemeClr val="tx2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888" y="3983666"/>
            <a:ext cx="2452442" cy="1493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048148" y="828636"/>
            <a:ext cx="9628632" cy="136211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UNIMEMBRES </a:t>
            </a:r>
            <a:endParaRPr lang="es-ES" sz="3600" b="1" noProof="1"/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>
          <a:xfrm>
            <a:off x="777922" y="2190749"/>
            <a:ext cx="10499359" cy="4947313"/>
          </a:xfrm>
        </p:spPr>
        <p:txBody>
          <a:bodyPr>
            <a:normAutofit/>
          </a:bodyPr>
          <a:lstStyle/>
          <a:p>
            <a:pPr algn="just"/>
            <a:r>
              <a:rPr lang="es-ES" sz="3400" dirty="0" smtClean="0"/>
              <a:t>Son aquellas </a:t>
            </a:r>
            <a:r>
              <a:rPr lang="es-ES" sz="3400" dirty="0"/>
              <a:t>oraciones que no pueden dividirse en sujeto y predicado, ya sea porque no tienen verbo o porque el verbo es impersonal (no tiene sujeto), se llaman oraciones </a:t>
            </a:r>
            <a:r>
              <a:rPr lang="es-ES" sz="3400" dirty="0" err="1"/>
              <a:t>unimembres</a:t>
            </a:r>
            <a:r>
              <a:rPr lang="es-ES" sz="3400" dirty="0"/>
              <a:t>  (OU</a:t>
            </a:r>
            <a:r>
              <a:rPr lang="es-ES" sz="3400" dirty="0" smtClean="0"/>
              <a:t>). </a:t>
            </a:r>
          </a:p>
          <a:p>
            <a:endParaRPr lang="es-ES" sz="2800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09433" y="1007568"/>
            <a:ext cx="11546005" cy="6107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PR" sz="3200" b="1" dirty="0" smtClean="0">
                <a:solidFill>
                  <a:schemeClr val="bg2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CARACTERÍSTICAS</a:t>
            </a:r>
            <a:r>
              <a:rPr lang="es-PR" sz="2400" b="1" dirty="0" smtClean="0">
                <a:solidFill>
                  <a:schemeClr val="bg2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100" b="1" dirty="0" smtClean="0">
              <a:solidFill>
                <a:schemeClr val="bg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 un mensaje completo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tiene verbo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  <a:tabLst>
                <a:tab pos="180340" algn="l"/>
                <a:tab pos="450215" algn="l"/>
              </a:tabLst>
            </a:pPr>
            <a:r>
              <a:rPr lang="es-PR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se puede distinguir entre el sujeto y el predicado.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ES" sz="2400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Ejemplos </a:t>
            </a: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oraciones </a:t>
            </a:r>
            <a:r>
              <a:rPr lang="es-ES" sz="2400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unimembres</a:t>
            </a: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: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</a:t>
            </a: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¡Fuera!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Hasta mañana</a:t>
            </a:r>
            <a:r>
              <a:rPr lang="es-ES" sz="2400" b="1" i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                 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No.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A las tres.</a:t>
            </a:r>
            <a:endParaRPr lang="es-MX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b="1" i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         ¡Bien</a:t>
            </a:r>
            <a:r>
              <a:rPr lang="es-ES" sz="2400" b="1" i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4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Una </a:t>
            </a:r>
            <a:r>
              <a:rPr lang="es-MX" sz="2400" b="1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casa amplia y cálida</a:t>
            </a:r>
            <a:r>
              <a:rPr lang="es-MX" sz="1100" dirty="0"/>
              <a:t/>
            </a:r>
            <a:br>
              <a:rPr lang="es-MX" sz="1100" dirty="0"/>
            </a:br>
            <a:r>
              <a:rPr lang="es-MX" sz="1100" dirty="0"/>
              <a:t/>
            </a:r>
            <a:br>
              <a:rPr lang="es-MX" sz="1100" dirty="0"/>
            </a:b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681" y="821186"/>
            <a:ext cx="9628632" cy="136211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BIMEMBRES </a:t>
            </a:r>
            <a:endParaRPr lang="es-ES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95785" y="2427188"/>
            <a:ext cx="11573301" cy="805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400" dirty="0" smtClean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Generalmente, las oraciones están formadas por dos partes o miembros enfrentados llamados sujeto y predicado, por eso reciben el nombre de oraciones bimembres </a:t>
            </a:r>
            <a:r>
              <a:rPr lang="es-ES" sz="2400" dirty="0" smtClean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(OB).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estructura del enunciado consta de los siguientes elementos:</a:t>
            </a:r>
          </a:p>
          <a:p>
            <a:pPr>
              <a:spcAft>
                <a:spcPts val="1000"/>
              </a:spcAft>
            </a:pPr>
            <a:r>
              <a:rPr lang="es-MX" sz="24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núcleo: </a:t>
            </a:r>
            <a:r>
              <a:rPr lang="es-MX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el caso del sujeto, el núcleo es el sustantivo o alguna palabra que sustituya al sustantivo:</a:t>
            </a:r>
            <a:r>
              <a:rPr lang="es-MX" sz="4800" dirty="0"/>
              <a:t> </a:t>
            </a:r>
            <a:r>
              <a:rPr lang="es-MX" sz="2800" dirty="0" smtClean="0"/>
              <a:t>ejemplo: </a:t>
            </a:r>
            <a:r>
              <a:rPr lang="es-MX" sz="2400" dirty="0" smtClean="0"/>
              <a:t>El </a:t>
            </a:r>
            <a:r>
              <a:rPr lang="es-MX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gato </a:t>
            </a:r>
            <a:r>
              <a:rPr lang="es-MX" sz="2400" dirty="0" smtClean="0"/>
              <a:t>durmió toda la noche</a:t>
            </a:r>
          </a:p>
          <a:p>
            <a:pPr>
              <a:spcAft>
                <a:spcPts val="1000"/>
              </a:spcAft>
            </a:pPr>
            <a:r>
              <a:rPr lang="es-MX" sz="2400" dirty="0" smtClean="0">
                <a:solidFill>
                  <a:srgbClr val="FF0000"/>
                </a:solidFill>
              </a:rPr>
              <a:t>modificadores: </a:t>
            </a:r>
            <a:r>
              <a:rPr lang="es-MX" sz="2400" dirty="0" smtClean="0"/>
              <a:t>elementos que modifican al núcleo pueden ser: adjetivos: (la pelota amarilla). Adverbios:</a:t>
            </a:r>
            <a:r>
              <a:rPr lang="es-MX" sz="2400" dirty="0"/>
              <a:t> </a:t>
            </a:r>
            <a:r>
              <a:rPr lang="es-MX" sz="2400" dirty="0" smtClean="0"/>
              <a:t>(fácilmente) </a:t>
            </a:r>
            <a:r>
              <a:rPr lang="es-MX" sz="2400" dirty="0" smtClean="0">
                <a:solidFill>
                  <a:srgbClr val="FF0000"/>
                </a:solidFill>
              </a:rPr>
              <a:t>nexos:  </a:t>
            </a:r>
            <a:r>
              <a:rPr lang="es-MX" sz="2400" dirty="0" smtClean="0"/>
              <a:t>(y, ni, o)</a:t>
            </a:r>
            <a:r>
              <a:rPr lang="es-MX" sz="4800" dirty="0"/>
              <a:t/>
            </a:r>
            <a:br>
              <a:rPr lang="es-MX" sz="4800" dirty="0"/>
            </a:br>
            <a:r>
              <a:rPr lang="es-MX" sz="4800" dirty="0"/>
              <a:t/>
            </a:r>
            <a:br>
              <a:rPr lang="es-MX" sz="4800" dirty="0"/>
            </a:br>
            <a:endParaRPr lang="es-MX" sz="4800" dirty="0" smtClean="0"/>
          </a:p>
          <a:p>
            <a:pPr>
              <a:spcAft>
                <a:spcPts val="1000"/>
              </a:spcAft>
            </a:pPr>
            <a:r>
              <a:rPr lang="es-MX" sz="4800" dirty="0"/>
              <a:t/>
            </a:r>
            <a:br>
              <a:rPr lang="es-MX" sz="4800" dirty="0"/>
            </a:br>
            <a:r>
              <a:rPr lang="es-MX" sz="4800" dirty="0"/>
              <a:t/>
            </a:r>
            <a:br>
              <a:rPr lang="es-MX" sz="4800" dirty="0"/>
            </a:br>
            <a:endParaRPr lang="es-ES" sz="4800" dirty="0">
              <a:solidFill>
                <a:srgbClr val="C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2830" y="684708"/>
            <a:ext cx="9628632" cy="136211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es-E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Características  </a:t>
            </a:r>
            <a:endParaRPr lang="es-ES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2830" y="1781762"/>
            <a:ext cx="12069170" cy="225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4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oraciones bimembres son aquellas que: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un mensaje completo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Tienen verbo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SzPts val="2400"/>
              <a:buFont typeface="Wingdings" panose="05000000000000000000" pitchFamily="2" charset="2"/>
              <a:buChar char="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puede distinguir entre el sujeto y el predicado</a:t>
            </a:r>
            <a:r>
              <a:rPr lang="es-ES" sz="2000" dirty="0" smtClean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22830" y="4037764"/>
            <a:ext cx="1158694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s-ES" sz="20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Oraciones que no tienen un </a:t>
            </a:r>
            <a:r>
              <a:rPr lang="es-ES" sz="2000" dirty="0" smtClean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sujeto escrito </a:t>
            </a:r>
            <a:r>
              <a:rPr lang="es-ES" sz="2000" dirty="0">
                <a:solidFill>
                  <a:srgbClr val="C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se sobrentiende (tienen sujeto omitido, tácito o elíptico).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just">
              <a:lnSpc>
                <a:spcPct val="115000"/>
              </a:lnSpc>
              <a:spcAft>
                <a:spcPts val="0"/>
              </a:spcAft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Tuve que comprar más cosas. 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3390" algn="just">
              <a:lnSpc>
                <a:spcPct val="150000"/>
              </a:lnSpc>
              <a:spcAft>
                <a:spcPts val="0"/>
              </a:spcAft>
            </a:pPr>
            <a:r>
              <a:rPr lang="es-ES" sz="20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(sujeto tácito= yo)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s-ES" sz="2000" dirty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acordamos de eso.</a:t>
            </a:r>
            <a:endParaRPr lang="es-MX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20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(sujeto tácito= nosotros)</a:t>
            </a:r>
            <a:endParaRPr lang="es-MX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7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98104"/>
            <a:ext cx="9628632" cy="1362113"/>
          </a:xfrm>
        </p:spPr>
        <p:txBody>
          <a:bodyPr/>
          <a:lstStyle/>
          <a:p>
            <a:pPr marL="484632">
              <a:defRPr/>
            </a:pPr>
            <a:r>
              <a:rPr lang="es-MX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ACTIVIDAD 1 (individual</a:t>
            </a:r>
            <a:r>
              <a:rPr lang="es-MX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)</a:t>
            </a: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5362" name="2 Marcador de contenido"/>
          <p:cNvSpPr>
            <a:spLocks noGrp="1"/>
          </p:cNvSpPr>
          <p:nvPr>
            <p:ph idx="1"/>
          </p:nvPr>
        </p:nvSpPr>
        <p:spPr>
          <a:xfrm>
            <a:off x="218364" y="1267513"/>
            <a:ext cx="12091917" cy="5590487"/>
          </a:xfrm>
        </p:spPr>
        <p:txBody>
          <a:bodyPr>
            <a:normAutofit fontScale="85000" lnSpcReduction="20000"/>
          </a:bodyPr>
          <a:lstStyle/>
          <a:p>
            <a:pPr>
              <a:buFont typeface="Wingdings 2" pitchFamily="18" charset="2"/>
              <a:buNone/>
            </a:pPr>
            <a:r>
              <a:rPr lang="es-MX" sz="2400" dirty="0" smtClean="0">
                <a:solidFill>
                  <a:schemeClr val="bg2"/>
                </a:solidFill>
              </a:rPr>
              <a:t>Identifica la </a:t>
            </a:r>
            <a:r>
              <a:rPr lang="es-MX" sz="2400" dirty="0">
                <a:solidFill>
                  <a:schemeClr val="bg2"/>
                </a:solidFill>
              </a:rPr>
              <a:t>oraciones y clasificarlas en </a:t>
            </a:r>
            <a:r>
              <a:rPr lang="es-MX" sz="2400" dirty="0" err="1">
                <a:solidFill>
                  <a:schemeClr val="bg2"/>
                </a:solidFill>
              </a:rPr>
              <a:t>unimembres</a:t>
            </a:r>
            <a:r>
              <a:rPr lang="es-MX" sz="2400" dirty="0">
                <a:solidFill>
                  <a:schemeClr val="bg2"/>
                </a:solidFill>
              </a:rPr>
              <a:t> y bimembres del listado que se presenta a continuación. Utiliza la tabla y completa la información que te pide</a:t>
            </a:r>
            <a:r>
              <a:rPr lang="es-MX" sz="2400" dirty="0" smtClean="0">
                <a:solidFill>
                  <a:schemeClr val="bg2"/>
                </a:solidFill>
              </a:rPr>
              <a:t>.</a:t>
            </a:r>
          </a:p>
          <a:p>
            <a:pPr>
              <a:buFont typeface="Wingdings 2" pitchFamily="18" charset="2"/>
              <a:buNone/>
            </a:pPr>
            <a:endParaRPr lang="es-MX" sz="1600" dirty="0">
              <a:solidFill>
                <a:schemeClr val="bg2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1.- La negra noche del caluroso mes de abril.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2.- Podemos salir de viaje a la playa.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3.- ¡Auxilio!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4.- Las gallinas se duermen muy temprano.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5.- Rápidamente desapareció el hombre en el callejón.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6.- Ayer por la tarde.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7.- El gran pastizal nevado.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8.- El hombre optó por la verdad.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9.- Ayer conseguí los boletos del juego para mis amigos.</a:t>
            </a:r>
          </a:p>
          <a:p>
            <a:pPr>
              <a:buFont typeface="Wingdings 2" pitchFamily="18" charset="2"/>
              <a:buNone/>
            </a:pPr>
            <a:r>
              <a:rPr lang="es-MX" sz="2600" b="1" dirty="0"/>
              <a:t>10.- Sombra lunar del ancho dorso del mar.</a:t>
            </a:r>
          </a:p>
          <a:p>
            <a:pPr>
              <a:buFont typeface="Wingdings 2" pitchFamily="18" charset="2"/>
              <a:buNone/>
            </a:pPr>
            <a:endParaRPr lang="es-MX" sz="1600" dirty="0"/>
          </a:p>
          <a:p>
            <a:pPr>
              <a:buFont typeface="Wingdings 2" pitchFamily="18" charset="2"/>
              <a:buNone/>
            </a:pPr>
            <a:endParaRPr lang="es-ES" sz="16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010990"/>
              </p:ext>
            </p:extLst>
          </p:nvPr>
        </p:nvGraphicFramePr>
        <p:xfrm>
          <a:off x="4218155" y="4728949"/>
          <a:ext cx="7715303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5386"/>
                <a:gridCol w="1537044"/>
                <a:gridCol w="1717872"/>
                <a:gridCol w="1898702"/>
                <a:gridCol w="1386299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Oración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Bimembre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unimembre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característica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ejemplo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216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0501" y="828636"/>
            <a:ext cx="11081981" cy="1362113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ESCRIBE  10 ORACIONES UNIMEMBRES Y 10 ORACIONES BIMEMBRES </a:t>
            </a:r>
            <a:endParaRPr lang="es-MX" sz="28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6728" y="2190749"/>
            <a:ext cx="11409528" cy="4667251"/>
          </a:xfrm>
        </p:spPr>
        <p:txBody>
          <a:bodyPr>
            <a:normAutofit fontScale="70000" lnSpcReduction="20000"/>
          </a:bodyPr>
          <a:lstStyle/>
          <a:p>
            <a:r>
              <a:rPr lang="es-MX" sz="3300" dirty="0" smtClean="0"/>
              <a:t>1</a:t>
            </a:r>
          </a:p>
          <a:p>
            <a:r>
              <a:rPr lang="es-MX" sz="3300" dirty="0" smtClean="0"/>
              <a:t>2</a:t>
            </a:r>
          </a:p>
          <a:p>
            <a:r>
              <a:rPr lang="es-MX" sz="3300" dirty="0" smtClean="0"/>
              <a:t>3</a:t>
            </a:r>
          </a:p>
          <a:p>
            <a:r>
              <a:rPr lang="es-MX" sz="3300" dirty="0" smtClean="0"/>
              <a:t>4</a:t>
            </a:r>
          </a:p>
          <a:p>
            <a:r>
              <a:rPr lang="es-MX" sz="3300" dirty="0" smtClean="0"/>
              <a:t>5</a:t>
            </a:r>
          </a:p>
          <a:p>
            <a:r>
              <a:rPr lang="es-MX" sz="3300" dirty="0" smtClean="0"/>
              <a:t>6</a:t>
            </a:r>
          </a:p>
          <a:p>
            <a:r>
              <a:rPr lang="es-MX" sz="3300" dirty="0" smtClean="0"/>
              <a:t>7</a:t>
            </a:r>
          </a:p>
          <a:p>
            <a:r>
              <a:rPr lang="es-MX" sz="3300" dirty="0" smtClean="0"/>
              <a:t>8</a:t>
            </a:r>
          </a:p>
          <a:p>
            <a:r>
              <a:rPr lang="es-MX" sz="3300" dirty="0" smtClean="0"/>
              <a:t>9</a:t>
            </a:r>
          </a:p>
          <a:p>
            <a:r>
              <a:rPr lang="es-MX" sz="3300" dirty="0" smtClean="0"/>
              <a:t>10</a:t>
            </a:r>
          </a:p>
          <a:p>
            <a:pPr marL="0" indent="0">
              <a:buNone/>
            </a:pP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6423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s-MX" sz="4400" dirty="0" smtClean="0">
                <a:ln>
                  <a:noFill/>
                </a:ln>
                <a:effectLst/>
              </a:rPr>
              <a:t>Respuestas:</a:t>
            </a:r>
            <a:endParaRPr lang="es-ES" sz="4400" dirty="0" smtClean="0">
              <a:ln>
                <a:noFill/>
              </a:ln>
              <a:effectLst/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328297" y="1945089"/>
            <a:ext cx="11532357" cy="4912911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es-MX" sz="2000" dirty="0"/>
              <a:t>1.- La negra noche del caluroso mes de abril.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2.- </a:t>
            </a:r>
            <a:r>
              <a:rPr lang="es-MX" sz="2000" b="1" dirty="0">
                <a:solidFill>
                  <a:srgbClr val="FF0000"/>
                </a:solidFill>
              </a:rPr>
              <a:t>Podemos</a:t>
            </a:r>
            <a:r>
              <a:rPr lang="es-MX" sz="2000" dirty="0"/>
              <a:t> salir de viaje a la playa.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3.- ¡Auxilio!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4.- Las gallinas </a:t>
            </a:r>
            <a:r>
              <a:rPr lang="es-MX" sz="2000" b="1" dirty="0">
                <a:solidFill>
                  <a:srgbClr val="FF0000"/>
                </a:solidFill>
              </a:rPr>
              <a:t>se duermen</a:t>
            </a:r>
            <a:r>
              <a:rPr lang="es-MX" sz="2000" dirty="0"/>
              <a:t> muy temprano.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5.- Rápidamente </a:t>
            </a:r>
            <a:r>
              <a:rPr lang="es-MX" sz="2000" b="1" dirty="0">
                <a:solidFill>
                  <a:srgbClr val="FF0000"/>
                </a:solidFill>
              </a:rPr>
              <a:t>desapareció</a:t>
            </a:r>
            <a:r>
              <a:rPr lang="es-MX" sz="2000" dirty="0"/>
              <a:t> el hombre en el callejón.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6.- Ayer por la tarde.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7.- El gran pastizal nevado.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8.- El hombre </a:t>
            </a:r>
            <a:r>
              <a:rPr lang="es-MX" sz="2000" b="1" dirty="0">
                <a:solidFill>
                  <a:srgbClr val="FF0000"/>
                </a:solidFill>
              </a:rPr>
              <a:t>optó</a:t>
            </a:r>
            <a:r>
              <a:rPr lang="es-MX" sz="2000" dirty="0"/>
              <a:t> por la verdad.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9.- Ayer </a:t>
            </a:r>
            <a:r>
              <a:rPr lang="es-MX" sz="2000" b="1" dirty="0">
                <a:solidFill>
                  <a:srgbClr val="FF0000"/>
                </a:solidFill>
              </a:rPr>
              <a:t>conseguí</a:t>
            </a:r>
            <a:r>
              <a:rPr lang="es-MX" sz="2000" dirty="0"/>
              <a:t> los boletos del juego para mis amigos. </a:t>
            </a:r>
            <a:r>
              <a:rPr lang="es-MX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r>
              <a:rPr lang="es-MX" sz="2000" dirty="0"/>
              <a:t>10.- Sombra lunar del ancho dorso del mar. </a:t>
            </a:r>
            <a:r>
              <a:rPr lang="es-MX" sz="20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Unimembre</a:t>
            </a:r>
            <a:endParaRPr lang="es-MX" sz="2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 2" pitchFamily="18" charset="2"/>
              <a:buNone/>
            </a:pPr>
            <a:endParaRPr lang="es-ES" sz="3800" dirty="0"/>
          </a:p>
        </p:txBody>
      </p:sp>
    </p:spTree>
    <p:extLst>
      <p:ext uri="{BB962C8B-B14F-4D97-AF65-F5344CB8AC3E}">
        <p14:creationId xmlns:p14="http://schemas.microsoft.com/office/powerpoint/2010/main" val="5344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ucación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ducation_16x9_TP103462901" id="{9B7591C9-F5CF-44C4-A9A2-94AF20BA0B2A}" vid="{8AAEE4FF-67C7-4BC5-8910-3B0E6337DB76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temas educativos, diseño con ilustraciones en una pizarra (pantalla panorámica)</Template>
  <TotalTime>0</TotalTime>
  <Words>443</Words>
  <Application>Microsoft Office PowerPoint</Application>
  <PresentationFormat>Personalizado</PresentationFormat>
  <Paragraphs>80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Educación 16x9</vt:lpstr>
      <vt:lpstr>ENUNCIADOS  UNIMEMBRES Y BIMEMBRES </vt:lpstr>
      <vt:lpstr>UNIMEMBRES </vt:lpstr>
      <vt:lpstr>Presentación de PowerPoint</vt:lpstr>
      <vt:lpstr>BIMEMBRES </vt:lpstr>
      <vt:lpstr>Características  </vt:lpstr>
      <vt:lpstr>ACTIVIDAD 1 (individual)</vt:lpstr>
      <vt:lpstr>ESCRIBE  10 ORACIONES UNIMEMBRES Y 10 ORACIONES BIMEMBRES </vt:lpstr>
      <vt:lpstr>Respuestas: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2015-02-18T04:36:18Z</dcterms:created>
  <dcterms:modified xsi:type="dcterms:W3CDTF">2016-02-23T18:55:42Z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