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es-E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98183172-186F-A94F-BE90-0FBB73F17892}" type="datetimeFigureOut">
              <a:rPr lang="es-ES" smtClean="0"/>
              <a:pPr/>
              <a:t>13/11/2014</a:t>
            </a:fld>
            <a:endParaRPr lang="es-E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AF2559D-349D-6640-B2BA-072C37172952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s-E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83172-186F-A94F-BE90-0FBB73F17892}" type="datetimeFigureOut">
              <a:rPr lang="es-ES" smtClean="0"/>
              <a:pPr/>
              <a:t>13/11/2014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2559D-349D-6640-B2BA-072C37172952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8183172-186F-A94F-BE90-0FBB73F17892}" type="datetimeFigureOut">
              <a:rPr lang="es-ES" smtClean="0"/>
              <a:pPr/>
              <a:t>13/11/2014</a:t>
            </a:fld>
            <a:endParaRPr lang="es-E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AAF2559D-349D-6640-B2BA-072C37172952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s-E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83172-186F-A94F-BE90-0FBB73F17892}" type="datetimeFigureOut">
              <a:rPr lang="es-ES" smtClean="0"/>
              <a:pPr/>
              <a:t>13/11/2014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2559D-349D-6640-B2BA-072C37172952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83172-186F-A94F-BE90-0FBB73F17892}" type="datetimeFigureOut">
              <a:rPr lang="es-ES" smtClean="0"/>
              <a:pPr/>
              <a:t>13/11/2014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2559D-349D-6640-B2BA-072C37172952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83172-186F-A94F-BE90-0FBB73F17892}" type="datetimeFigureOut">
              <a:rPr lang="es-ES" smtClean="0"/>
              <a:pPr/>
              <a:t>13/11/2014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2559D-349D-6640-B2BA-072C37172952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83172-186F-A94F-BE90-0FBB73F17892}" type="datetimeFigureOut">
              <a:rPr lang="es-ES" smtClean="0"/>
              <a:pPr/>
              <a:t>13/11/2014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2559D-349D-6640-B2BA-072C371729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83172-186F-A94F-BE90-0FBB73F17892}" type="datetimeFigureOut">
              <a:rPr lang="es-ES" smtClean="0"/>
              <a:pPr/>
              <a:t>13/11/2014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AF2559D-349D-6640-B2BA-072C37172952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83172-186F-A94F-BE90-0FBB73F17892}" type="datetimeFigureOut">
              <a:rPr lang="es-ES" smtClean="0"/>
              <a:pPr/>
              <a:t>13/11/2014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2559D-349D-6640-B2BA-072C37172952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83172-186F-A94F-BE90-0FBB73F17892}" type="datetimeFigureOut">
              <a:rPr lang="es-ES" smtClean="0"/>
              <a:pPr/>
              <a:t>13/11/2014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2559D-349D-6640-B2BA-072C371729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83172-186F-A94F-BE90-0FBB73F17892}" type="datetimeFigureOut">
              <a:rPr lang="es-ES" smtClean="0"/>
              <a:pPr/>
              <a:t>13/11/2014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AAF2559D-349D-6640-B2BA-072C371729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98183172-186F-A94F-BE90-0FBB73F17892}" type="datetimeFigureOut">
              <a:rPr lang="es-ES" smtClean="0"/>
              <a:pPr/>
              <a:t>13/11/2014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AAF2559D-349D-6640-B2BA-072C371729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42805" y="4445001"/>
            <a:ext cx="4708121" cy="833556"/>
          </a:xfrm>
        </p:spPr>
        <p:txBody>
          <a:bodyPr>
            <a:normAutofit fontScale="32500" lnSpcReduction="20000"/>
          </a:bodyPr>
          <a:lstStyle/>
          <a:p>
            <a:r>
              <a:rPr lang="es-ES" sz="7400" dirty="0">
                <a:solidFill>
                  <a:srgbClr val="000000"/>
                </a:solidFill>
              </a:rPr>
              <a:t>CAMPUS: </a:t>
            </a:r>
            <a:r>
              <a:rPr lang="es-ES" sz="7400" dirty="0"/>
              <a:t>OAXACA URBANA</a:t>
            </a:r>
          </a:p>
          <a:p>
            <a:r>
              <a:rPr lang="es-ES" sz="7400" dirty="0"/>
              <a:t>BACHILLERATO.</a:t>
            </a:r>
          </a:p>
          <a:p>
            <a:endParaRPr lang="es-ES" dirty="0"/>
          </a:p>
        </p:txBody>
      </p:sp>
      <p:sp>
        <p:nvSpPr>
          <p:cNvPr id="7" name="Marcador de pie de página 6"/>
          <p:cNvSpPr>
            <a:spLocks noGrp="1"/>
          </p:cNvSpPr>
          <p:nvPr>
            <p:ph type="ftr" sz="quarter" idx="12"/>
          </p:nvPr>
        </p:nvSpPr>
        <p:spPr>
          <a:xfrm>
            <a:off x="3352800" y="6173787"/>
            <a:ext cx="2895600" cy="365125"/>
          </a:xfrm>
        </p:spPr>
        <p:txBody>
          <a:bodyPr/>
          <a:lstStyle/>
          <a:p>
            <a:r>
              <a:rPr lang="es-ES" dirty="0" smtClean="0">
                <a:latin typeface="Chalkboard"/>
                <a:cs typeface="Chalkboard"/>
              </a:rPr>
              <a:t>L.R.I. ANAID LUNA GARCÍA</a:t>
            </a:r>
            <a:endParaRPr lang="es-ES" dirty="0">
              <a:latin typeface="Chalkboard"/>
              <a:cs typeface="Chalkboard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22060" y="2918605"/>
            <a:ext cx="4928866" cy="1243245"/>
          </a:xfrm>
        </p:spPr>
        <p:txBody>
          <a:bodyPr>
            <a:normAutofit/>
          </a:bodyPr>
          <a:lstStyle/>
          <a:p>
            <a:pPr algn="ctr"/>
            <a:r>
              <a:rPr lang="es-ES" sz="3600" dirty="0"/>
              <a:t>MULTIVERSIDAD LATINOAMERICANA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4239022" y="1830999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5" name="CuadroTexto 4"/>
          <p:cNvSpPr txBox="1"/>
          <p:nvPr/>
        </p:nvSpPr>
        <p:spPr>
          <a:xfrm>
            <a:off x="907142" y="5440296"/>
            <a:ext cx="47352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latin typeface="Geneva"/>
                <a:cs typeface="Geneva"/>
              </a:rPr>
              <a:t>Materia: Lengua Adicional al Español I.</a:t>
            </a:r>
          </a:p>
        </p:txBody>
      </p:sp>
    </p:spTree>
    <p:extLst>
      <p:ext uri="{BB962C8B-B14F-4D97-AF65-F5344CB8AC3E}">
        <p14:creationId xmlns:p14="http://schemas.microsoft.com/office/powerpoint/2010/main" xmlns="" val="3807353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685800" y="0"/>
            <a:ext cx="7772400" cy="818212"/>
          </a:xfrm>
        </p:spPr>
        <p:txBody>
          <a:bodyPr>
            <a:normAutofit fontScale="90000"/>
          </a:bodyPr>
          <a:lstStyle/>
          <a:p>
            <a:r>
              <a:rPr lang="es-ES" dirty="0" smtClean="0"/>
              <a:t>4.2 plural of </a:t>
            </a:r>
            <a:r>
              <a:rPr lang="es-ES" dirty="0" err="1" smtClean="0"/>
              <a:t>nouns</a:t>
            </a:r>
            <a:r>
              <a:rPr lang="es-ES" dirty="0" smtClean="0"/>
              <a:t> , </a:t>
            </a:r>
            <a:r>
              <a:rPr lang="es-ES" dirty="0" err="1" smtClean="0"/>
              <a:t>special</a:t>
            </a:r>
            <a:r>
              <a:rPr lang="es-ES" dirty="0" smtClean="0"/>
              <a:t> cases.</a:t>
            </a:r>
            <a:endParaRPr lang="es-ES" dirty="0"/>
          </a:p>
        </p:txBody>
      </p:sp>
      <p:sp>
        <p:nvSpPr>
          <p:cNvPr id="2" name="Marcador de pie de pá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L.R.I. Luna García Anaid</a:t>
            </a:r>
            <a:endParaRPr lang="es-ES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559" y="2663178"/>
            <a:ext cx="4128199" cy="258012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0758" y="3332935"/>
            <a:ext cx="4516671" cy="3114146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1805524" y="5515445"/>
            <a:ext cx="8181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atin typeface="Marker Felt"/>
                <a:cs typeface="Marker Felt"/>
              </a:rPr>
              <a:t>BABY</a:t>
            </a:r>
            <a:endParaRPr lang="es-ES" sz="2000" dirty="0">
              <a:latin typeface="Marker Felt"/>
              <a:cs typeface="Marker Felt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6452851" y="2902419"/>
            <a:ext cx="9807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atin typeface="Marker Felt"/>
                <a:cs typeface="Marker Felt"/>
              </a:rPr>
              <a:t>BABIES</a:t>
            </a:r>
            <a:endParaRPr lang="es-ES" sz="2000" dirty="0">
              <a:latin typeface="Marker Felt"/>
              <a:cs typeface="Marker Felt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172559" y="1592435"/>
            <a:ext cx="89188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latin typeface="Ayuthaya"/>
                <a:cs typeface="Ayuthaya"/>
              </a:rPr>
              <a:t>a) TO WORDS ENDING IN A CONSONANT FOLLOWED BY THE LETTER </a:t>
            </a:r>
            <a:r>
              <a:rPr lang="es-ES" sz="2000" i="1" dirty="0" smtClean="0">
                <a:latin typeface="Ayuthaya"/>
                <a:cs typeface="Ayuthaya"/>
              </a:rPr>
              <a:t>“Y”</a:t>
            </a:r>
            <a:r>
              <a:rPr lang="es-ES" sz="2000" dirty="0" smtClean="0">
                <a:latin typeface="Ayuthaya"/>
                <a:cs typeface="Ayuthaya"/>
              </a:rPr>
              <a:t>, CHANGE THE </a:t>
            </a:r>
            <a:r>
              <a:rPr lang="es-ES" sz="2000" i="1" dirty="0" smtClean="0">
                <a:latin typeface="Ayuthaya"/>
                <a:cs typeface="Ayuthaya"/>
              </a:rPr>
              <a:t>“Y” </a:t>
            </a:r>
            <a:r>
              <a:rPr lang="es-ES" sz="2000" dirty="0" smtClean="0">
                <a:latin typeface="Ayuthaya"/>
                <a:cs typeface="Ayuthaya"/>
              </a:rPr>
              <a:t>FOR AN </a:t>
            </a:r>
            <a:r>
              <a:rPr lang="es-ES" sz="2000" i="1" dirty="0" smtClean="0">
                <a:latin typeface="Ayuthaya"/>
                <a:cs typeface="Ayuthaya"/>
              </a:rPr>
              <a:t>“I” </a:t>
            </a:r>
            <a:r>
              <a:rPr lang="es-ES" sz="2000" dirty="0" smtClean="0">
                <a:latin typeface="Ayuthaya"/>
                <a:cs typeface="Ayuthaya"/>
              </a:rPr>
              <a:t>AND ADD </a:t>
            </a:r>
            <a:r>
              <a:rPr lang="es-ES" sz="2000" i="1" u="sng" dirty="0" smtClean="0">
                <a:latin typeface="Ayuthaya"/>
                <a:cs typeface="Ayuthaya"/>
              </a:rPr>
              <a:t>ES</a:t>
            </a:r>
            <a:endParaRPr lang="es-ES" sz="2000" i="1" u="sng" dirty="0">
              <a:latin typeface="Ayuthaya"/>
              <a:cs typeface="Ayuthay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92597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L.R.I. Luna García Anaid</a:t>
            </a:r>
            <a:endParaRPr lang="es-ES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28926"/>
            <a:ext cx="9144000" cy="3615112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3846872" y="457816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atin typeface="Marker Felt"/>
                <a:cs typeface="Marker Felt"/>
              </a:rPr>
              <a:t>GALLERY</a:t>
            </a:r>
            <a:endParaRPr lang="es-ES" sz="2400" dirty="0">
              <a:latin typeface="Marker Felt"/>
              <a:cs typeface="Marker Felt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3846872" y="4962002"/>
            <a:ext cx="16311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atin typeface="Marker Felt"/>
                <a:cs typeface="Marker Felt"/>
              </a:rPr>
              <a:t>GALLERIES</a:t>
            </a:r>
            <a:endParaRPr lang="es-ES" sz="2400" dirty="0">
              <a:latin typeface="Marker Felt"/>
              <a:cs typeface="Marker Fe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5291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ie de pá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L.R.I. Luna García Anaid</a:t>
            </a:r>
            <a:endParaRPr lang="es-ES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84441"/>
            <a:ext cx="9144000" cy="383223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124200" cy="258444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7091" y="-1"/>
            <a:ext cx="3246909" cy="2584441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3543900" y="1978943"/>
            <a:ext cx="18469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atin typeface="Monaco"/>
                <a:cs typeface="Monaco"/>
              </a:rPr>
              <a:t>REALITIES</a:t>
            </a:r>
            <a:endParaRPr lang="es-ES" sz="2400" dirty="0">
              <a:latin typeface="Monaco"/>
              <a:cs typeface="Monaco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3750627" y="660721"/>
            <a:ext cx="14775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atin typeface="Monaco"/>
                <a:cs typeface="Monaco"/>
              </a:rPr>
              <a:t>REALITY</a:t>
            </a:r>
            <a:endParaRPr lang="es-ES" sz="2400" dirty="0">
              <a:latin typeface="Monaco"/>
              <a:cs typeface="Monaco"/>
            </a:endParaRPr>
          </a:p>
        </p:txBody>
      </p:sp>
      <p:cxnSp>
        <p:nvCxnSpPr>
          <p:cNvPr id="9" name="Conector recto de flecha 8"/>
          <p:cNvCxnSpPr/>
          <p:nvPr/>
        </p:nvCxnSpPr>
        <p:spPr>
          <a:xfrm>
            <a:off x="4459407" y="1255300"/>
            <a:ext cx="0" cy="575961"/>
          </a:xfrm>
          <a:prstGeom prst="straightConnector1">
            <a:avLst/>
          </a:prstGeom>
          <a:ln w="28575" cmpd="sng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442193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ie de pá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L.R.I. Luna García Anaid</a:t>
            </a:r>
            <a:endParaRPr lang="es-ES"/>
          </a:p>
        </p:txBody>
      </p:sp>
      <p:sp>
        <p:nvSpPr>
          <p:cNvPr id="3" name="CuadroTexto 2"/>
          <p:cNvSpPr txBox="1"/>
          <p:nvPr/>
        </p:nvSpPr>
        <p:spPr>
          <a:xfrm>
            <a:off x="228600" y="369205"/>
            <a:ext cx="87416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atin typeface="Ayuthaya"/>
                <a:cs typeface="Ayuthaya"/>
              </a:rPr>
              <a:t>b) ADD </a:t>
            </a:r>
            <a:r>
              <a:rPr lang="es-ES" sz="2400" i="1" u="sng" dirty="0" smtClean="0">
                <a:latin typeface="Ayuthaya"/>
                <a:cs typeface="Ayuthaya"/>
              </a:rPr>
              <a:t>ES</a:t>
            </a:r>
            <a:r>
              <a:rPr lang="es-ES" sz="2400" dirty="0" smtClean="0">
                <a:latin typeface="Ayuthaya"/>
                <a:cs typeface="Ayuthaya"/>
              </a:rPr>
              <a:t> TO SOME SINGULAR NOUNS ENDING IN </a:t>
            </a:r>
            <a:r>
              <a:rPr lang="es-ES" sz="2400" i="1" dirty="0" smtClean="0">
                <a:latin typeface="Ayuthaya"/>
                <a:cs typeface="Ayuthaya"/>
              </a:rPr>
              <a:t>“O” </a:t>
            </a:r>
            <a:r>
              <a:rPr lang="es-ES" sz="2400" dirty="0" smtClean="0">
                <a:latin typeface="Ayuthaya"/>
                <a:cs typeface="Ayuthaya"/>
              </a:rPr>
              <a:t>TO FORM THE PLURAL.</a:t>
            </a:r>
            <a:endParaRPr lang="es-ES" sz="2400" dirty="0">
              <a:latin typeface="Ayuthaya"/>
              <a:cs typeface="Ayuthaya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82320"/>
            <a:ext cx="9144000" cy="445447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2724095" y="1460688"/>
            <a:ext cx="8002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atin typeface="Ayuthaya"/>
                <a:cs typeface="Ayuthaya"/>
              </a:rPr>
              <a:t>HERO</a:t>
            </a:r>
            <a:endParaRPr lang="es-ES" sz="2000" dirty="0">
              <a:latin typeface="Ayuthaya"/>
              <a:cs typeface="Ayuthaya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5463512" y="1468756"/>
            <a:ext cx="11079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atin typeface="Ayuthaya"/>
                <a:cs typeface="Ayuthaya"/>
              </a:rPr>
              <a:t>HEROES</a:t>
            </a:r>
            <a:endParaRPr lang="es-ES" sz="2000" dirty="0">
              <a:latin typeface="Ayuthaya"/>
              <a:cs typeface="Ayuthaya"/>
            </a:endParaRPr>
          </a:p>
        </p:txBody>
      </p:sp>
      <p:cxnSp>
        <p:nvCxnSpPr>
          <p:cNvPr id="8" name="Conector recto de flecha 7"/>
          <p:cNvCxnSpPr/>
          <p:nvPr/>
        </p:nvCxnSpPr>
        <p:spPr>
          <a:xfrm>
            <a:off x="3721095" y="1654043"/>
            <a:ext cx="1579989" cy="14768"/>
          </a:xfrm>
          <a:prstGeom prst="straightConnector1">
            <a:avLst/>
          </a:prstGeom>
          <a:ln w="28575" cmpd="sng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563114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ie de pá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L.R.I. Luna García Anaid</a:t>
            </a:r>
            <a:endParaRPr lang="es-ES"/>
          </a:p>
        </p:txBody>
      </p:sp>
      <p:sp>
        <p:nvSpPr>
          <p:cNvPr id="3" name="CuadroTexto 2"/>
          <p:cNvSpPr txBox="1"/>
          <p:nvPr/>
        </p:nvSpPr>
        <p:spPr>
          <a:xfrm>
            <a:off x="1269897" y="797485"/>
            <a:ext cx="65119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latin typeface="Monaco"/>
                <a:cs typeface="Monaco"/>
              </a:rPr>
              <a:t>c) WORDS ENDING IN </a:t>
            </a:r>
            <a:r>
              <a:rPr lang="es-ES" sz="2000" i="1" dirty="0" smtClean="0">
                <a:latin typeface="Monaco"/>
                <a:cs typeface="Monaco"/>
              </a:rPr>
              <a:t>F</a:t>
            </a:r>
            <a:r>
              <a:rPr lang="es-ES" sz="2000" dirty="0" smtClean="0">
                <a:latin typeface="Monaco"/>
                <a:cs typeface="Monaco"/>
              </a:rPr>
              <a:t> OR </a:t>
            </a:r>
            <a:r>
              <a:rPr lang="es-ES" sz="2000" i="1" dirty="0" smtClean="0">
                <a:latin typeface="Monaco"/>
                <a:cs typeface="Monaco"/>
              </a:rPr>
              <a:t>FE</a:t>
            </a:r>
            <a:r>
              <a:rPr lang="es-ES" sz="2000" dirty="0" smtClean="0">
                <a:latin typeface="Monaco"/>
                <a:cs typeface="Monaco"/>
              </a:rPr>
              <a:t> (</a:t>
            </a:r>
            <a:r>
              <a:rPr lang="es-ES" sz="2000" i="1" dirty="0" smtClean="0">
                <a:latin typeface="Monaco"/>
                <a:cs typeface="Monaco"/>
              </a:rPr>
              <a:t>F</a:t>
            </a:r>
            <a:r>
              <a:rPr lang="es-ES" sz="2000" dirty="0" smtClean="0">
                <a:latin typeface="Monaco"/>
                <a:cs typeface="Monaco"/>
              </a:rPr>
              <a:t> SOUND, CHANGE THE </a:t>
            </a:r>
            <a:r>
              <a:rPr lang="es-ES" sz="2000" i="1" dirty="0" smtClean="0">
                <a:latin typeface="Monaco"/>
                <a:cs typeface="Monaco"/>
              </a:rPr>
              <a:t>F</a:t>
            </a:r>
            <a:r>
              <a:rPr lang="es-ES" sz="2000" dirty="0" smtClean="0">
                <a:latin typeface="Monaco"/>
                <a:cs typeface="Monaco"/>
              </a:rPr>
              <a:t> OR </a:t>
            </a:r>
            <a:r>
              <a:rPr lang="es-ES" sz="2000" i="1" dirty="0" smtClean="0">
                <a:latin typeface="Monaco"/>
                <a:cs typeface="Monaco"/>
              </a:rPr>
              <a:t>FE</a:t>
            </a:r>
            <a:r>
              <a:rPr lang="es-ES" sz="2000" dirty="0" smtClean="0">
                <a:latin typeface="Monaco"/>
                <a:cs typeface="Monaco"/>
              </a:rPr>
              <a:t> FOR </a:t>
            </a:r>
            <a:r>
              <a:rPr lang="es-ES" sz="2000" i="1" u="sng" dirty="0" smtClean="0">
                <a:latin typeface="Monaco"/>
                <a:cs typeface="Monaco"/>
              </a:rPr>
              <a:t>V</a:t>
            </a:r>
            <a:r>
              <a:rPr lang="es-ES" sz="2000" dirty="0" smtClean="0">
                <a:latin typeface="Monaco"/>
                <a:cs typeface="Monaco"/>
              </a:rPr>
              <a:t> AND ADD </a:t>
            </a:r>
            <a:r>
              <a:rPr lang="es-ES" sz="2000" i="1" u="sng" dirty="0" smtClean="0">
                <a:latin typeface="Monaco"/>
                <a:cs typeface="Monaco"/>
              </a:rPr>
              <a:t>S</a:t>
            </a:r>
            <a:r>
              <a:rPr lang="es-ES" sz="2000" dirty="0" smtClean="0">
                <a:latin typeface="Monaco"/>
                <a:cs typeface="Monaco"/>
              </a:rPr>
              <a:t> O </a:t>
            </a:r>
            <a:r>
              <a:rPr lang="es-ES" sz="2000" i="1" u="sng" dirty="0" smtClean="0">
                <a:latin typeface="Monaco"/>
                <a:cs typeface="Monaco"/>
              </a:rPr>
              <a:t>ES</a:t>
            </a:r>
            <a:r>
              <a:rPr lang="es-ES" sz="2000" dirty="0" smtClean="0">
                <a:latin typeface="Monaco"/>
                <a:cs typeface="Monaco"/>
              </a:rPr>
              <a:t>.</a:t>
            </a:r>
            <a:endParaRPr lang="es-ES" sz="2000" i="1" u="sng" dirty="0" smtClean="0">
              <a:latin typeface="Monaco"/>
              <a:cs typeface="Monaco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871046" y="2259540"/>
            <a:ext cx="10016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atin typeface="Comic Sans MS"/>
                <a:cs typeface="Comic Sans MS"/>
              </a:rPr>
              <a:t>KNIFE</a:t>
            </a:r>
            <a:endParaRPr lang="es-ES" sz="2000" dirty="0">
              <a:latin typeface="Comic Sans MS"/>
              <a:cs typeface="Comic Sans MS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932135" y="3145634"/>
            <a:ext cx="82937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atin typeface="Comic Sans MS"/>
                <a:cs typeface="Comic Sans MS"/>
              </a:rPr>
              <a:t>LEAF</a:t>
            </a:r>
            <a:endParaRPr lang="es-ES" sz="2000" dirty="0">
              <a:latin typeface="Comic Sans MS"/>
              <a:cs typeface="Comic Sans MS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920859" y="5035969"/>
            <a:ext cx="9468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atin typeface="Comic Sans MS"/>
                <a:cs typeface="Comic Sans MS"/>
              </a:rPr>
              <a:t>HOOF</a:t>
            </a:r>
            <a:endParaRPr lang="es-ES" sz="2000" dirty="0">
              <a:latin typeface="Comic Sans MS"/>
              <a:cs typeface="Comic Sans MS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5173767" y="5266312"/>
            <a:ext cx="7819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atin typeface="Comic Sans MS"/>
                <a:cs typeface="Comic Sans MS"/>
              </a:rPr>
              <a:t>LIFE</a:t>
            </a:r>
            <a:endParaRPr lang="es-ES" sz="2000" dirty="0">
              <a:latin typeface="Comic Sans MS"/>
              <a:cs typeface="Comic Sans MS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5224073" y="2266241"/>
            <a:ext cx="8196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atin typeface="Comic Sans MS"/>
                <a:cs typeface="Comic Sans MS"/>
              </a:rPr>
              <a:t>SELF</a:t>
            </a:r>
            <a:endParaRPr lang="es-ES" sz="2000" dirty="0">
              <a:latin typeface="Comic Sans MS"/>
              <a:cs typeface="Comic Sans MS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5397347" y="3160402"/>
            <a:ext cx="6463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atin typeface="Comic Sans MS"/>
                <a:cs typeface="Comic Sans MS"/>
              </a:rPr>
              <a:t>ELF</a:t>
            </a:r>
            <a:endParaRPr lang="es-ES" sz="2000" dirty="0">
              <a:latin typeface="Comic Sans MS"/>
              <a:cs typeface="Comic Sans MS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2789829" y="2259540"/>
            <a:ext cx="11905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atin typeface="Comic Sans MS"/>
                <a:cs typeface="Comic Sans MS"/>
              </a:rPr>
              <a:t>KNIVES</a:t>
            </a:r>
            <a:endParaRPr lang="es-ES" sz="2000" dirty="0">
              <a:latin typeface="Comic Sans MS"/>
              <a:cs typeface="Comic Sans MS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2827700" y="3138187"/>
            <a:ext cx="11784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atin typeface="Comic Sans MS"/>
                <a:cs typeface="Comic Sans MS"/>
              </a:rPr>
              <a:t>LEAVES</a:t>
            </a:r>
            <a:endParaRPr lang="es-ES" sz="2000" dirty="0">
              <a:latin typeface="Comic Sans MS"/>
              <a:cs typeface="Comic Sans MS"/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2960596" y="5035969"/>
            <a:ext cx="12958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atin typeface="Comic Sans MS"/>
                <a:cs typeface="Comic Sans MS"/>
              </a:rPr>
              <a:t>HOOVES</a:t>
            </a:r>
            <a:endParaRPr lang="es-ES" sz="2000" dirty="0">
              <a:latin typeface="Comic Sans MS"/>
              <a:cs typeface="Comic Sans MS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7028735" y="5236024"/>
            <a:ext cx="9707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atin typeface="Comic Sans MS"/>
                <a:cs typeface="Comic Sans MS"/>
              </a:rPr>
              <a:t>LIVES</a:t>
            </a:r>
            <a:endParaRPr lang="es-ES" sz="2000" dirty="0">
              <a:latin typeface="Comic Sans MS"/>
              <a:cs typeface="Comic Sans MS"/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6895839" y="2259540"/>
            <a:ext cx="11686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atin typeface="Comic Sans MS"/>
                <a:cs typeface="Comic Sans MS"/>
              </a:rPr>
              <a:t>SELVES</a:t>
            </a:r>
            <a:endParaRPr lang="es-ES" sz="2000" dirty="0">
              <a:latin typeface="Comic Sans MS"/>
              <a:cs typeface="Comic Sans MS"/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7028735" y="3160402"/>
            <a:ext cx="9908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atin typeface="Comic Sans MS"/>
                <a:cs typeface="Comic Sans MS"/>
              </a:rPr>
              <a:t>ELVES</a:t>
            </a:r>
            <a:endParaRPr lang="es-ES" sz="2000" dirty="0">
              <a:latin typeface="Comic Sans MS"/>
              <a:cs typeface="Comic Sans MS"/>
            </a:endParaRPr>
          </a:p>
        </p:txBody>
      </p:sp>
      <p:cxnSp>
        <p:nvCxnSpPr>
          <p:cNvPr id="17" name="Conector recto de flecha 16"/>
          <p:cNvCxnSpPr/>
          <p:nvPr/>
        </p:nvCxnSpPr>
        <p:spPr>
          <a:xfrm>
            <a:off x="1878979" y="2466296"/>
            <a:ext cx="91085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9" name="Conector recto de flecha 18"/>
          <p:cNvCxnSpPr/>
          <p:nvPr/>
        </p:nvCxnSpPr>
        <p:spPr>
          <a:xfrm>
            <a:off x="1872742" y="3386029"/>
            <a:ext cx="91085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20" name="Conector recto de flecha 19"/>
          <p:cNvCxnSpPr/>
          <p:nvPr/>
        </p:nvCxnSpPr>
        <p:spPr>
          <a:xfrm>
            <a:off x="1916850" y="5266312"/>
            <a:ext cx="91085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1" name="Conector recto de flecha 20"/>
          <p:cNvCxnSpPr/>
          <p:nvPr/>
        </p:nvCxnSpPr>
        <p:spPr>
          <a:xfrm>
            <a:off x="5984989" y="2466296"/>
            <a:ext cx="91085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22" name="Conector recto de flecha 21"/>
          <p:cNvCxnSpPr/>
          <p:nvPr/>
        </p:nvCxnSpPr>
        <p:spPr>
          <a:xfrm>
            <a:off x="6043678" y="3386029"/>
            <a:ext cx="91085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3" name="Conector recto de flecha 22"/>
          <p:cNvCxnSpPr/>
          <p:nvPr/>
        </p:nvCxnSpPr>
        <p:spPr>
          <a:xfrm>
            <a:off x="5984989" y="5436079"/>
            <a:ext cx="91085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pic>
        <p:nvPicPr>
          <p:cNvPr id="24" name="Imagen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7093" y="3560513"/>
            <a:ext cx="2214938" cy="1401616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0426" y="3633290"/>
            <a:ext cx="1335594" cy="1402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86786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uadrícula">
  <a:themeElements>
    <a:clrScheme name="Cívico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uadrícula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Cuadrícula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Cuadrícula.thmx</Template>
  <TotalTime>10</TotalTime>
  <Words>145</Words>
  <Application>Microsoft Office PowerPoint</Application>
  <PresentationFormat>Presentación en pantalla (4:3)</PresentationFormat>
  <Paragraphs>34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7" baseType="lpstr">
      <vt:lpstr>Cuadrícula</vt:lpstr>
      <vt:lpstr>MULTIVERSIDAD LATINOAMERICANA</vt:lpstr>
      <vt:lpstr>4.2 plural of nouns , special cases.</vt:lpstr>
      <vt:lpstr>Diapositiva 3</vt:lpstr>
      <vt:lpstr>Diapositiva 4</vt:lpstr>
      <vt:lpstr>Diapositiva 5</vt:lpstr>
      <vt:lpstr>Diapositiva 6</vt:lpstr>
    </vt:vector>
  </TitlesOfParts>
  <Company>ishop oaxaca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LATINOAMERICANA</dc:title>
  <dc:creator>anaid luna garcia</dc:creator>
  <cp:lastModifiedBy>usuario</cp:lastModifiedBy>
  <cp:revision>1</cp:revision>
  <dcterms:created xsi:type="dcterms:W3CDTF">2014-10-20T05:19:29Z</dcterms:created>
  <dcterms:modified xsi:type="dcterms:W3CDTF">2014-11-13T22:03:42Z</dcterms:modified>
</cp:coreProperties>
</file>