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1" r:id="rId6"/>
    <p:sldId id="265" r:id="rId7"/>
    <p:sldId id="266" r:id="rId8"/>
    <p:sldId id="267" r:id="rId9"/>
    <p:sldId id="268" r:id="rId10"/>
    <p:sldId id="260" r:id="rId11"/>
    <p:sldId id="264" r:id="rId12"/>
    <p:sldId id="263"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Redondear rectángulo de esquina diagonal"/>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Título"/>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0" name="9 Marcador de fecha"/>
          <p:cNvSpPr>
            <a:spLocks noGrp="1"/>
          </p:cNvSpPr>
          <p:nvPr>
            <p:ph type="dt" sz="half" idx="10"/>
          </p:nvPr>
        </p:nvSpPr>
        <p:spPr>
          <a:xfrm>
            <a:off x="5562600" y="6509004"/>
            <a:ext cx="3002280" cy="274320"/>
          </a:xfrm>
        </p:spPr>
        <p:txBody>
          <a:bodyPr vert="horz" rtlCol="0"/>
          <a:lstStyle>
            <a:extLst/>
          </a:lstStyle>
          <a:p>
            <a:fld id="{7A847CFC-816F-41D0-AAC0-9BF4FEBC753E}" type="datetimeFigureOut">
              <a:rPr lang="es-ES" smtClean="0"/>
              <a:pPr/>
              <a:t>30/11/2015</a:t>
            </a:fld>
            <a:endParaRPr lang="es-ES"/>
          </a:p>
        </p:txBody>
      </p:sp>
      <p:sp>
        <p:nvSpPr>
          <p:cNvPr id="11" name="10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132FADFE-3B8F-471C-ABF0-DBC7717ECBBC}" type="slidenum">
              <a:rPr lang="es-ES" smtClean="0"/>
              <a:pPr/>
              <a:t>‹Nº›</a:t>
            </a:fld>
            <a:endParaRPr lang="es-ES"/>
          </a:p>
        </p:txBody>
      </p:sp>
      <p:sp>
        <p:nvSpPr>
          <p:cNvPr id="12" name="11 Marcador de pie de página"/>
          <p:cNvSpPr>
            <a:spLocks noGrp="1"/>
          </p:cNvSpPr>
          <p:nvPr>
            <p:ph type="ftr" sz="quarter" idx="12"/>
          </p:nvPr>
        </p:nvSpPr>
        <p:spPr>
          <a:xfrm>
            <a:off x="1600200" y="6509004"/>
            <a:ext cx="3907464" cy="274320"/>
          </a:xfrm>
        </p:spPr>
        <p:txBody>
          <a:bodyPr vert="horz" rtlCol="0"/>
          <a:lstStyle>
            <a:extLst/>
          </a:lstStyle>
          <a:p>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30/11/2015</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7" name="6 Rectángulo"/>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8" name="7 Marcador de fecha"/>
          <p:cNvSpPr>
            <a:spLocks noGrp="1"/>
          </p:cNvSpPr>
          <p:nvPr>
            <p:ph type="dt" sz="half" idx="10"/>
          </p:nvPr>
        </p:nvSpPr>
        <p:spPr>
          <a:xfrm>
            <a:off x="5562600" y="6513670"/>
            <a:ext cx="3002280" cy="274320"/>
          </a:xfrm>
        </p:spPr>
        <p:txBody>
          <a:bodyPr vert="horz" rtlCol="0"/>
          <a:lstStyle>
            <a:extLst/>
          </a:lstStyle>
          <a:p>
            <a:fld id="{7A847CFC-816F-41D0-AAC0-9BF4FEBC753E}" type="datetimeFigureOut">
              <a:rPr lang="es-ES" smtClean="0"/>
              <a:pPr/>
              <a:t>30/11/2015</a:t>
            </a:fld>
            <a:endParaRPr lang="es-ES"/>
          </a:p>
        </p:txBody>
      </p:sp>
      <p:sp>
        <p:nvSpPr>
          <p:cNvPr id="9" name="8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132FADFE-3B8F-471C-ABF0-DBC7717ECBBC}" type="slidenum">
              <a:rPr lang="es-ES" smtClean="0"/>
              <a:pPr/>
              <a:t>‹Nº›</a:t>
            </a:fld>
            <a:endParaRPr lang="es-ES"/>
          </a:p>
        </p:txBody>
      </p:sp>
      <p:sp>
        <p:nvSpPr>
          <p:cNvPr id="10" name="9 Marcador de pie de página"/>
          <p:cNvSpPr>
            <a:spLocks noGrp="1"/>
          </p:cNvSpPr>
          <p:nvPr>
            <p:ph type="ftr" sz="quarter" idx="12"/>
          </p:nvPr>
        </p:nvSpPr>
        <p:spPr>
          <a:xfrm>
            <a:off x="1600200" y="6513670"/>
            <a:ext cx="3907464" cy="274320"/>
          </a:xfrm>
        </p:spPr>
        <p:txBody>
          <a:bodyPr vert="horz" rtlCol="0"/>
          <a:lstStyle>
            <a:extLst/>
          </a:lstStyle>
          <a:p>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30/11/2015</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a:xfrm>
            <a:off x="8641080" y="6514568"/>
            <a:ext cx="464288" cy="274320"/>
          </a:xfrm>
        </p:spPr>
        <p:txBody>
          <a:bodyPr/>
          <a:lstStyle>
            <a:extLst/>
          </a:lstStyle>
          <a:p>
            <a:fld id="{132FADFE-3B8F-471C-ABF0-DBC7717ECBBC}" type="slidenum">
              <a:rPr lang="es-ES" smtClean="0"/>
              <a:pPr/>
              <a:t>‹Nº›</a:t>
            </a:fld>
            <a:endParaRPr lang="es-ES"/>
          </a:p>
        </p:txBody>
      </p:sp>
      <p:sp>
        <p:nvSpPr>
          <p:cNvPr id="10" name="9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9 Rectángulo"/>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10 Rectángulo"/>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1 Título"/>
          <p:cNvSpPr>
            <a:spLocks noGrp="1"/>
          </p:cNvSpPr>
          <p:nvPr>
            <p:ph type="title"/>
          </p:nvPr>
        </p:nvSpPr>
        <p:spPr>
          <a:xfrm>
            <a:off x="457200" y="251948"/>
            <a:ext cx="8229600"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30/11/2015</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a:xfrm>
            <a:off x="8641080" y="6514568"/>
            <a:ext cx="464288" cy="274320"/>
          </a:xfrm>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53218"/>
            <a:ext cx="8229600"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pPr/>
              <a:t>30/11/2015</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7A847CFC-816F-41D0-AAC0-9BF4FEBC753E}" type="datetimeFigureOut">
              <a:rPr lang="es-ES" smtClean="0"/>
              <a:pPr/>
              <a:t>30/11/2015</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2"/>
      </p:bgRef>
    </p:bg>
    <p:spTree>
      <p:nvGrpSpPr>
        <p:cNvPr id="1" name=""/>
        <p:cNvGrpSpPr/>
        <p:nvPr/>
      </p:nvGrpSpPr>
      <p:grpSpPr>
        <a:xfrm>
          <a:off x="0" y="0"/>
          <a:ext cx="0" cy="0"/>
          <a:chOff x="0" y="0"/>
          <a:chExt cx="0" cy="0"/>
        </a:xfrm>
      </p:grpSpPr>
      <p:sp>
        <p:nvSpPr>
          <p:cNvPr id="8" name="7 Rectángulo"/>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4963136" y="304800"/>
            <a:ext cx="3931920" cy="762000"/>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9" name="8 Marcador de fecha"/>
          <p:cNvSpPr>
            <a:spLocks noGrp="1"/>
          </p:cNvSpPr>
          <p:nvPr>
            <p:ph type="dt" sz="half" idx="10"/>
          </p:nvPr>
        </p:nvSpPr>
        <p:spPr>
          <a:xfrm>
            <a:off x="5562600" y="6513670"/>
            <a:ext cx="3002280" cy="274320"/>
          </a:xfrm>
        </p:spPr>
        <p:txBody>
          <a:bodyPr vert="horz" rtlCol="0"/>
          <a:lstStyle>
            <a:extLst/>
          </a:lstStyle>
          <a:p>
            <a:fld id="{7A847CFC-816F-41D0-AAC0-9BF4FEBC753E}" type="datetimeFigureOut">
              <a:rPr lang="es-ES" smtClean="0"/>
              <a:pPr/>
              <a:t>30/11/2015</a:t>
            </a:fld>
            <a:endParaRPr lang="es-ES"/>
          </a:p>
        </p:txBody>
      </p:sp>
      <p:sp>
        <p:nvSpPr>
          <p:cNvPr id="10" name="9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132FADFE-3B8F-471C-ABF0-DBC7717ECBBC}" type="slidenum">
              <a:rPr lang="es-ES" smtClean="0"/>
              <a:pPr/>
              <a:t>‹Nº›</a:t>
            </a:fld>
            <a:endParaRPr lang="es-ES"/>
          </a:p>
        </p:txBody>
      </p:sp>
      <p:sp>
        <p:nvSpPr>
          <p:cNvPr id="11" name="10 Marcador de pie de página"/>
          <p:cNvSpPr>
            <a:spLocks noGrp="1"/>
          </p:cNvSpPr>
          <p:nvPr>
            <p:ph type="ftr" sz="quarter" idx="12"/>
          </p:nvPr>
        </p:nvSpPr>
        <p:spPr>
          <a:xfrm>
            <a:off x="1600200" y="6513670"/>
            <a:ext cx="3907464" cy="274320"/>
          </a:xfrm>
        </p:spPr>
        <p:txBody>
          <a:bodyPr vert="horz" rtlCol="0"/>
          <a:lstStyle>
            <a:extLst/>
          </a:lstStyle>
          <a:p>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040443" y="4724400"/>
            <a:ext cx="5486400" cy="664536"/>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13" name="12 Marcador de posición de imagen"/>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s-ES"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8" name="7 Marcador de fecha"/>
          <p:cNvSpPr>
            <a:spLocks noGrp="1"/>
          </p:cNvSpPr>
          <p:nvPr>
            <p:ph type="dt" sz="half" idx="10"/>
          </p:nvPr>
        </p:nvSpPr>
        <p:spPr>
          <a:xfrm>
            <a:off x="5562600" y="6509004"/>
            <a:ext cx="3002280" cy="274320"/>
          </a:xfrm>
        </p:spPr>
        <p:txBody>
          <a:bodyPr vert="horz" rtlCol="0"/>
          <a:lstStyle>
            <a:extLst/>
          </a:lstStyle>
          <a:p>
            <a:fld id="{7A847CFC-816F-41D0-AAC0-9BF4FEBC753E}" type="datetimeFigureOut">
              <a:rPr lang="es-ES" smtClean="0"/>
              <a:pPr/>
              <a:t>30/11/2015</a:t>
            </a:fld>
            <a:endParaRPr lang="es-ES"/>
          </a:p>
        </p:txBody>
      </p:sp>
      <p:sp>
        <p:nvSpPr>
          <p:cNvPr id="9" name="8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132FADFE-3B8F-471C-ABF0-DBC7717ECBBC}" type="slidenum">
              <a:rPr lang="es-ES" smtClean="0"/>
              <a:pPr/>
              <a:t>‹Nº›</a:t>
            </a:fld>
            <a:endParaRPr lang="es-ES"/>
          </a:p>
        </p:txBody>
      </p:sp>
      <p:sp>
        <p:nvSpPr>
          <p:cNvPr id="10" name="9 Marcador de pie de página"/>
          <p:cNvSpPr>
            <a:spLocks noGrp="1"/>
          </p:cNvSpPr>
          <p:nvPr>
            <p:ph type="ftr" sz="quarter" idx="12"/>
          </p:nvPr>
        </p:nvSpPr>
        <p:spPr>
          <a:xfrm>
            <a:off x="1600200" y="6509004"/>
            <a:ext cx="3907464" cy="274320"/>
          </a:xfrm>
        </p:spPr>
        <p:txBody>
          <a:bodyPr vert="horz" rtlCol="0"/>
          <a:lstStyle>
            <a:extLst/>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30/11/2015</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lvl1pPr algn="l">
              <a:defRPr/>
            </a:lvl1pPr>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30/11/2015</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2 Marcador de pie de página"/>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s-ES"/>
          </a:p>
        </p:txBody>
      </p:sp>
      <p:sp>
        <p:nvSpPr>
          <p:cNvPr id="14" name="13 Marcador de fecha"/>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7A847CFC-816F-41D0-AAC0-9BF4FEBC753E}" type="datetimeFigureOut">
              <a:rPr lang="es-ES" smtClean="0"/>
              <a:pPr/>
              <a:t>30/11/2015</a:t>
            </a:fld>
            <a:endParaRPr lang="es-ES"/>
          </a:p>
        </p:txBody>
      </p:sp>
      <p:sp>
        <p:nvSpPr>
          <p:cNvPr id="23" name="22 Marcador de número de diapositiva"/>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132FADFE-3B8F-471C-ABF0-DBC7717ECBBC}" type="slidenum">
              <a:rPr lang="es-ES" smtClean="0"/>
              <a:pPr/>
              <a:t>‹Nº›</a:t>
            </a:fld>
            <a:endParaRPr lang="es-ES"/>
          </a:p>
        </p:txBody>
      </p:sp>
      <p:sp>
        <p:nvSpPr>
          <p:cNvPr id="22" name="21 Marcador de título"/>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404664"/>
            <a:ext cx="7772400" cy="2376264"/>
          </a:xfrm>
        </p:spPr>
        <p:txBody>
          <a:bodyPr>
            <a:normAutofit fontScale="90000"/>
          </a:bodyPr>
          <a:lstStyle/>
          <a:p>
            <a:pPr algn="ctr"/>
            <a:r>
              <a:rPr lang="es-MX" dirty="0" smtClean="0"/>
              <a:t/>
            </a:r>
            <a:br>
              <a:rPr lang="es-MX" dirty="0" smtClean="0"/>
            </a:br>
            <a:r>
              <a:rPr lang="es-MX" sz="3600" dirty="0">
                <a:latin typeface="Andalus" pitchFamily="18" charset="-78"/>
                <a:cs typeface="Andalus" pitchFamily="18" charset="-78"/>
              </a:rPr>
              <a:t>É</a:t>
            </a:r>
            <a:r>
              <a:rPr lang="es-MX" sz="3600" dirty="0" smtClean="0">
                <a:latin typeface="Andalus" pitchFamily="18" charset="-78"/>
                <a:cs typeface="Andalus" pitchFamily="18" charset="-78"/>
              </a:rPr>
              <a:t>TICA </a:t>
            </a:r>
            <a:r>
              <a:rPr lang="es-MX" sz="3600" dirty="0" smtClean="0">
                <a:latin typeface="Andalus" pitchFamily="18" charset="-78"/>
                <a:cs typeface="Andalus" pitchFamily="18" charset="-78"/>
              </a:rPr>
              <a:t>Y VALORES II</a:t>
            </a:r>
            <a:br>
              <a:rPr lang="es-MX" sz="3600" dirty="0" smtClean="0">
                <a:latin typeface="Andalus" pitchFamily="18" charset="-78"/>
                <a:cs typeface="Andalus" pitchFamily="18" charset="-78"/>
              </a:rPr>
            </a:br>
            <a:r>
              <a:rPr lang="es-MX" sz="3600" dirty="0" smtClean="0">
                <a:latin typeface="Andalus" pitchFamily="18" charset="-78"/>
                <a:cs typeface="Andalus" pitchFamily="18" charset="-78"/>
              </a:rPr>
              <a:t>CONCIENCIA HUMANA</a:t>
            </a:r>
            <a:br>
              <a:rPr lang="es-MX" sz="3600" dirty="0" smtClean="0">
                <a:latin typeface="Andalus" pitchFamily="18" charset="-78"/>
                <a:cs typeface="Andalus" pitchFamily="18" charset="-78"/>
              </a:rPr>
            </a:br>
            <a:r>
              <a:rPr lang="es-MX" sz="3600" dirty="0" smtClean="0">
                <a:latin typeface="Andalus" pitchFamily="18" charset="-78"/>
                <a:cs typeface="Andalus" pitchFamily="18" charset="-78"/>
              </a:rPr>
              <a:t>MULTIVERSIDAD LATINOAMERICANA CAMPUS DURANGO</a:t>
            </a:r>
            <a:br>
              <a:rPr lang="es-MX" sz="3600" dirty="0" smtClean="0">
                <a:latin typeface="Andalus" pitchFamily="18" charset="-78"/>
                <a:cs typeface="Andalus" pitchFamily="18" charset="-78"/>
              </a:rPr>
            </a:br>
            <a:r>
              <a:rPr lang="es-MX" sz="3600" dirty="0" smtClean="0">
                <a:latin typeface="Andalus" pitchFamily="18" charset="-78"/>
                <a:cs typeface="Andalus" pitchFamily="18" charset="-78"/>
              </a:rPr>
              <a:t>25/05/2015</a:t>
            </a:r>
            <a:endParaRPr lang="es-MX" sz="3600" dirty="0">
              <a:latin typeface="Andalus" pitchFamily="18" charset="-78"/>
              <a:cs typeface="Andalus" pitchFamily="18" charset="-78"/>
            </a:endParaRPr>
          </a:p>
        </p:txBody>
      </p:sp>
      <p:sp>
        <p:nvSpPr>
          <p:cNvPr id="3" name="2 Subtítulo"/>
          <p:cNvSpPr>
            <a:spLocks noGrp="1"/>
          </p:cNvSpPr>
          <p:nvPr>
            <p:ph type="subTitle" idx="1"/>
          </p:nvPr>
        </p:nvSpPr>
        <p:spPr>
          <a:xfrm>
            <a:off x="251520" y="5877272"/>
            <a:ext cx="8568952" cy="792088"/>
          </a:xfrm>
        </p:spPr>
        <p:txBody>
          <a:bodyPr/>
          <a:lstStyle/>
          <a:p>
            <a:r>
              <a:rPr lang="es-MX" dirty="0" smtClean="0"/>
              <a:t>LIC. JUAN ANTONIO RENTERÍA BARRAGÁN</a:t>
            </a:r>
            <a:endParaRPr lang="es-MX" dirty="0"/>
          </a:p>
        </p:txBody>
      </p:sp>
      <p:pic>
        <p:nvPicPr>
          <p:cNvPr id="4" name="Picture 2"/>
          <p:cNvPicPr>
            <a:picLocks noChangeAspect="1" noChangeArrowheads="1"/>
          </p:cNvPicPr>
          <p:nvPr/>
        </p:nvPicPr>
        <p:blipFill>
          <a:blip r:embed="rId2"/>
          <a:srcRect/>
          <a:stretch>
            <a:fillRect/>
          </a:stretch>
        </p:blipFill>
        <p:spPr bwMode="auto">
          <a:xfrm>
            <a:off x="2786050" y="2928934"/>
            <a:ext cx="3551237" cy="2781300"/>
          </a:xfrm>
          <a:prstGeom prst="rect">
            <a:avLst/>
          </a:prstGeom>
          <a:noFill/>
          <a:ln w="9525">
            <a:noFill/>
            <a:miter lim="800000"/>
            <a:headEnd/>
            <a:tailEnd/>
          </a:ln>
          <a:effectLst/>
        </p:spPr>
      </p:pic>
    </p:spTree>
    <p:extLst>
      <p:ext uri="{BB962C8B-B14F-4D97-AF65-F5344CB8AC3E}">
        <p14:creationId xmlns:p14="http://schemas.microsoft.com/office/powerpoint/2010/main" val="4439305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759" y="620688"/>
            <a:ext cx="7925705"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35549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Según algunos pensadores</a:t>
            </a:r>
            <a:endParaRPr lang="es-MX" dirty="0"/>
          </a:p>
        </p:txBody>
      </p:sp>
      <p:sp>
        <p:nvSpPr>
          <p:cNvPr id="3" name="2 Marcador de contenido"/>
          <p:cNvSpPr>
            <a:spLocks noGrp="1"/>
          </p:cNvSpPr>
          <p:nvPr>
            <p:ph idx="1"/>
          </p:nvPr>
        </p:nvSpPr>
        <p:spPr/>
        <p:txBody>
          <a:bodyPr/>
          <a:lstStyle/>
          <a:p>
            <a:r>
              <a:rPr lang="es-MX" dirty="0" smtClean="0"/>
              <a:t>Sartre afirma: «la conciencia sólo puede existir de una manera, y es teniendo conciencia de que existe»</a:t>
            </a:r>
          </a:p>
          <a:p>
            <a:endParaRPr lang="es-MX" dirty="0"/>
          </a:p>
        </p:txBody>
      </p:sp>
      <p:pic>
        <p:nvPicPr>
          <p:cNvPr id="4" name="Picture 2"/>
          <p:cNvPicPr>
            <a:picLocks noChangeAspect="1" noChangeArrowheads="1"/>
          </p:cNvPicPr>
          <p:nvPr/>
        </p:nvPicPr>
        <p:blipFill>
          <a:blip r:embed="rId2"/>
          <a:srcRect/>
          <a:stretch>
            <a:fillRect/>
          </a:stretch>
        </p:blipFill>
        <p:spPr bwMode="auto">
          <a:xfrm>
            <a:off x="3071802" y="3714752"/>
            <a:ext cx="2674937" cy="2651125"/>
          </a:xfrm>
          <a:prstGeom prst="rect">
            <a:avLst/>
          </a:prstGeom>
          <a:noFill/>
          <a:ln w="9525">
            <a:noFill/>
            <a:miter lim="800000"/>
            <a:headEnd/>
            <a:tailEnd/>
          </a:ln>
          <a:effectLst/>
        </p:spPr>
      </p:pic>
    </p:spTree>
    <p:extLst>
      <p:ext uri="{BB962C8B-B14F-4D97-AF65-F5344CB8AC3E}">
        <p14:creationId xmlns:p14="http://schemas.microsoft.com/office/powerpoint/2010/main" val="513826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819150" y="1081088"/>
            <a:ext cx="7505700" cy="4694237"/>
          </a:xfrm>
          <a:prstGeom prst="rect">
            <a:avLst/>
          </a:prstGeom>
          <a:noFill/>
          <a:ln w="9525">
            <a:noFill/>
            <a:miter lim="800000"/>
            <a:headEnd/>
            <a:tailEnd/>
          </a:ln>
          <a:effectLst/>
        </p:spPr>
      </p:pic>
    </p:spTree>
    <p:extLst>
      <p:ext uri="{BB962C8B-B14F-4D97-AF65-F5344CB8AC3E}">
        <p14:creationId xmlns:p14="http://schemas.microsoft.com/office/powerpoint/2010/main" val="16987623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Eugene Ionesco</a:t>
            </a:r>
          </a:p>
          <a:p>
            <a:pPr algn="just"/>
            <a:r>
              <a:rPr lang="es-MX" dirty="0" smtClean="0"/>
              <a:t>«Si matamos con el consentimiento colectivo, no nos remuerde la conciencia. Las guerras se inventaron para matar con la conciencia limpia»</a:t>
            </a:r>
            <a:endParaRPr lang="es-MX" dirty="0"/>
          </a:p>
        </p:txBody>
      </p:sp>
    </p:spTree>
    <p:extLst>
      <p:ext uri="{BB962C8B-B14F-4D97-AF65-F5344CB8AC3E}">
        <p14:creationId xmlns:p14="http://schemas.microsoft.com/office/powerpoint/2010/main" val="8220505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just"/>
            <a:r>
              <a:rPr lang="es-MX" dirty="0"/>
              <a:t>En la filosofía oriental está presente, desde muy antiguo, la conciencia. Así, un proverbio chino dice que "el que sacrifica su conciencia a la ambición quema una pintura para obtener las cenizas". Confucio, por su parte, manifestaba que la conciencia es la luz de la inteligencia, la que sabe distinguir el bien del mal. </a:t>
            </a:r>
          </a:p>
        </p:txBody>
      </p:sp>
    </p:spTree>
    <p:extLst>
      <p:ext uri="{BB962C8B-B14F-4D97-AF65-F5344CB8AC3E}">
        <p14:creationId xmlns:p14="http://schemas.microsoft.com/office/powerpoint/2010/main" val="30835442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a:bodyPr>
          <a:lstStyle/>
          <a:p>
            <a:pPr algn="just"/>
            <a:r>
              <a:rPr lang="es-MX" dirty="0"/>
              <a:t>José Antonio Marina, en un artículo en el que reflexiona sobre la llamada "inteligencia inconsciente", dice que cada fenómeno consciente va precedido de acontecimientos neuronales no conscientes. Se sabe que 800 milisegundos antes de que tomemos una decisión, se activaron los centros cerebrales correspondientes. </a:t>
            </a:r>
            <a:endParaRPr lang="es-MX" dirty="0" smtClean="0"/>
          </a:p>
        </p:txBody>
      </p:sp>
    </p:spTree>
    <p:extLst>
      <p:ext uri="{BB962C8B-B14F-4D97-AF65-F5344CB8AC3E}">
        <p14:creationId xmlns:p14="http://schemas.microsoft.com/office/powerpoint/2010/main" val="26014358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229600" cy="6336703"/>
          </a:xfrm>
        </p:spPr>
        <p:txBody>
          <a:bodyPr>
            <a:normAutofit/>
          </a:bodyPr>
          <a:lstStyle/>
          <a:p>
            <a:pPr algn="just"/>
            <a:r>
              <a:rPr lang="es-MX" dirty="0"/>
              <a:t>Es decir, no pensaríamos nosotros, pensaría el cerebro. Nos recuerda Marina que el matemático </a:t>
            </a:r>
            <a:r>
              <a:rPr lang="es-MX" dirty="0" err="1"/>
              <a:t>Poincaré</a:t>
            </a:r>
            <a:r>
              <a:rPr lang="es-MX" dirty="0"/>
              <a:t> defendía la existencia de un "inconsciente matemático" que, por su cuenta, resolvía los problemas, hipótesis con la que estaba de acuerdo Einstein, que decía que la mayor parte de nuestros pensamientos se desarrollaban inconscientemente</a:t>
            </a:r>
          </a:p>
        </p:txBody>
      </p:sp>
    </p:spTree>
    <p:extLst>
      <p:ext uri="{BB962C8B-B14F-4D97-AF65-F5344CB8AC3E}">
        <p14:creationId xmlns:p14="http://schemas.microsoft.com/office/powerpoint/2010/main" val="38048072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85000" lnSpcReduction="10000"/>
          </a:bodyPr>
          <a:lstStyle/>
          <a:p>
            <a:pPr algn="just"/>
            <a:r>
              <a:rPr lang="es-MX" dirty="0"/>
              <a:t>E incluso en un proyecto en el que participan científicos de universidades de varios continentes, el “Proyecto Conciencia Global”, están trabajando, mediante experimentos realizados en la Universidad de Princeton, en la idea de que existe una conciencia colectiva que conecta el psiquismo de todas las personas, e incluso a los animales. </a:t>
            </a:r>
            <a:endParaRPr lang="es-MX" dirty="0" smtClean="0"/>
          </a:p>
          <a:p>
            <a:pPr algn="just"/>
            <a:r>
              <a:rPr lang="es-MX" dirty="0" smtClean="0"/>
              <a:t>Una </a:t>
            </a:r>
            <a:r>
              <a:rPr lang="es-MX" dirty="0"/>
              <a:t>idea que ya </a:t>
            </a:r>
            <a:r>
              <a:rPr lang="es-MX" dirty="0" smtClean="0"/>
              <a:t>presenté </a:t>
            </a:r>
            <a:r>
              <a:rPr lang="es-MX" dirty="0" smtClean="0"/>
              <a:t>en el pensamiento de </a:t>
            </a:r>
            <a:r>
              <a:rPr lang="es-MX" dirty="0"/>
              <a:t>Teilhard de Chardin con el concepto de “noosfera”, es decir, la progresiva evolución de las conciencias hasta articular una única mente planetaria. Lo mismo que el científico Isaac </a:t>
            </a:r>
            <a:r>
              <a:rPr lang="es-MX" dirty="0" err="1"/>
              <a:t>Asimov</a:t>
            </a:r>
            <a:r>
              <a:rPr lang="es-MX" dirty="0"/>
              <a:t> imaginó en su novela </a:t>
            </a:r>
            <a:r>
              <a:rPr lang="es-MX" dirty="0" err="1"/>
              <a:t>Gaia</a:t>
            </a:r>
            <a:r>
              <a:rPr lang="es-MX" dirty="0"/>
              <a:t>. </a:t>
            </a:r>
          </a:p>
        </p:txBody>
      </p:sp>
    </p:spTree>
    <p:extLst>
      <p:ext uri="{BB962C8B-B14F-4D97-AF65-F5344CB8AC3E}">
        <p14:creationId xmlns:p14="http://schemas.microsoft.com/office/powerpoint/2010/main" val="28382269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495300" y="647700"/>
            <a:ext cx="8153400" cy="5562600"/>
          </a:xfrm>
          <a:prstGeom prst="rect">
            <a:avLst/>
          </a:prstGeom>
          <a:noFill/>
          <a:ln w="9525">
            <a:noFill/>
            <a:miter lim="800000"/>
            <a:headEnd/>
            <a:tailEnd/>
          </a:ln>
          <a:effectLst/>
        </p:spPr>
      </p:pic>
    </p:spTree>
    <p:extLst>
      <p:ext uri="{BB962C8B-B14F-4D97-AF65-F5344CB8AC3E}">
        <p14:creationId xmlns:p14="http://schemas.microsoft.com/office/powerpoint/2010/main" val="7821797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normAutofit fontScale="90000"/>
          </a:bodyPr>
          <a:lstStyle/>
          <a:p>
            <a:r>
              <a:rPr lang="es-MX" dirty="0" smtClean="0"/>
              <a:t>Actuación de la conciencia</a:t>
            </a:r>
            <a:endParaRPr lang="es-MX" dirty="0"/>
          </a:p>
        </p:txBody>
      </p:sp>
      <p:sp>
        <p:nvSpPr>
          <p:cNvPr id="3" name="2 Marcador de contenido"/>
          <p:cNvSpPr>
            <a:spLocks noGrp="1"/>
          </p:cNvSpPr>
          <p:nvPr>
            <p:ph idx="1"/>
          </p:nvPr>
        </p:nvSpPr>
        <p:spPr>
          <a:xfrm>
            <a:off x="457200" y="1196752"/>
            <a:ext cx="8229600" cy="4929411"/>
          </a:xfrm>
        </p:spPr>
        <p:txBody>
          <a:bodyPr>
            <a:normAutofit fontScale="92500" lnSpcReduction="10000"/>
          </a:bodyPr>
          <a:lstStyle/>
          <a:p>
            <a:pPr algn="just"/>
            <a:r>
              <a:rPr lang="es-MX" dirty="0"/>
              <a:t>Algunos expertos afirman que la actuación de la conciencia moral abarca tres niveles: "antes del acto", "durante el acto" y "después del acto". En el </a:t>
            </a:r>
            <a:r>
              <a:rPr lang="es-MX" dirty="0" smtClean="0"/>
              <a:t>primer </a:t>
            </a:r>
            <a:r>
              <a:rPr lang="es-MX" dirty="0"/>
              <a:t>caso, la conciencia actúa como consejera; en el segundo, nos indica que somos libres y responsables da nuestra acción; en el tercero, actuando como juez y ejecutora, la conciencia nos aplicaría su sentencia: satisfacción, tranquilidad, remordimiento, </a:t>
            </a:r>
            <a:r>
              <a:rPr lang="es-MX" dirty="0" smtClean="0"/>
              <a:t>vergüenza</a:t>
            </a:r>
            <a:r>
              <a:rPr lang="es-MX" dirty="0"/>
              <a:t>, arrepentimiento, etc. </a:t>
            </a:r>
          </a:p>
        </p:txBody>
      </p:sp>
    </p:spTree>
    <p:extLst>
      <p:ext uri="{BB962C8B-B14F-4D97-AF65-F5344CB8AC3E}">
        <p14:creationId xmlns:p14="http://schemas.microsoft.com/office/powerpoint/2010/main" val="13496328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r"/>
            <a:r>
              <a:rPr lang="es-MX" dirty="0" smtClean="0"/>
              <a:t>Finalmente, la conciencia es dinámica, depende del desarrollo y perfección de la personalidad.</a:t>
            </a:r>
            <a:endParaRPr lang="es-MX" dirty="0"/>
          </a:p>
        </p:txBody>
      </p:sp>
      <p:pic>
        <p:nvPicPr>
          <p:cNvPr id="5122" name="Picture 2"/>
          <p:cNvPicPr>
            <a:picLocks noChangeAspect="1" noChangeArrowheads="1"/>
          </p:cNvPicPr>
          <p:nvPr/>
        </p:nvPicPr>
        <p:blipFill>
          <a:blip r:embed="rId2"/>
          <a:srcRect/>
          <a:stretch>
            <a:fillRect/>
          </a:stretch>
        </p:blipFill>
        <p:spPr bwMode="auto">
          <a:xfrm>
            <a:off x="2428860" y="3357562"/>
            <a:ext cx="4237037" cy="2925763"/>
          </a:xfrm>
          <a:prstGeom prst="rect">
            <a:avLst/>
          </a:prstGeom>
          <a:noFill/>
          <a:ln w="9525">
            <a:noFill/>
            <a:miter lim="800000"/>
            <a:headEnd/>
            <a:tailEnd/>
          </a:ln>
          <a:effectLst/>
        </p:spPr>
      </p:pic>
    </p:spTree>
    <p:extLst>
      <p:ext uri="{BB962C8B-B14F-4D97-AF65-F5344CB8AC3E}">
        <p14:creationId xmlns:p14="http://schemas.microsoft.com/office/powerpoint/2010/main" val="28147304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undición">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Fundición">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undición">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72</TotalTime>
  <Words>440</Words>
  <Application>Microsoft Office PowerPoint</Application>
  <PresentationFormat>Presentación en pantalla (4:3)</PresentationFormat>
  <Paragraphs>14</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Fundición</vt:lpstr>
      <vt:lpstr> ÉTICA Y VALORES II CONCIENCIA HUMANA MULTIVERSIDAD LATINOAMERICANA CAMPUS DURANGO 25/05/2015</vt:lpstr>
      <vt:lpstr>Presentación de PowerPoint</vt:lpstr>
      <vt:lpstr>Según algunos pensadores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Actuación de la conciencia</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ETICA Y VALORES II CONCIENCIA HUMANA MULTIVERSIDAD LATINOAMERICANA CAMPUS DURANGO 25/05/2015</dc:title>
  <dc:creator>Juan Renteria</dc:creator>
  <cp:lastModifiedBy>Ordoñez</cp:lastModifiedBy>
  <cp:revision>12</cp:revision>
  <dcterms:created xsi:type="dcterms:W3CDTF">2015-06-08T05:22:06Z</dcterms:created>
  <dcterms:modified xsi:type="dcterms:W3CDTF">2015-11-30T18:44:24Z</dcterms:modified>
</cp:coreProperties>
</file>