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760" r:id="rId3"/>
  </p:sldMasterIdLst>
  <p:notesMasterIdLst>
    <p:notesMasterId r:id="rId10"/>
  </p:notesMasterIdLst>
  <p:sldIdLst>
    <p:sldId id="256" r:id="rId4"/>
    <p:sldId id="257" r:id="rId5"/>
    <p:sldId id="258" r:id="rId6"/>
    <p:sldId id="259" r:id="rId7"/>
    <p:sldId id="260" r:id="rId8"/>
    <p:sldId id="261" r:id="rId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21" autoAdjust="0"/>
    <p:restoredTop sz="94660"/>
  </p:normalViewPr>
  <p:slideViewPr>
    <p:cSldViewPr>
      <p:cViewPr>
        <p:scale>
          <a:sx n="82" d="100"/>
          <a:sy n="82" d="100"/>
        </p:scale>
        <p:origin x="-102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E0C9A7-8B44-40C2-932B-EF6327E11193}" type="datetimeFigureOut">
              <a:rPr lang="es-ES" smtClean="0"/>
              <a:pPr/>
              <a:t>27/04/2015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C9AB4C-CD46-4DB1-815B-E4E4A26C48A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828015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30250" y="1905000"/>
            <a:ext cx="7681913" cy="1523495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0249" y="4344988"/>
            <a:ext cx="7681913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381000" y="1411552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412875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411553"/>
            <a:ext cx="4114800" cy="2129814"/>
          </a:xfrm>
        </p:spPr>
        <p:txBody>
          <a:bodyPr/>
          <a:lstStyle>
            <a:lvl1pPr marL="339976" indent="-339976">
              <a:lnSpc>
                <a:spcPct val="90000"/>
              </a:lnSpc>
              <a:defRPr sz="2800"/>
            </a:lvl1pPr>
            <a:lvl2pPr marL="673338" indent="-325424">
              <a:lnSpc>
                <a:spcPct val="90000"/>
              </a:lnSpc>
              <a:defRPr sz="2400"/>
            </a:lvl2pPr>
            <a:lvl3pPr marL="953785" indent="-288384">
              <a:lnSpc>
                <a:spcPct val="90000"/>
              </a:lnSpc>
              <a:defRPr sz="2000"/>
            </a:lvl3pPr>
            <a:lvl4pPr marL="1227618" indent="-273833">
              <a:lnSpc>
                <a:spcPct val="90000"/>
              </a:lnSpc>
              <a:defRPr sz="1800"/>
            </a:lvl4pPr>
            <a:lvl5pPr marL="1516002" indent="-280447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11553"/>
            <a:ext cx="4114800" cy="2129814"/>
          </a:xfrm>
        </p:spPr>
        <p:txBody>
          <a:bodyPr/>
          <a:lstStyle>
            <a:lvl1pPr marL="347914" indent="-347914">
              <a:lnSpc>
                <a:spcPct val="90000"/>
              </a:lnSpc>
              <a:defRPr sz="2800"/>
            </a:lvl1pPr>
            <a:lvl2pPr marL="673338" indent="-339976">
              <a:lnSpc>
                <a:spcPct val="90000"/>
              </a:lnSpc>
              <a:defRPr sz="2400"/>
            </a:lvl2pPr>
            <a:lvl3pPr marL="961722" indent="-302936">
              <a:lnSpc>
                <a:spcPct val="90000"/>
              </a:lnSpc>
              <a:defRPr sz="2000"/>
            </a:lvl3pPr>
            <a:lvl4pPr marL="1227618" indent="-265896">
              <a:lnSpc>
                <a:spcPct val="90000"/>
              </a:lnSpc>
              <a:defRPr sz="1800"/>
            </a:lvl4pPr>
            <a:lvl5pPr marL="1516002" indent="-273833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1553"/>
            <a:ext cx="4114800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0999" y="2174875"/>
            <a:ext cx="4114800" cy="1537344"/>
          </a:xfrm>
        </p:spPr>
        <p:txBody>
          <a:bodyPr/>
          <a:lstStyle>
            <a:lvl1pPr marL="281770" indent="-281770">
              <a:defRPr sz="2300"/>
            </a:lvl1pPr>
            <a:lvl2pPr marL="562218" indent="-265896">
              <a:defRPr sz="2000"/>
            </a:lvl2pPr>
            <a:lvl3pPr marL="813562" indent="-243407">
              <a:defRPr sz="1800"/>
            </a:lvl3pPr>
            <a:lvl4pPr marL="1050354" indent="-228856">
              <a:defRPr sz="1700"/>
            </a:lvl4pPr>
            <a:lvl5pPr marL="1279210" indent="-206367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981" y="1411553"/>
            <a:ext cx="4117019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117974" cy="1537344"/>
          </a:xfrm>
        </p:spPr>
        <p:txBody>
          <a:bodyPr/>
          <a:lstStyle>
            <a:lvl1pPr marL="296321" indent="-296321">
              <a:defRPr sz="2300"/>
            </a:lvl1pPr>
            <a:lvl2pPr marL="570155" indent="-273833">
              <a:defRPr sz="2000"/>
            </a:lvl2pPr>
            <a:lvl3pPr marL="821499" indent="-244730">
              <a:defRPr sz="1800"/>
            </a:lvl3pPr>
            <a:lvl4pPr marL="1050354" indent="-236793">
              <a:defRPr sz="1700"/>
            </a:lvl4pPr>
            <a:lvl5pPr marL="1279210" indent="-220919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WALKIN - Prints in GRAYS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0" y="6238875"/>
            <a:ext cx="9144001" cy="619125"/>
          </a:xfrm>
          <a:solidFill>
            <a:srgbClr val="FFFF99"/>
          </a:solidFill>
        </p:spPr>
        <p:txBody>
          <a:bodyPr wrap="square" lIns="152394" tIns="76197" rIns="152394" bIns="76197" anchor="b" anchorCtr="0">
            <a:noAutofit/>
          </a:bodyPr>
          <a:lstStyle>
            <a:lvl1pPr algn="r">
              <a:buFont typeface="Arial" pitchFamily="34" charset="0"/>
              <a:buNone/>
              <a:defRPr>
                <a:solidFill>
                  <a:srgbClr val="000000"/>
                </a:solidFill>
                <a:effectLst/>
                <a:latin typeface="+mj-lt"/>
              </a:defRPr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se for slides with Software Co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722313" y="1905000"/>
            <a:ext cx="8040688" cy="193899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4/27/2015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1427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8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9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0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1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2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3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1434" name="Rectangle 10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73250"/>
            <a:ext cx="7772400" cy="1555750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231435" name="Rectangle 1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231436" name="Rectangle 12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4/27/2015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231437" name="Rectangle 13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231438" name="Rectangle 14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B9B09-B225-4420-8006-6EA08D24FF0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1D155F-32C7-42A4-BD89-9F27211B0512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CAC18C-9FF8-4BD0-A0D6-0D0AA0387E5D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C9AF2-F346-4516-8D5A-B3E5585DA09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7DB6B4-1CA4-4119-8A80-BECC342DBE8C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E0B3F-8807-45C8-BB1F-6715E39F19F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31BF8B-4983-49A1-BE4E-5B636989A1EA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0539C-C117-46C3-B249-C1706F0B2CB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CB5CD-E241-4973-8F60-A99A17EC26F1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4305B-07BD-4B8F-8FAE-8D057D5C03B0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png"/><Relationship Id="rId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2875"/>
            <a:ext cx="8382000" cy="2135969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50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396875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5"/>
        </a:buBlip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258888" indent="-344488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963" indent="-3460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941513" indent="-336550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hite rectangle.png"/>
          <p:cNvPicPr>
            <a:picLocks noChangeAspect="1"/>
          </p:cNvPicPr>
          <p:nvPr/>
        </p:nvPicPr>
        <p:blipFill>
          <a:blip r:embed="rId5" cstate="print"/>
          <a:srcRect b="10453"/>
          <a:stretch>
            <a:fillRect/>
          </a:stretch>
        </p:blipFill>
        <p:spPr>
          <a:xfrm>
            <a:off x="0" y="1299706"/>
            <a:ext cx="9144000" cy="555829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2" y="1905000"/>
            <a:ext cx="8040688" cy="21082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23" r:id="rId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25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0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30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1pPr>
      <a:lvl2pPr marL="384954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8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2pPr>
      <a:lvl3pPr marL="761970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3pPr>
      <a:lvl4pPr marL="1094009" indent="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4pPr>
      <a:lvl5pPr marL="1426047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0403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4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5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6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7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8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9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0410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230411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230412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0E5D06A4-F09D-48DF-B302-EAE8AE25AA16}" type="datetimeFigureOut">
              <a:rPr lang="es-ES" smtClean="0"/>
              <a:pPr/>
              <a:t>27/04/2015</a:t>
            </a:fld>
            <a:endParaRPr lang="es-ES"/>
          </a:p>
        </p:txBody>
      </p:sp>
      <p:sp>
        <p:nvSpPr>
          <p:cNvPr id="230413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s-ES"/>
          </a:p>
        </p:txBody>
      </p:sp>
      <p:sp>
        <p:nvSpPr>
          <p:cNvPr id="230414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E1A3DE2A-13B9-4E9E-8275-18C82058FB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 sz="quarter"/>
          </p:nvPr>
        </p:nvSpPr>
        <p:spPr>
          <a:xfrm>
            <a:off x="1835696" y="-387424"/>
            <a:ext cx="7848872" cy="1872208"/>
          </a:xfrm>
        </p:spPr>
        <p:txBody>
          <a:bodyPr>
            <a:normAutofit/>
          </a:bodyPr>
          <a:lstStyle/>
          <a:p>
            <a:r>
              <a:rPr lang="es-MX" sz="2600" b="1" dirty="0" smtClean="0"/>
              <a:t>MULTIVERSIDAD </a:t>
            </a:r>
            <a:r>
              <a:rPr lang="es-MX" sz="2600" b="1" dirty="0" smtClean="0"/>
              <a:t>LATINOAMERICANA</a:t>
            </a:r>
            <a:br>
              <a:rPr lang="es-MX" sz="2600" b="1" dirty="0" smtClean="0"/>
            </a:br>
            <a:r>
              <a:rPr lang="es-MX" sz="2600" b="1" dirty="0" smtClean="0"/>
              <a:t> CAMPUS VERACRUZ </a:t>
            </a:r>
            <a:endParaRPr lang="es-ES" sz="2600" b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sz="quarter" idx="1"/>
          </p:nvPr>
        </p:nvSpPr>
        <p:spPr>
          <a:xfrm>
            <a:off x="3635896" y="5013176"/>
            <a:ext cx="5040560" cy="936104"/>
          </a:xfrm>
        </p:spPr>
        <p:txBody>
          <a:bodyPr/>
          <a:lstStyle/>
          <a:p>
            <a:r>
              <a:rPr lang="es-MX" sz="2000" b="1" dirty="0" smtClean="0"/>
              <a:t>Docente: </a:t>
            </a:r>
            <a:r>
              <a:rPr lang="es-MX" sz="2000" b="1" dirty="0" smtClean="0"/>
              <a:t>José </a:t>
            </a:r>
            <a:r>
              <a:rPr lang="es-MX" sz="2000" b="1" dirty="0" smtClean="0"/>
              <a:t>Antonio Villalobos </a:t>
            </a:r>
            <a:endParaRPr lang="es-MX" sz="2000" b="1" dirty="0" smtClean="0"/>
          </a:p>
          <a:p>
            <a:r>
              <a:rPr lang="es-MX" sz="2000" b="1" dirty="0" smtClean="0"/>
              <a:t>Mendoza Matemáticas  </a:t>
            </a:r>
            <a:endParaRPr lang="es-MX" sz="2000" b="1" dirty="0" smtClean="0"/>
          </a:p>
        </p:txBody>
      </p:sp>
      <p:pic>
        <p:nvPicPr>
          <p:cNvPr id="4" name="3 Imagen" descr="http://www.multiversidad.com.mx/eLearning/theme/afterburner/images/multii_plataforma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88640"/>
            <a:ext cx="2267744" cy="1309278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203848" y="1844824"/>
            <a:ext cx="35269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/>
              <a:t>MATEMÁTICAS I </a:t>
            </a:r>
            <a:endParaRPr lang="es-ES" sz="3200" b="1" dirty="0"/>
          </a:p>
        </p:txBody>
      </p:sp>
      <p:sp>
        <p:nvSpPr>
          <p:cNvPr id="6" name="5 CuadroTexto"/>
          <p:cNvSpPr txBox="1"/>
          <p:nvPr/>
        </p:nvSpPr>
        <p:spPr>
          <a:xfrm>
            <a:off x="827584" y="3140968"/>
            <a:ext cx="77868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/>
              <a:t>BLOQUE IV. REALIZA TRANSFORMACIONES ALGEBRAICAS I</a:t>
            </a:r>
            <a:endParaRPr lang="es-ES" sz="2000" b="1" dirty="0"/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Polinomios 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1600200"/>
            <a:ext cx="4162425" cy="4565104"/>
          </a:xfrm>
        </p:spPr>
        <p:txBody>
          <a:bodyPr/>
          <a:lstStyle/>
          <a:p>
            <a:pPr algn="just"/>
            <a:r>
              <a:rPr lang="es-MX" sz="2400" dirty="0">
                <a:effectLst/>
              </a:rPr>
              <a:t>Los polinomios son expresiones algebraicas que suman constantes y variables. </a:t>
            </a:r>
            <a:endParaRPr lang="es-MX" sz="2400" dirty="0" smtClean="0">
              <a:effectLst/>
            </a:endParaRPr>
          </a:p>
          <a:p>
            <a:pPr algn="just"/>
            <a:endParaRPr lang="es-MX" sz="2400" dirty="0" smtClean="0">
              <a:effectLst/>
            </a:endParaRPr>
          </a:p>
          <a:p>
            <a:pPr algn="just"/>
            <a:r>
              <a:rPr lang="es-MX" sz="2400" dirty="0" smtClean="0">
                <a:effectLst/>
              </a:rPr>
              <a:t>Los coeficientes </a:t>
            </a:r>
            <a:r>
              <a:rPr lang="es-MX" sz="2400" dirty="0">
                <a:effectLst/>
              </a:rPr>
              <a:t>multiplican las variables, que se elevan a varias potencias por exponentes enteros no negativos.</a:t>
            </a:r>
            <a:endParaRPr lang="es-MX" sz="2400" dirty="0"/>
          </a:p>
        </p:txBody>
      </p:sp>
      <p:pic>
        <p:nvPicPr>
          <p:cNvPr id="1026" name="Picture 2" descr="http://www.disfrutalasmatematicas.com/algebra/images/polynomial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780928"/>
            <a:ext cx="3433208" cy="155981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xmlns="" val="20864162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Construcción o planeamiento de materiales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dirty="0">
                <a:effectLst/>
              </a:rPr>
              <a:t>Los polinomios se aplican a los problemas de la construcción o la planificación de materiales. </a:t>
            </a:r>
            <a:endParaRPr lang="es-MX" dirty="0" smtClean="0">
              <a:effectLst/>
            </a:endParaRPr>
          </a:p>
          <a:p>
            <a:endParaRPr lang="es-MX" dirty="0"/>
          </a:p>
        </p:txBody>
      </p:sp>
      <p:pic>
        <p:nvPicPr>
          <p:cNvPr id="2050" name="Picture 2" descr="http://ingenieriacivil.tutorialesaldia.com/wp-content/uploads/2012/10/03_Problemas-de-Almacenamien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573016"/>
            <a:ext cx="3240360" cy="21602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olección de foto - construcción, planos, y, planificación, materiales. Fotosearch - Buscar fotos e imágenes y fotos Clip Art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9204"/>
          <a:stretch/>
        </p:blipFill>
        <p:spPr bwMode="auto">
          <a:xfrm>
            <a:off x="6022504" y="2995041"/>
            <a:ext cx="2304256" cy="27314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xmlns="" val="40406538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94213"/>
          </a:xfrm>
        </p:spPr>
        <p:txBody>
          <a:bodyPr/>
          <a:lstStyle/>
          <a:p>
            <a:pPr algn="just"/>
            <a:r>
              <a:rPr lang="es-MX" dirty="0">
                <a:effectLst/>
              </a:rPr>
              <a:t>Una ecuación </a:t>
            </a:r>
            <a:r>
              <a:rPr lang="es-MX" dirty="0" err="1">
                <a:effectLst/>
              </a:rPr>
              <a:t>polinómica</a:t>
            </a:r>
            <a:r>
              <a:rPr lang="es-MX" dirty="0">
                <a:effectLst/>
              </a:rPr>
              <a:t> se puede utilizar en cualquier situación de la construcción 2-D para planificar la cantidad de materiales necesarios. </a:t>
            </a:r>
            <a:endParaRPr lang="es-MX" dirty="0"/>
          </a:p>
        </p:txBody>
      </p:sp>
      <p:pic>
        <p:nvPicPr>
          <p:cNvPr id="3074" name="Picture 2" descr="http://www.hidromainake.com/wp-content/uploads/excavacion-para-construccion-de-piscin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33000">
            <a:off x="5770175" y="3042713"/>
            <a:ext cx="2592288" cy="173035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www.en-obra.com.co/uploads/images/ediciones/2012/edicion18/innovacion-en-construccion-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59498">
            <a:off x="3542336" y="4087463"/>
            <a:ext cx="2400201" cy="240020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7a7hhis.preview.sasites.com.mx/img/upload/cemento_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938676">
            <a:off x="1250050" y="3447308"/>
            <a:ext cx="2448272" cy="16425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615010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6221"/>
          </a:xfrm>
        </p:spPr>
        <p:txBody>
          <a:bodyPr/>
          <a:lstStyle/>
          <a:p>
            <a:pPr algn="just"/>
            <a:r>
              <a:rPr lang="es-MX" dirty="0">
                <a:effectLst/>
              </a:rPr>
              <a:t>Por ejemplo, los polinomios pueden ser usados ​​para determinar la cantidad de área de superficie de un jardín que puede ser cubierto con una cierta cantidad de suelo. </a:t>
            </a:r>
            <a:endParaRPr lang="es-MX" dirty="0"/>
          </a:p>
        </p:txBody>
      </p:sp>
      <p:pic>
        <p:nvPicPr>
          <p:cNvPr id="4098" name="Picture 2" descr="http://hogartotal.imujer.com/sites/hogartotal.imujer.com/files/imagecache/completa/materiales-de-construccion-eco-friendly-para-tu-hogar-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284984"/>
            <a:ext cx="3600400" cy="217167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xmlns="" val="15840933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10237"/>
          </a:xfrm>
        </p:spPr>
        <p:txBody>
          <a:bodyPr/>
          <a:lstStyle/>
          <a:p>
            <a:pPr algn="just"/>
            <a:r>
              <a:rPr lang="es-MX" dirty="0">
                <a:effectLst/>
              </a:rPr>
              <a:t>El mismo método se aplica a muchos proyectos de la superficie plana, incluyendo calzada, acera y la construcción del patio.</a:t>
            </a:r>
            <a:endParaRPr lang="es-MX" dirty="0"/>
          </a:p>
          <a:p>
            <a:endParaRPr lang="es-MX" dirty="0"/>
          </a:p>
        </p:txBody>
      </p:sp>
      <p:pic>
        <p:nvPicPr>
          <p:cNvPr id="5122" name="Picture 2" descr="http://images.arq.com.mx/eyecatcher/590590/1739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996952"/>
            <a:ext cx="3960440" cy="263805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65213914"/>
      </p:ext>
    </p:extLst>
  </p:cSld>
  <p:clrMapOvr>
    <a:masterClrMapping/>
  </p:clrMapOvr>
</p:sld>
</file>

<file path=ppt/theme/theme1.xml><?xml version="1.0" encoding="utf-8"?>
<a:theme xmlns:a="http://schemas.openxmlformats.org/drawingml/2006/main" name="Tema6">
  <a:themeElements>
    <a:clrScheme name="White - blue accents template template">
      <a:dk1>
        <a:srgbClr val="000000"/>
      </a:dk1>
      <a:lt1>
        <a:srgbClr val="FFFFFF"/>
      </a:lt1>
      <a:dk2>
        <a:srgbClr val="1D4775"/>
      </a:dk2>
      <a:lt2>
        <a:srgbClr val="FEF194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A061C3"/>
      </a:accent6>
      <a:hlink>
        <a:srgbClr val="1D4775"/>
      </a:hlink>
      <a:folHlink>
        <a:srgbClr val="1D477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91436" tIns="45718" rIns="91436" bIns="45718" numCol="1" rtlCol="0" anchor="ctr" anchorCtr="0" compatLnSpc="1">
        <a:prstTxWarp prst="textNoShape">
          <a:avLst/>
        </a:prstTxWarp>
      </a:bodyPr>
      <a:lstStyle>
        <a:defPPr algn="ctr" defTabSz="914099" fontAlgn="base">
          <a:spcBef>
            <a:spcPct val="0"/>
          </a:spcBef>
          <a:spcAft>
            <a:spcPct val="0"/>
          </a:spcAft>
          <a:defRPr sz="2300" dirty="0" smtClean="0">
            <a:solidFill>
              <a:schemeClr val="tx1"/>
            </a:solidFill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White with Courier font for code slides">
  <a:themeElements>
    <a:clrScheme name="Blue Template-Template">
      <a:dk1>
        <a:srgbClr val="000000"/>
      </a:dk1>
      <a:lt1>
        <a:srgbClr val="FFFFFF"/>
      </a:lt1>
      <a:dk2>
        <a:srgbClr val="050595"/>
      </a:dk2>
      <a:lt2>
        <a:srgbClr val="FFFFFF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7D3DA1"/>
      </a:accent6>
      <a:hlink>
        <a:srgbClr val="F3EB4F"/>
      </a:hlink>
      <a:folHlink>
        <a:srgbClr val="7DDD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109728" tIns="54864" rIns="109728" bIns="54864" numCol="1" rtlCol="0" anchor="ctr" anchorCtr="0" compatLnSpc="1">
        <a:prstTxWarp prst="textNoShape">
          <a:avLst/>
        </a:prstTxWarp>
      </a:bodyPr>
      <a:lstStyle>
        <a:defPPr marL="0" marR="0" indent="0" algn="ctr" defTabSz="10969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800" b="0" i="0" u="none" strike="noStrike" cap="none" normalizeH="0" baseline="0" dirty="0" smtClean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ema1">
  <a:themeElements>
    <a:clrScheme name="Urbano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Órb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Órbita 1">
        <a:dk1>
          <a:srgbClr val="010199"/>
        </a:dk1>
        <a:lt1>
          <a:srgbClr val="FFFFFF"/>
        </a:lt1>
        <a:dk2>
          <a:srgbClr val="000000"/>
        </a:dk2>
        <a:lt2>
          <a:srgbClr val="B2B2B2"/>
        </a:lt2>
        <a:accent1>
          <a:srgbClr val="3399FF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5C5C8A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2">
        <a:dk1>
          <a:srgbClr val="008000"/>
        </a:dk1>
        <a:lt1>
          <a:srgbClr val="FFFFFF"/>
        </a:lt1>
        <a:dk2>
          <a:srgbClr val="003300"/>
        </a:dk2>
        <a:lt2>
          <a:srgbClr val="C0C0C0"/>
        </a:lt2>
        <a:accent1>
          <a:srgbClr val="99CC00"/>
        </a:accent1>
        <a:accent2>
          <a:srgbClr val="527C3A"/>
        </a:accent2>
        <a:accent3>
          <a:srgbClr val="AAADAA"/>
        </a:accent3>
        <a:accent4>
          <a:srgbClr val="DADADA"/>
        </a:accent4>
        <a:accent5>
          <a:srgbClr val="CAE2AA"/>
        </a:accent5>
        <a:accent6>
          <a:srgbClr val="497034"/>
        </a:accent6>
        <a:hlink>
          <a:srgbClr val="33CC33"/>
        </a:hlink>
        <a:folHlink>
          <a:srgbClr val="C1FF8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3">
        <a:dk1>
          <a:srgbClr val="000066"/>
        </a:dk1>
        <a:lt1>
          <a:srgbClr val="FFFFFF"/>
        </a:lt1>
        <a:dk2>
          <a:srgbClr val="000099"/>
        </a:dk2>
        <a:lt2>
          <a:srgbClr val="9FBFFF"/>
        </a:lt2>
        <a:accent1>
          <a:srgbClr val="0099CC"/>
        </a:accent1>
        <a:accent2>
          <a:srgbClr val="00CC66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00B95C"/>
        </a:accent6>
        <a:hlink>
          <a:srgbClr val="00FFFF"/>
        </a:hlink>
        <a:folHlink>
          <a:srgbClr val="CDE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4">
        <a:dk1>
          <a:srgbClr val="00ACA8"/>
        </a:dk1>
        <a:lt1>
          <a:srgbClr val="FFFFFF"/>
        </a:lt1>
        <a:dk2>
          <a:srgbClr val="006666"/>
        </a:dk2>
        <a:lt2>
          <a:srgbClr val="FFFF99"/>
        </a:lt2>
        <a:accent1>
          <a:srgbClr val="0099CC"/>
        </a:accent1>
        <a:accent2>
          <a:srgbClr val="6D6FC7"/>
        </a:accent2>
        <a:accent3>
          <a:srgbClr val="AAB8B8"/>
        </a:accent3>
        <a:accent4>
          <a:srgbClr val="DADADA"/>
        </a:accent4>
        <a:accent5>
          <a:srgbClr val="AACAE2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5">
        <a:dk1>
          <a:srgbClr val="BA0023"/>
        </a:dk1>
        <a:lt1>
          <a:srgbClr val="FFFFFF"/>
        </a:lt1>
        <a:dk2>
          <a:srgbClr val="800000"/>
        </a:dk2>
        <a:lt2>
          <a:srgbClr val="FFFF99"/>
        </a:lt2>
        <a:accent1>
          <a:srgbClr val="FF6600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B24B36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6">
        <a:dk1>
          <a:srgbClr val="6D776E"/>
        </a:dk1>
        <a:lt1>
          <a:srgbClr val="FFFFFF"/>
        </a:lt1>
        <a:dk2>
          <a:srgbClr val="575863"/>
        </a:dk2>
        <a:lt2>
          <a:srgbClr val="DDDDDD"/>
        </a:lt2>
        <a:accent1>
          <a:srgbClr val="0099CC"/>
        </a:accent1>
        <a:accent2>
          <a:srgbClr val="939EA9"/>
        </a:accent2>
        <a:accent3>
          <a:srgbClr val="B4B4B7"/>
        </a:accent3>
        <a:accent4>
          <a:srgbClr val="DADADA"/>
        </a:accent4>
        <a:accent5>
          <a:srgbClr val="AACAE2"/>
        </a:accent5>
        <a:accent6>
          <a:srgbClr val="858F99"/>
        </a:accent6>
        <a:hlink>
          <a:srgbClr val="FFCC00"/>
        </a:hlink>
        <a:folHlink>
          <a:srgbClr val="BD894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7">
        <a:dk1>
          <a:srgbClr val="A28A84"/>
        </a:dk1>
        <a:lt1>
          <a:srgbClr val="FFFFFF"/>
        </a:lt1>
        <a:dk2>
          <a:srgbClr val="765E58"/>
        </a:dk2>
        <a:lt2>
          <a:srgbClr val="DDDDDD"/>
        </a:lt2>
        <a:accent1>
          <a:srgbClr val="CC6600"/>
        </a:accent1>
        <a:accent2>
          <a:srgbClr val="CC9900"/>
        </a:accent2>
        <a:accent3>
          <a:srgbClr val="BDB6B4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FFCC00"/>
        </a:hlink>
        <a:folHlink>
          <a:srgbClr val="FFFF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8">
        <a:dk1>
          <a:srgbClr val="000000"/>
        </a:dk1>
        <a:lt1>
          <a:srgbClr val="C5D9ED"/>
        </a:lt1>
        <a:dk2>
          <a:srgbClr val="000000"/>
        </a:dk2>
        <a:lt2>
          <a:srgbClr val="FFFFFF"/>
        </a:lt2>
        <a:accent1>
          <a:srgbClr val="F3F6FF"/>
        </a:accent1>
        <a:accent2>
          <a:srgbClr val="33CCCC"/>
        </a:accent2>
        <a:accent3>
          <a:srgbClr val="DFE9F4"/>
        </a:accent3>
        <a:accent4>
          <a:srgbClr val="000000"/>
        </a:accent4>
        <a:accent5>
          <a:srgbClr val="F8FAFF"/>
        </a:accent5>
        <a:accent6>
          <a:srgbClr val="2DB9B9"/>
        </a:accent6>
        <a:hlink>
          <a:srgbClr val="0000FF"/>
        </a:hlink>
        <a:folHlink>
          <a:srgbClr val="00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Órbita 9">
        <a:dk1>
          <a:srgbClr val="FFFFFF"/>
        </a:dk1>
        <a:lt1>
          <a:srgbClr val="FFFFFF"/>
        </a:lt1>
        <a:dk2>
          <a:srgbClr val="AAAAC6"/>
        </a:dk2>
        <a:lt2>
          <a:srgbClr val="FFFFCC"/>
        </a:lt2>
        <a:accent1>
          <a:srgbClr val="66667E"/>
        </a:accent1>
        <a:accent2>
          <a:srgbClr val="629157"/>
        </a:accent2>
        <a:accent3>
          <a:srgbClr val="D2D2DF"/>
        </a:accent3>
        <a:accent4>
          <a:srgbClr val="DADADA"/>
        </a:accent4>
        <a:accent5>
          <a:srgbClr val="B8B8C0"/>
        </a:accent5>
        <a:accent6>
          <a:srgbClr val="58834E"/>
        </a:accent6>
        <a:hlink>
          <a:srgbClr val="6600CC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Tema6</Template>
  <TotalTime>927</TotalTime>
  <Words>121</Words>
  <Application>Microsoft Office PowerPoint</Application>
  <PresentationFormat>Presentación en pantalla (4:3)</PresentationFormat>
  <Paragraphs>14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6</vt:i4>
      </vt:variant>
    </vt:vector>
  </HeadingPairs>
  <TitlesOfParts>
    <vt:vector size="9" baseType="lpstr">
      <vt:lpstr>Tema6</vt:lpstr>
      <vt:lpstr>White with Courier font for code slides</vt:lpstr>
      <vt:lpstr>Tema1</vt:lpstr>
      <vt:lpstr>MULTIVERSIDAD LATINOAMERICANA  CAMPUS VERACRUZ </vt:lpstr>
      <vt:lpstr>Polinomios </vt:lpstr>
      <vt:lpstr>Construcción o planeamiento de materiales</vt:lpstr>
      <vt:lpstr>Diapositiva 4</vt:lpstr>
      <vt:lpstr>Diapositiva 5</vt:lpstr>
      <vt:lpstr>Diapositiva 6</vt:lpstr>
    </vt:vector>
  </TitlesOfParts>
  <Company>Acer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MULTIVERSIDAD                                 VERACRUZ</dc:title>
  <dc:creator>Valued Acer Customer</dc:creator>
  <cp:lastModifiedBy>usuario</cp:lastModifiedBy>
  <cp:revision>107</cp:revision>
  <dcterms:created xsi:type="dcterms:W3CDTF">2014-08-15T00:51:36Z</dcterms:created>
  <dcterms:modified xsi:type="dcterms:W3CDTF">2015-04-27T17:08:51Z</dcterms:modified>
</cp:coreProperties>
</file>