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7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A28AC1-3235-48B6-999C-8A79110CB770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CF87BC21-E676-4D56-9915-4A8E17150C7C}" type="pres">
      <dgm:prSet presAssocID="{28A28AC1-3235-48B6-999C-8A79110CB770}" presName="Name0" presStyleCnt="0">
        <dgm:presLayoutVars>
          <dgm:dir/>
          <dgm:animLvl val="lvl"/>
          <dgm:resizeHandles val="exact"/>
        </dgm:presLayoutVars>
      </dgm:prSet>
      <dgm:spPr/>
    </dgm:pt>
    <dgm:pt modelId="{55314643-7982-4A3B-96AC-DBD3FA883907}" type="pres">
      <dgm:prSet presAssocID="{28A28AC1-3235-48B6-999C-8A79110CB770}" presName="dummy" presStyleCnt="0"/>
      <dgm:spPr/>
    </dgm:pt>
    <dgm:pt modelId="{2319F172-9A09-4E5E-A2D6-6C2F22F379AD}" type="pres">
      <dgm:prSet presAssocID="{28A28AC1-3235-48B6-999C-8A79110CB770}" presName="linH" presStyleCnt="0"/>
      <dgm:spPr/>
    </dgm:pt>
    <dgm:pt modelId="{016821BE-9C3A-4F51-B043-3973DE6EAA19}" type="pres">
      <dgm:prSet presAssocID="{28A28AC1-3235-48B6-999C-8A79110CB770}" presName="padding1" presStyleCnt="0"/>
      <dgm:spPr/>
    </dgm:pt>
    <dgm:pt modelId="{605FD6BA-CC49-44B0-BB38-6567D0CF6BAE}" type="pres">
      <dgm:prSet presAssocID="{28A28AC1-3235-48B6-999C-8A79110CB770}" presName="padding2" presStyleCnt="0"/>
      <dgm:spPr/>
    </dgm:pt>
    <dgm:pt modelId="{84FAE42B-915C-410E-8451-A14A0EE7D4E1}" type="pres">
      <dgm:prSet presAssocID="{28A28AC1-3235-48B6-999C-8A79110CB770}" presName="negArrow" presStyleCnt="0"/>
      <dgm:spPr/>
    </dgm:pt>
    <dgm:pt modelId="{981DDA96-AA5C-49CC-8D1E-573DBE2B4E99}" type="pres">
      <dgm:prSet presAssocID="{28A28AC1-3235-48B6-999C-8A79110CB770}" presName="backgroundArrow" presStyleLbl="node1" presStyleIdx="0" presStyleCnt="1" custLinFactNeighborX="-11628" custLinFactNeighborY="-1130"/>
      <dgm:spPr/>
    </dgm:pt>
  </dgm:ptLst>
  <dgm:cxnLst>
    <dgm:cxn modelId="{1C4C3B12-4B10-4A79-86C6-2FA372A5C256}" type="presOf" srcId="{28A28AC1-3235-48B6-999C-8A79110CB770}" destId="{CF87BC21-E676-4D56-9915-4A8E17150C7C}" srcOrd="0" destOrd="0" presId="urn:microsoft.com/office/officeart/2005/8/layout/hProcess3"/>
    <dgm:cxn modelId="{658D56A5-6DEA-47AA-A417-75674A9EA3EA}" type="presParOf" srcId="{CF87BC21-E676-4D56-9915-4A8E17150C7C}" destId="{55314643-7982-4A3B-96AC-DBD3FA883907}" srcOrd="0" destOrd="0" presId="urn:microsoft.com/office/officeart/2005/8/layout/hProcess3"/>
    <dgm:cxn modelId="{8A5D5378-C355-4306-85E5-0A307E24C10C}" type="presParOf" srcId="{CF87BC21-E676-4D56-9915-4A8E17150C7C}" destId="{2319F172-9A09-4E5E-A2D6-6C2F22F379AD}" srcOrd="1" destOrd="0" presId="urn:microsoft.com/office/officeart/2005/8/layout/hProcess3"/>
    <dgm:cxn modelId="{46F1787B-9885-42A4-8FDC-5F7A802A6D0C}" type="presParOf" srcId="{2319F172-9A09-4E5E-A2D6-6C2F22F379AD}" destId="{016821BE-9C3A-4F51-B043-3973DE6EAA19}" srcOrd="0" destOrd="0" presId="urn:microsoft.com/office/officeart/2005/8/layout/hProcess3"/>
    <dgm:cxn modelId="{D1FF3B69-2701-4C1B-8DB5-80B342112EDA}" type="presParOf" srcId="{2319F172-9A09-4E5E-A2D6-6C2F22F379AD}" destId="{605FD6BA-CC49-44B0-BB38-6567D0CF6BAE}" srcOrd="1" destOrd="0" presId="urn:microsoft.com/office/officeart/2005/8/layout/hProcess3"/>
    <dgm:cxn modelId="{6349990E-A030-4CC4-B97F-8A8FF97F97A2}" type="presParOf" srcId="{2319F172-9A09-4E5E-A2D6-6C2F22F379AD}" destId="{84FAE42B-915C-410E-8451-A14A0EE7D4E1}" srcOrd="2" destOrd="0" presId="urn:microsoft.com/office/officeart/2005/8/layout/hProcess3"/>
    <dgm:cxn modelId="{69E37453-ADF5-423F-8954-E5AB85CCFCF5}" type="presParOf" srcId="{2319F172-9A09-4E5E-A2D6-6C2F22F379AD}" destId="{981DDA96-AA5C-49CC-8D1E-573DBE2B4E99}" srcOrd="3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81DDA96-AA5C-49CC-8D1E-573DBE2B4E99}">
      <dsp:nvSpPr>
        <dsp:cNvPr id="0" name=""/>
        <dsp:cNvSpPr/>
      </dsp:nvSpPr>
      <dsp:spPr>
        <a:xfrm>
          <a:off x="0" y="2181"/>
          <a:ext cx="2428892" cy="1944000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AF9AE69-A251-4F03-B9D5-ACA85ADDCF54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s-ES"/>
          </a:p>
        </p:txBody>
      </p:sp>
      <p:sp>
        <p:nvSpPr>
          <p:cNvPr id="10" name="9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21 Conector recto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26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23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Elipse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24 Elipse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7F8F41A-A646-4DDD-96C1-02EBC1E0E1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AF9AE69-A251-4F03-B9D5-ACA85ADDCF54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7F8F41A-A646-4DDD-96C1-02EBC1E0E1A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AF9AE69-A251-4F03-B9D5-ACA85ADDCF54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s-ES"/>
          </a:p>
        </p:txBody>
      </p:sp>
      <p:sp>
        <p:nvSpPr>
          <p:cNvPr id="9" name="8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16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19 Elipse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Elipse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Conector recto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7F8F41A-A646-4DDD-96C1-02EBC1E0E1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9AE69-A251-4F03-B9D5-ACA85ADDCF54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F41A-A646-4DDD-96C1-02EBC1E0E1A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9AE69-A251-4F03-B9D5-ACA85ADDCF54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F41A-A646-4DDD-96C1-02EBC1E0E1A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texto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AF9AE69-A251-4F03-B9D5-ACA85ADDCF54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7F8F41A-A646-4DDD-96C1-02EBC1E0E1A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9AE69-A251-4F03-B9D5-ACA85ADDCF54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F41A-A646-4DDD-96C1-02EBC1E0E1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17 Marcador de contenido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AF9AE69-A251-4F03-B9D5-ACA85ADDCF54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7F8F41A-A646-4DDD-96C1-02EBC1E0E1A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18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AF9AE69-A251-4F03-B9D5-ACA85ADDCF54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7F8F41A-A646-4DDD-96C1-02EBC1E0E1A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9AE69-A251-4F03-B9D5-ACA85ADDCF54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F41A-A646-4DDD-96C1-02EBC1E0E1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9AE69-A251-4F03-B9D5-ACA85ADDCF54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F41A-A646-4DDD-96C1-02EBC1E0E1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AF9AE69-A251-4F03-B9D5-ACA85ADDCF54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7F8F41A-A646-4DDD-96C1-02EBC1E0E1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5984" y="5143512"/>
            <a:ext cx="6072214" cy="711694"/>
          </a:xfrm>
        </p:spPr>
        <p:txBody>
          <a:bodyPr/>
          <a:lstStyle/>
          <a:p>
            <a:r>
              <a:rPr lang="es-ES" dirty="0" smtClean="0"/>
              <a:t>Profesor: Ing. Juan Alberto Cota Esquer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051720" y="2204864"/>
            <a:ext cx="5523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</a:rPr>
              <a:t>MULTIVERSIDAD </a:t>
            </a:r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</a:rPr>
              <a:t>LATINOAMERICANA CAMPUS LOS MOCHIS BACHILLERATO</a:t>
            </a:r>
            <a:endParaRPr lang="es-E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314" name="AutoShape 2" descr="data:image/jpeg;base64,/9j/4AAQSkZJRgABAQAAAQABAAD/2wCEAAkGBhASERMQERMUFBUUGRIVFBUUFREbFRsdHBcZIBwSExcXJzIfGCUjIRUeKzssLyopOCwsIR89NToqQSYrLDUBCQoKDQsNGQ4OGTUgHyQyNDU0MDQ1NTU1NTU1NDU0MCw1NDQ0NTQsNDUvNTQtNDYvLC4vNS01NTIzLyw0NDQ2LP/AABEIADkAZwMBIgACEQEDEQH/xAAbAAABBQEBAAAAAAAAAAAAAAAAAQQFBgcDAv/EADYQAAIBAwIFAgQDBgcAAAAAAAECAwAEERIhBQYTMUEicTJRYaFSgZEHFBUkM+EjNEJigrHR/8QAGgEAAgMBAQAAAAAAAAAAAAAAAAECAwQFBv/EAC4RAAIBAgMECAcAAAAAAAAAAAABAhEhAxJBBBRR8BMxMmGBkaGxIiNCccHR4f/aAAwDAQACEQMRAD8A3GiiigAooooAbXl0EBJrNuav2kiJjHGNbjuAdh7mrBz7xYwwuw8A49/H3rKOX+WGuCLi4LrE76V0jM07k/04Afu3ZR7VViSasjo7Fs0MRPExeyvVkgn7S7vdumCBjJBfAz8zjAq4cpftDWc6G9L/AISfuD5qG5144saLwXh8QBbCzrH6iWO/RU/6j+JjXnlrl22tBLLcMrvCp/eJQcxQEjaCLH9WU5/41BSkpUrU14uz4EsHMoZW+q9fM162nDDIrtVb5Q4j1Ykb5gH9RVkrQcNqlgooooAKKKKACikJrk9yBQB2orit0ppWuBQBUedbONl/xkaSMep0U4ZgN9IP1xiq1wm8uDAeJ9MG4nza8NgUeiJdxlB2GMEk/JfrWhcTiWRSKovM9zfxW4t7VY1Chl1qMShSdxGey5+feq5rU27NiJfLer16u/zt4EDY2TRTfw6yfqXs2Rd3ncRDu6Qnxjy3cnA9ojnDi8bFOH2n+WtzpGO8snZpm/FvkD86meXbV7Thl1JGP5u4boqu2tEzgsP1Jz7UnJvIba1lmA2+Ffl9Sapyt2Oq9owsNynJ1p1d74/bRaK5oXI1kY4I1PhVH2q10wsY1RQKci5FajzzdXU7UVz6woWYGgR0ooooA8SttWfc58VminhdHYIoYyrn0ldSgkj6as/lVhm5g/mjbadun1Nef92NOKheNC2kmXXINWl06epcEN3BHfxUXdWL8JZJVkrUIG05pmWW5mLFkWIPHHnC4DMNXu2nP6U64/zM7w3EYyhWKORXViD6j9O2MUyAtHLtG2rWFtmTUqgKCV9Ofz966rwq1bVGZyzSKIiC6ajpOcAY2IqF6Gn4FJSapSnpT+jiXmW41Xa4GiJMghsOPQTkbd/+tq9ScyMQymPLKICgLbv1MAHONvNLJw23aSResQ8iaJEDLvtjVjHfB+9elgtNaSdRWaBCudS9u2p8d8Y7+9O5XXDp2ebe79xvb8aVpNKx5BaRARnuoO7bYCkgjOacW/NbrCs5hCo2jDa8gZJBZ8D0qMd/qK5QraozMtxhSxJTqJoDP5x33znHbNOBawxxxW4nKFfg9S6j32I7MN6d+INYa+n38fwLLzWwdXfIHRkkIR1ZDpbv23OOxz5ppBzDP+9M7LjMAYRiTYnV3OdlOPNcZrG0UYEgOiOaPp60GQd2DfI5P0xSHg9therMwMkax4d0zpJBABA8HG/n65pXJro1p6EmnPDFWGkFxJHGul8qxcZB1eMb59qkuTr2RnuQ+dpjgaiwA0KcKT43zVePC7Yl165L5R2OtdSlOzjA2x5qZ5cmt4jJom1l8SPl1ONgNW3YHFNVrcrnkUXlXNi+L2oqM4dxuKUHpur6djpIOPfFJUzK01ZlW4zZXC3jTxxFx0emMMo9WonBz4qGuuD3sjqWjHplhkOkoFICgMfxFgc+e2K0efvXCo5S6OO46LgUD+AXIRo+lnE6yBgy7r1NX5YFI3LtxqciLc3UcoOVzoUAE/2rQhSUZUPeJcCgQ8uXAKIUHonkm6uRuDqIAHfJ1YP0FN04BeElmjwehNFgGMLqPYIB2X3zWj0lLIh7zLgjOpOWZyrAQjJtREN1+P8AD/evZ5ZnLnXGzLIsGcSKukoBkPtnuMjFaHSijIg3mZSE5dl6d5mL1SNKY/hydSaQc+K8WvA7hJATCHV47dDll9BQYIIPceRir7Xk08qI9PK6pzyjO14JdmVHeP4f3gHSUC+r4SgG++N8nvXm25fukWHTCupbeWMhiunWSCA3zBx960OillRLeZcFzX9lb5T4XcJNLJKpUOkIGSmcqCCCEGB/5SVboKKklQpnNzdW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316" name="AutoShape 4" descr="data:image/jpeg;base64,/9j/4AAQSkZJRgABAQAAAQABAAD/2wCEAAkGBhASERMQERMUFBUUGRIVFBUUFREbFRsdHBcZIBwSExcXJzIfGCUjIRUeKzssLyopOCwsIR89NToqQSYrLDUBCQoKDQsNGQ4OGTUgHyQyNDU0MDQ1NTU1NTU1NDU0MCw1NDQ0NTQsNDUvNTQtNDYvLC4vNS01NTIzLyw0NDQ2LP/AABEIADkAZwMBIgACEQEDEQH/xAAbAAABBQEBAAAAAAAAAAAAAAAAAQQFBgcDAv/EADYQAAIBAwIFAgQDBgcAAAAAAAECAwAEERIhBQYTMUEicTJRYaFSgZEHFBUkM+EjNEJigrHR/8QAGgEAAgMBAQAAAAAAAAAAAAAAAAECAwQFBv/EAC4RAAIBAgMECAcAAAAAAAAAAAABAhEhAxJBBBRR8BMxMmGBkaGxIiNCccHR4f/aAAwDAQACEQMRAD8A3GiiigAooooAbXl0EBJrNuav2kiJjHGNbjuAdh7mrBz7xYwwuw8A49/H3rKOX+WGuCLi4LrE76V0jM07k/04Afu3ZR7VViSasjo7Fs0MRPExeyvVkgn7S7vdumCBjJBfAz8zjAq4cpftDWc6G9L/AISfuD5qG5144saLwXh8QBbCzrH6iWO/RU/6j+JjXnlrl22tBLLcMrvCp/eJQcxQEjaCLH9WU5/41BSkpUrU14uz4EsHMoZW+q9fM162nDDIrtVb5Q4j1Ykb5gH9RVkrQcNqlgooooAKKKKACikJrk9yBQB2orit0ppWuBQBUedbONl/xkaSMep0U4ZgN9IP1xiq1wm8uDAeJ9MG4nza8NgUeiJdxlB2GMEk/JfrWhcTiWRSKovM9zfxW4t7VY1Chl1qMShSdxGey5+feq5rU27NiJfLer16u/zt4EDY2TRTfw6yfqXs2Rd3ncRDu6Qnxjy3cnA9ojnDi8bFOH2n+WtzpGO8snZpm/FvkD86meXbV7Thl1JGP5u4boqu2tEzgsP1Jz7UnJvIba1lmA2+Ffl9Sapyt2Oq9owsNynJ1p1d74/bRaK5oXI1kY4I1PhVH2q10wsY1RQKci5FajzzdXU7UVz6woWYGgR0ooooA8SttWfc58VminhdHYIoYyrn0ldSgkj6as/lVhm5g/mjbadun1Nef92NOKheNC2kmXXINWl06epcEN3BHfxUXdWL8JZJVkrUIG05pmWW5mLFkWIPHHnC4DMNXu2nP6U64/zM7w3EYyhWKORXViD6j9O2MUyAtHLtG2rWFtmTUqgKCV9Ofz966rwq1bVGZyzSKIiC6ajpOcAY2IqF6Gn4FJSapSnpT+jiXmW41Xa4GiJMghsOPQTkbd/+tq9ScyMQymPLKICgLbv1MAHONvNLJw23aSResQ8iaJEDLvtjVjHfB+9elgtNaSdRWaBCudS9u2p8d8Y7+9O5XXDp2ebe79xvb8aVpNKx5BaRARnuoO7bYCkgjOacW/NbrCs5hCo2jDa8gZJBZ8D0qMd/qK5QraozMtxhSxJTqJoDP5x33znHbNOBawxxxW4nKFfg9S6j32I7MN6d+INYa+n38fwLLzWwdXfIHRkkIR1ZDpbv23OOxz5ppBzDP+9M7LjMAYRiTYnV3OdlOPNcZrG0UYEgOiOaPp60GQd2DfI5P0xSHg9therMwMkax4d0zpJBABA8HG/n65pXJro1p6EmnPDFWGkFxJHGul8qxcZB1eMb59qkuTr2RnuQ+dpjgaiwA0KcKT43zVePC7Yl165L5R2OtdSlOzjA2x5qZ5cmt4jJom1l8SPl1ONgNW3YHFNVrcrnkUXlXNi+L2oqM4dxuKUHpur6djpIOPfFJUzK01ZlW4zZXC3jTxxFx0emMMo9WonBz4qGuuD3sjqWjHplhkOkoFICgMfxFgc+e2K0efvXCo5S6OO46LgUD+AXIRo+lnE6yBgy7r1NX5YFI3LtxqciLc3UcoOVzoUAE/2rQhSUZUPeJcCgQ8uXAKIUHonkm6uRuDqIAHfJ1YP0FN04BeElmjwehNFgGMLqPYIB2X3zWj0lLIh7zLgjOpOWZyrAQjJtREN1+P8AD/evZ5ZnLnXGzLIsGcSKukoBkPtnuMjFaHSijIg3mZSE5dl6d5mL1SNKY/hydSaQc+K8WvA7hJATCHV47dDll9BQYIIPceRir7Xk08qI9PK6pzyjO14JdmVHeP4f3gHSUC+r4SgG++N8nvXm25fukWHTCupbeWMhiunWSCA3zBx960OillRLeZcFzX9lb5T4XcJNLJKpUOkIGSmcqCCCEGB/5SVboKKklQpnNzdW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318" name="AutoShape 6" descr="data:image/jpeg;base64,/9j/4AAQSkZJRgABAQAAAQABAAD/2wCEAAkGBhASERMQERMUFBUUGRIVFBUUFREbFRsdHBcZIBwSExcXJzIfGCUjIRUeKzssLyopOCwsIR89NToqQSYrLDUBCQoKDQsNGQ4OGTUgHyQyNDU0MDQ1NTU1NTU1NDU0MCw1NDQ0NTQsNDUvNTQtNDYvLC4vNS01NTIzLyw0NDQ2LP/AABEIADkAZwMBIgACEQEDEQH/xAAbAAABBQEBAAAAAAAAAAAAAAAAAQQFBgcDAv/EADYQAAIBAwIFAgQDBgcAAAAAAAECAwAEERIhBQYTMUEicTJRYaFSgZEHFBUkM+EjNEJigrHR/8QAGgEAAgMBAQAAAAAAAAAAAAAAAAECAwQFBv/EAC4RAAIBAgMECAcAAAAAAAAAAAABAhEhAxJBBBRR8BMxMmGBkaGxIiNCccHR4f/aAAwDAQACEQMRAD8A3GiiigAooooAbXl0EBJrNuav2kiJjHGNbjuAdh7mrBz7xYwwuw8A49/H3rKOX+WGuCLi4LrE76V0jM07k/04Afu3ZR7VViSasjo7Fs0MRPExeyvVkgn7S7vdumCBjJBfAz8zjAq4cpftDWc6G9L/AISfuD5qG5144saLwXh8QBbCzrH6iWO/RU/6j+JjXnlrl22tBLLcMrvCp/eJQcxQEjaCLH9WU5/41BSkpUrU14uz4EsHMoZW+q9fM162nDDIrtVb5Q4j1Ykb5gH9RVkrQcNqlgooooAKKKKACikJrk9yBQB2orit0ppWuBQBUedbONl/xkaSMep0U4ZgN9IP1xiq1wm8uDAeJ9MG4nza8NgUeiJdxlB2GMEk/JfrWhcTiWRSKovM9zfxW4t7VY1Chl1qMShSdxGey5+feq5rU27NiJfLer16u/zt4EDY2TRTfw6yfqXs2Rd3ncRDu6Qnxjy3cnA9ojnDi8bFOH2n+WtzpGO8snZpm/FvkD86meXbV7Thl1JGP5u4boqu2tEzgsP1Jz7UnJvIba1lmA2+Ffl9Sapyt2Oq9owsNynJ1p1d74/bRaK5oXI1kY4I1PhVH2q10wsY1RQKci5FajzzdXU7UVz6woWYGgR0ooooA8SttWfc58VminhdHYIoYyrn0ldSgkj6as/lVhm5g/mjbadun1Nef92NOKheNC2kmXXINWl06epcEN3BHfxUXdWL8JZJVkrUIG05pmWW5mLFkWIPHHnC4DMNXu2nP6U64/zM7w3EYyhWKORXViD6j9O2MUyAtHLtG2rWFtmTUqgKCV9Ofz966rwq1bVGZyzSKIiC6ajpOcAY2IqF6Gn4FJSapSnpT+jiXmW41Xa4GiJMghsOPQTkbd/+tq9ScyMQymPLKICgLbv1MAHONvNLJw23aSResQ8iaJEDLvtjVjHfB+9elgtNaSdRWaBCudS9u2p8d8Y7+9O5XXDp2ebe79xvb8aVpNKx5BaRARnuoO7bYCkgjOacW/NbrCs5hCo2jDa8gZJBZ8D0qMd/qK5QraozMtxhSxJTqJoDP5x33znHbNOBawxxxW4nKFfg9S6j32I7MN6d+INYa+n38fwLLzWwdXfIHRkkIR1ZDpbv23OOxz5ppBzDP+9M7LjMAYRiTYnV3OdlOPNcZrG0UYEgOiOaPp60GQd2DfI5P0xSHg9therMwMkax4d0zpJBABA8HG/n65pXJro1p6EmnPDFWGkFxJHGul8qxcZB1eMb59qkuTr2RnuQ+dpjgaiwA0KcKT43zVePC7Yl165L5R2OtdSlOzjA2x5qZ5cmt4jJom1l8SPl1ONgNW3YHFNVrcrnkUXlXNi+L2oqM4dxuKUHpur6djpIOPfFJUzK01ZlW4zZXC3jTxxFx0emMMo9WonBz4qGuuD3sjqWjHplhkOkoFICgMfxFgc+e2K0efvXCo5S6OO46LgUD+AXIRo+lnE6yBgy7r1NX5YFI3LtxqciLc3UcoOVzoUAE/2rQhSUZUPeJcCgQ8uXAKIUHonkm6uRuDqIAHfJ1YP0FN04BeElmjwehNFgGMLqPYIB2X3zWj0lLIh7zLgjOpOWZyrAQjJtREN1+P8AD/evZ5ZnLnXGzLIsGcSKukoBkPtnuMjFaHSijIg3mZSE5dl6d5mL1SNKY/hydSaQc+K8WvA7hJATCHV47dDll9BQYIIPceRir7Xk08qI9PK6pzyjO14JdmVHeP4f3gHSUC+r4SgG++N8nvXm25fukWHTCupbeWMhiunWSCA3zBx960OillRLeZcFzX9lb5T4XcJNLJKpUOkIGSmcqCCCEGB/5SVboKKklQpnNzdW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320" name="AutoShape 8" descr="data:image/jpeg;base64,/9j/4AAQSkZJRgABAQAAAQABAAD/2wCEAAkGBhASERMQERMUFBUUGRIVFBUUFREbFRsdHBcZIBwSExcXJzIfGCUjIRUeKzssLyopOCwsIR89NToqQSYrLDUBCQoKDQsNGQ4OGTUgHyQyNDU0MDQ1NTU1NTU1NDU0MCw1NDQ0NTQsNDUvNTQtNDYvLC4vNS01NTIzLyw0NDQ2LP/AABEIADkAZwMBIgACEQEDEQH/xAAbAAABBQEBAAAAAAAAAAAAAAAAAQQFBgcDAv/EADYQAAIBAwIFAgQDBgcAAAAAAAECAwAEERIhBQYTMUEicTJRYaFSgZEHFBUkM+EjNEJigrHR/8QAGgEAAgMBAQAAAAAAAAAAAAAAAAECAwQFBv/EAC4RAAIBAgMECAcAAAAAAAAAAAABAhEhAxJBBBRR8BMxMmGBkaGxIiNCccHR4f/aAAwDAQACEQMRAD8A3GiiigAooooAbXl0EBJrNuav2kiJjHGNbjuAdh7mrBz7xYwwuw8A49/H3rKOX+WGuCLi4LrE76V0jM07k/04Afu3ZR7VViSasjo7Fs0MRPExeyvVkgn7S7vdumCBjJBfAz8zjAq4cpftDWc6G9L/AISfuD5qG5144saLwXh8QBbCzrH6iWO/RU/6j+JjXnlrl22tBLLcMrvCp/eJQcxQEjaCLH9WU5/41BSkpUrU14uz4EsHMoZW+q9fM162nDDIrtVb5Q4j1Ykb5gH9RVkrQcNqlgooooAKKKKACikJrk9yBQB2orit0ppWuBQBUedbONl/xkaSMep0U4ZgN9IP1xiq1wm8uDAeJ9MG4nza8NgUeiJdxlB2GMEk/JfrWhcTiWRSKovM9zfxW4t7VY1Chl1qMShSdxGey5+feq5rU27NiJfLer16u/zt4EDY2TRTfw6yfqXs2Rd3ncRDu6Qnxjy3cnA9ojnDi8bFOH2n+WtzpGO8snZpm/FvkD86meXbV7Thl1JGP5u4boqu2tEzgsP1Jz7UnJvIba1lmA2+Ffl9Sapyt2Oq9owsNynJ1p1d74/bRaK5oXI1kY4I1PhVH2q10wsY1RQKci5FajzzdXU7UVz6woWYGgR0ooooA8SttWfc58VminhdHYIoYyrn0ldSgkj6as/lVhm5g/mjbadun1Nef92NOKheNC2kmXXINWl06epcEN3BHfxUXdWL8JZJVkrUIG05pmWW5mLFkWIPHHnC4DMNXu2nP6U64/zM7w3EYyhWKORXViD6j9O2MUyAtHLtG2rWFtmTUqgKCV9Ofz966rwq1bVGZyzSKIiC6ajpOcAY2IqF6Gn4FJSapSnpT+jiXmW41Xa4GiJMghsOPQTkbd/+tq9ScyMQymPLKICgLbv1MAHONvNLJw23aSResQ8iaJEDLvtjVjHfB+9elgtNaSdRWaBCudS9u2p8d8Y7+9O5XXDp2ebe79xvb8aVpNKx5BaRARnuoO7bYCkgjOacW/NbrCs5hCo2jDa8gZJBZ8D0qMd/qK5QraozMtxhSxJTqJoDP5x33znHbNOBawxxxW4nKFfg9S6j32I7MN6d+INYa+n38fwLLzWwdXfIHRkkIR1ZDpbv23OOxz5ppBzDP+9M7LjMAYRiTYnV3OdlOPNcZrG0UYEgOiOaPp60GQd2DfI5P0xSHg9therMwMkax4d0zpJBABA8HG/n65pXJro1p6EmnPDFWGkFxJHGul8qxcZB1eMb59qkuTr2RnuQ+dpjgaiwA0KcKT43zVePC7Yl165L5R2OtdSlOzjA2x5qZ5cmt4jJom1l8SPl1ONgNW3YHFNVrcrnkUXlXNi+L2oqM4dxuKUHpur6djpIOPfFJUzK01ZlW4zZXC3jTxxFx0emMMo9WonBz4qGuuD3sjqWjHplhkOkoFICgMfxFgc+e2K0efvXCo5S6OO46LgUD+AXIRo+lnE6yBgy7r1NX5YFI3LtxqciLc3UcoOVzoUAE/2rQhSUZUPeJcCgQ8uXAKIUHonkm6uRuDqIAHfJ1YP0FN04BeElmjwehNFgGMLqPYIB2X3zWj0lLIh7zLgjOpOWZyrAQjJtREN1+P8AD/evZ5ZnLnXGzLIsGcSKukoBkPtnuMjFaHSijIg3mZSE5dl6d5mL1SNKY/hydSaQc+K8WvA7hJATCHV47dDll9BQYIIPceRir7Xk08qI9PK6pzyjO14JdmVHeP4f3gHSUC+r4SgG++N8nvXm25fukWHTCupbeWMhiunWSCA3zBx960OillRLeZcFzX9lb5T4XcJNLJKpUOkIGSmcqCCCEGB/5SVboKKklQpnNzdW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324" name="AutoShape 12" descr="data:image/jpeg;base64,/9j/4AAQSkZJRgABAQAAAQABAAD/2wCEAAkGBhASERMQERMUFBUUGRIVFBUUFREbFRsdHBcZIBwSExcXJzIfGCUjIRUeKzssLyopOCwsIR89NToqQSYrLDUBCQoKDQsNGQ4OGTUgHyQyNDU0MDQ1NTU1NTU1NDU0MCw1NDQ0NTQsNDUvNTQtNDYvLC4vNS01NTIzLyw0NDQ2LP/AABEIADkAZwMBIgACEQEDEQH/xAAbAAABBQEBAAAAAAAAAAAAAAAAAQQFBgcDAv/EADYQAAIBAwIFAgQDBgcAAAAAAAECAwAEERIhBQYTMUEicTJRYaFSgZEHFBUkM+EjNEJigrHR/8QAGgEAAgMBAQAAAAAAAAAAAAAAAAECAwQFBv/EAC4RAAIBAgMECAcAAAAAAAAAAAABAhEhAxJBBBRR8BMxMmGBkaGxIiNCccHR4f/aAAwDAQACEQMRAD8A3GiiigAooooAbXl0EBJrNuav2kiJjHGNbjuAdh7mrBz7xYwwuw8A49/H3rKOX+WGuCLi4LrE76V0jM07k/04Afu3ZR7VViSasjo7Fs0MRPExeyvVkgn7S7vdumCBjJBfAz8zjAq4cpftDWc6G9L/AISfuD5qG5144saLwXh8QBbCzrH6iWO/RU/6j+JjXnlrl22tBLLcMrvCp/eJQcxQEjaCLH9WU5/41BSkpUrU14uz4EsHMoZW+q9fM162nDDIrtVb5Q4j1Ykb5gH9RVkrQcNqlgooooAKKKKACikJrk9yBQB2orit0ppWuBQBUedbONl/xkaSMep0U4ZgN9IP1xiq1wm8uDAeJ9MG4nza8NgUeiJdxlB2GMEk/JfrWhcTiWRSKovM9zfxW4t7VY1Chl1qMShSdxGey5+feq5rU27NiJfLer16u/zt4EDY2TRTfw6yfqXs2Rd3ncRDu6Qnxjy3cnA9ojnDi8bFOH2n+WtzpGO8snZpm/FvkD86meXbV7Thl1JGP5u4boqu2tEzgsP1Jz7UnJvIba1lmA2+Ffl9Sapyt2Oq9owsNynJ1p1d74/bRaK5oXI1kY4I1PhVH2q10wsY1RQKci5FajzzdXU7UVz6woWYGgR0ooooA8SttWfc58VminhdHYIoYyrn0ldSgkj6as/lVhm5g/mjbadun1Nef92NOKheNC2kmXXINWl06epcEN3BHfxUXdWL8JZJVkrUIG05pmWW5mLFkWIPHHnC4DMNXu2nP6U64/zM7w3EYyhWKORXViD6j9O2MUyAtHLtG2rWFtmTUqgKCV9Ofz966rwq1bVGZyzSKIiC6ajpOcAY2IqF6Gn4FJSapSnpT+jiXmW41Xa4GiJMghsOPQTkbd/+tq9ScyMQymPLKICgLbv1MAHONvNLJw23aSResQ8iaJEDLvtjVjHfB+9elgtNaSdRWaBCudS9u2p8d8Y7+9O5XXDp2ebe79xvb8aVpNKx5BaRARnuoO7bYCkgjOacW/NbrCs5hCo2jDa8gZJBZ8D0qMd/qK5QraozMtxhSxJTqJoDP5x33znHbNOBawxxxW4nKFfg9S6j32I7MN6d+INYa+n38fwLLzWwdXfIHRkkIR1ZDpbv23OOxz5ppBzDP+9M7LjMAYRiTYnV3OdlOPNcZrG0UYEgOiOaPp60GQd2DfI5P0xSHg9therMwMkax4d0zpJBABA8HG/n65pXJro1p6EmnPDFWGkFxJHGul8qxcZB1eMb59qkuTr2RnuQ+dpjgaiwA0KcKT43zVePC7Yl165L5R2OtdSlOzjA2x5qZ5cmt4jJom1l8SPl1ONgNW3YHFNVrcrnkUXlXNi+L2oqM4dxuKUHpur6djpIOPfFJUzK01ZlW4zZXC3jTxxFx0emMMo9WonBz4qGuuD3sjqWjHplhkOkoFICgMfxFgc+e2K0efvXCo5S6OO46LgUD+AXIRo+lnE6yBgy7r1NX5YFI3LtxqciLc3UcoOVzoUAE/2rQhSUZUPeJcCgQ8uXAKIUHonkm6uRuDqIAHfJ1YP0FN04BeElmjwehNFgGMLqPYIB2X3zWj0lLIh7zLgjOpOWZyrAQjJtREN1+P8AD/evZ5ZnLnXGzLIsGcSKukoBkPtnuMjFaHSijIg3mZSE5dl6d5mL1SNKY/hydSaQc+K8WvA7hJATCHV47dDll9BQYIIPceRir7Xk08qI9PK6pzyjO14JdmVHeP4f3gHSUC+r4SgG++N8nvXm25fukWHTCupbeWMhiunWSCA3zBx960OillRLeZcFzX9lb5T4XcJNLJKpUOkIGSmcqCCCEGB/5SVboKKklQpnNzdW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3325" name="Picture 13" descr="C:\Users\Mayra\Desktop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332656"/>
            <a:ext cx="1807256" cy="1000132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3851920" y="3429000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5">
                    <a:lumMod val="75000"/>
                  </a:schemeClr>
                </a:solidFill>
              </a:rPr>
              <a:t>QUIMICA I</a:t>
            </a:r>
            <a:endParaRPr lang="es-ES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85984" y="5143512"/>
            <a:ext cx="6072214" cy="711694"/>
          </a:xfrm>
        </p:spPr>
        <p:txBody>
          <a:bodyPr/>
          <a:lstStyle/>
          <a:p>
            <a:r>
              <a:rPr lang="es-ES" dirty="0" smtClean="0"/>
              <a:t>Profesor: Ing. Juan Alberto Cota Esquer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928794" y="642918"/>
            <a:ext cx="5072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</a:rPr>
              <a:t>MULTIVERSIDAD LATINOAMERICANA</a:t>
            </a:r>
            <a:endParaRPr lang="es-E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314" name="AutoShape 2" descr="data:image/jpeg;base64,/9j/4AAQSkZJRgABAQAAAQABAAD/2wCEAAkGBhASERMQERMUFBUUGRIVFBUUFREbFRsdHBcZIBwSExcXJzIfGCUjIRUeKzssLyopOCwsIR89NToqQSYrLDUBCQoKDQsNGQ4OGTUgHyQyNDU0MDQ1NTU1NTU1NDU0MCw1NDQ0NTQsNDUvNTQtNDYvLC4vNS01NTIzLyw0NDQ2LP/AABEIADkAZwMBIgACEQEDEQH/xAAbAAABBQEBAAAAAAAAAAAAAAAAAQQFBgcDAv/EADYQAAIBAwIFAgQDBgcAAAAAAAECAwAEERIhBQYTMUEicTJRYaFSgZEHFBUkM+EjNEJigrHR/8QAGgEAAgMBAQAAAAAAAAAAAAAAAAECAwQFBv/EAC4RAAIBAgMECAcAAAAAAAAAAAABAhEhAxJBBBRR8BMxMmGBkaGxIiNCccHR4f/aAAwDAQACEQMRAD8A3GiiigAooooAbXl0EBJrNuav2kiJjHGNbjuAdh7mrBz7xYwwuw8A49/H3rKOX+WGuCLi4LrE76V0jM07k/04Afu3ZR7VViSasjo7Fs0MRPExeyvVkgn7S7vdumCBjJBfAz8zjAq4cpftDWc6G9L/AISfuD5qG5144saLwXh8QBbCzrH6iWO/RU/6j+JjXnlrl22tBLLcMrvCp/eJQcxQEjaCLH9WU5/41BSkpUrU14uz4EsHMoZW+q9fM162nDDIrtVb5Q4j1Ykb5gH9RVkrQcNqlgooooAKKKKACikJrk9yBQB2orit0ppWuBQBUedbONl/xkaSMep0U4ZgN9IP1xiq1wm8uDAeJ9MG4nza8NgUeiJdxlB2GMEk/JfrWhcTiWRSKovM9zfxW4t7VY1Chl1qMShSdxGey5+feq5rU27NiJfLer16u/zt4EDY2TRTfw6yfqXs2Rd3ncRDu6Qnxjy3cnA9ojnDi8bFOH2n+WtzpGO8snZpm/FvkD86meXbV7Thl1JGP5u4boqu2tEzgsP1Jz7UnJvIba1lmA2+Ffl9Sapyt2Oq9owsNynJ1p1d74/bRaK5oXI1kY4I1PhVH2q10wsY1RQKci5FajzzdXU7UVz6woWYGgR0ooooA8SttWfc58VminhdHYIoYyrn0ldSgkj6as/lVhm5g/mjbadun1Nef92NOKheNC2kmXXINWl06epcEN3BHfxUXdWL8JZJVkrUIG05pmWW5mLFkWIPHHnC4DMNXu2nP6U64/zM7w3EYyhWKORXViD6j9O2MUyAtHLtG2rWFtmTUqgKCV9Ofz966rwq1bVGZyzSKIiC6ajpOcAY2IqF6Gn4FJSapSnpT+jiXmW41Xa4GiJMghsOPQTkbd/+tq9ScyMQymPLKICgLbv1MAHONvNLJw23aSResQ8iaJEDLvtjVjHfB+9elgtNaSdRWaBCudS9u2p8d8Y7+9O5XXDp2ebe79xvb8aVpNKx5BaRARnuoO7bYCkgjOacW/NbrCs5hCo2jDa8gZJBZ8D0qMd/qK5QraozMtxhSxJTqJoDP5x33znHbNOBawxxxW4nKFfg9S6j32I7MN6d+INYa+n38fwLLzWwdXfIHRkkIR1ZDpbv23OOxz5ppBzDP+9M7LjMAYRiTYnV3OdlOPNcZrG0UYEgOiOaPp60GQd2DfI5P0xSHg9therMwMkax4d0zpJBABA8HG/n65pXJro1p6EmnPDFWGkFxJHGul8qxcZB1eMb59qkuTr2RnuQ+dpjgaiwA0KcKT43zVePC7Yl165L5R2OtdSlOzjA2x5qZ5cmt4jJom1l8SPl1ONgNW3YHFNVrcrnkUXlXNi+L2oqM4dxuKUHpur6djpIOPfFJUzK01ZlW4zZXC3jTxxFx0emMMo9WonBz4qGuuD3sjqWjHplhkOkoFICgMfxFgc+e2K0efvXCo5S6OO46LgUD+AXIRo+lnE6yBgy7r1NX5YFI3LtxqciLc3UcoOVzoUAE/2rQhSUZUPeJcCgQ8uXAKIUHonkm6uRuDqIAHfJ1YP0FN04BeElmjwehNFgGMLqPYIB2X3zWj0lLIh7zLgjOpOWZyrAQjJtREN1+P8AD/evZ5ZnLnXGzLIsGcSKukoBkPtnuMjFaHSijIg3mZSE5dl6d5mL1SNKY/hydSaQc+K8WvA7hJATCHV47dDll9BQYIIPceRir7Xk08qI9PK6pzyjO14JdmVHeP4f3gHSUC+r4SgG++N8nvXm25fukWHTCupbeWMhiunWSCA3zBx960OillRLeZcFzX9lb5T4XcJNLJKpUOkIGSmcqCCCEGB/5SVboKKklQpnNzdW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316" name="AutoShape 4" descr="data:image/jpeg;base64,/9j/4AAQSkZJRgABAQAAAQABAAD/2wCEAAkGBhASERMQERMUFBUUGRIVFBUUFREbFRsdHBcZIBwSExcXJzIfGCUjIRUeKzssLyopOCwsIR89NToqQSYrLDUBCQoKDQsNGQ4OGTUgHyQyNDU0MDQ1NTU1NTU1NDU0MCw1NDQ0NTQsNDUvNTQtNDYvLC4vNS01NTIzLyw0NDQ2LP/AABEIADkAZwMBIgACEQEDEQH/xAAbAAABBQEBAAAAAAAAAAAAAAAAAQQFBgcDAv/EADYQAAIBAwIFAgQDBgcAAAAAAAECAwAEERIhBQYTMUEicTJRYaFSgZEHFBUkM+EjNEJigrHR/8QAGgEAAgMBAQAAAAAAAAAAAAAAAAECAwQFBv/EAC4RAAIBAgMECAcAAAAAAAAAAAABAhEhAxJBBBRR8BMxMmGBkaGxIiNCccHR4f/aAAwDAQACEQMRAD8A3GiiigAooooAbXl0EBJrNuav2kiJjHGNbjuAdh7mrBz7xYwwuw8A49/H3rKOX+WGuCLi4LrE76V0jM07k/04Afu3ZR7VViSasjo7Fs0MRPExeyvVkgn7S7vdumCBjJBfAz8zjAq4cpftDWc6G9L/AISfuD5qG5144saLwXh8QBbCzrH6iWO/RU/6j+JjXnlrl22tBLLcMrvCp/eJQcxQEjaCLH9WU5/41BSkpUrU14uz4EsHMoZW+q9fM162nDDIrtVb5Q4j1Ykb5gH9RVkrQcNqlgooooAKKKKACikJrk9yBQB2orit0ppWuBQBUedbONl/xkaSMep0U4ZgN9IP1xiq1wm8uDAeJ9MG4nza8NgUeiJdxlB2GMEk/JfrWhcTiWRSKovM9zfxW4t7VY1Chl1qMShSdxGey5+feq5rU27NiJfLer16u/zt4EDY2TRTfw6yfqXs2Rd3ncRDu6Qnxjy3cnA9ojnDi8bFOH2n+WtzpGO8snZpm/FvkD86meXbV7Thl1JGP5u4boqu2tEzgsP1Jz7UnJvIba1lmA2+Ffl9Sapyt2Oq9owsNynJ1p1d74/bRaK5oXI1kY4I1PhVH2q10wsY1RQKci5FajzzdXU7UVz6woWYGgR0ooooA8SttWfc58VminhdHYIoYyrn0ldSgkj6as/lVhm5g/mjbadun1Nef92NOKheNC2kmXXINWl06epcEN3BHfxUXdWL8JZJVkrUIG05pmWW5mLFkWIPHHnC4DMNXu2nP6U64/zM7w3EYyhWKORXViD6j9O2MUyAtHLtG2rWFtmTUqgKCV9Ofz966rwq1bVGZyzSKIiC6ajpOcAY2IqF6Gn4FJSapSnpT+jiXmW41Xa4GiJMghsOPQTkbd/+tq9ScyMQymPLKICgLbv1MAHONvNLJw23aSResQ8iaJEDLvtjVjHfB+9elgtNaSdRWaBCudS9u2p8d8Y7+9O5XXDp2ebe79xvb8aVpNKx5BaRARnuoO7bYCkgjOacW/NbrCs5hCo2jDa8gZJBZ8D0qMd/qK5QraozMtxhSxJTqJoDP5x33znHbNOBawxxxW4nKFfg9S6j32I7MN6d+INYa+n38fwLLzWwdXfIHRkkIR1ZDpbv23OOxz5ppBzDP+9M7LjMAYRiTYnV3OdlOPNcZrG0UYEgOiOaPp60GQd2DfI5P0xSHg9therMwMkax4d0zpJBABA8HG/n65pXJro1p6EmnPDFWGkFxJHGul8qxcZB1eMb59qkuTr2RnuQ+dpjgaiwA0KcKT43zVePC7Yl165L5R2OtdSlOzjA2x5qZ5cmt4jJom1l8SPl1ONgNW3YHFNVrcrnkUXlXNi+L2oqM4dxuKUHpur6djpIOPfFJUzK01ZlW4zZXC3jTxxFx0emMMo9WonBz4qGuuD3sjqWjHplhkOkoFICgMfxFgc+e2K0efvXCo5S6OO46LgUD+AXIRo+lnE6yBgy7r1NX5YFI3LtxqciLc3UcoOVzoUAE/2rQhSUZUPeJcCgQ8uXAKIUHonkm6uRuDqIAHfJ1YP0FN04BeElmjwehNFgGMLqPYIB2X3zWj0lLIh7zLgjOpOWZyrAQjJtREN1+P8AD/evZ5ZnLnXGzLIsGcSKukoBkPtnuMjFaHSijIg3mZSE5dl6d5mL1SNKY/hydSaQc+K8WvA7hJATCHV47dDll9BQYIIPceRir7Xk08qI9PK6pzyjO14JdmVHeP4f3gHSUC+r4SgG++N8nvXm25fukWHTCupbeWMhiunWSCA3zBx960OillRLeZcFzX9lb5T4XcJNLJKpUOkIGSmcqCCCEGB/5SVboKKklQpnNzdW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318" name="AutoShape 6" descr="data:image/jpeg;base64,/9j/4AAQSkZJRgABAQAAAQABAAD/2wCEAAkGBhASERMQERMUFBUUGRIVFBUUFREbFRsdHBcZIBwSExcXJzIfGCUjIRUeKzssLyopOCwsIR89NToqQSYrLDUBCQoKDQsNGQ4OGTUgHyQyNDU0MDQ1NTU1NTU1NDU0MCw1NDQ0NTQsNDUvNTQtNDYvLC4vNS01NTIzLyw0NDQ2LP/AABEIADkAZwMBIgACEQEDEQH/xAAbAAABBQEBAAAAAAAAAAAAAAAAAQQFBgcDAv/EADYQAAIBAwIFAgQDBgcAAAAAAAECAwAEERIhBQYTMUEicTJRYaFSgZEHFBUkM+EjNEJigrHR/8QAGgEAAgMBAQAAAAAAAAAAAAAAAAECAwQFBv/EAC4RAAIBAgMECAcAAAAAAAAAAAABAhEhAxJBBBRR8BMxMmGBkaGxIiNCccHR4f/aAAwDAQACEQMRAD8A3GiiigAooooAbXl0EBJrNuav2kiJjHGNbjuAdh7mrBz7xYwwuw8A49/H3rKOX+WGuCLi4LrE76V0jM07k/04Afu3ZR7VViSasjo7Fs0MRPExeyvVkgn7S7vdumCBjJBfAz8zjAq4cpftDWc6G9L/AISfuD5qG5144saLwXh8QBbCzrH6iWO/RU/6j+JjXnlrl22tBLLcMrvCp/eJQcxQEjaCLH9WU5/41BSkpUrU14uz4EsHMoZW+q9fM162nDDIrtVb5Q4j1Ykb5gH9RVkrQcNqlgooooAKKKKACikJrk9yBQB2orit0ppWuBQBUedbONl/xkaSMep0U4ZgN9IP1xiq1wm8uDAeJ9MG4nza8NgUeiJdxlB2GMEk/JfrWhcTiWRSKovM9zfxW4t7VY1Chl1qMShSdxGey5+feq5rU27NiJfLer16u/zt4EDY2TRTfw6yfqXs2Rd3ncRDu6Qnxjy3cnA9ojnDi8bFOH2n+WtzpGO8snZpm/FvkD86meXbV7Thl1JGP5u4boqu2tEzgsP1Jz7UnJvIba1lmA2+Ffl9Sapyt2Oq9owsNynJ1p1d74/bRaK5oXI1kY4I1PhVH2q10wsY1RQKci5FajzzdXU7UVz6woWYGgR0ooooA8SttWfc58VminhdHYIoYyrn0ldSgkj6as/lVhm5g/mjbadun1Nef92NOKheNC2kmXXINWl06epcEN3BHfxUXdWL8JZJVkrUIG05pmWW5mLFkWIPHHnC4DMNXu2nP6U64/zM7w3EYyhWKORXViD6j9O2MUyAtHLtG2rWFtmTUqgKCV9Ofz966rwq1bVGZyzSKIiC6ajpOcAY2IqF6Gn4FJSapSnpT+jiXmW41Xa4GiJMghsOPQTkbd/+tq9ScyMQymPLKICgLbv1MAHONvNLJw23aSResQ8iaJEDLvtjVjHfB+9elgtNaSdRWaBCudS9u2p8d8Y7+9O5XXDp2ebe79xvb8aVpNKx5BaRARnuoO7bYCkgjOacW/NbrCs5hCo2jDa8gZJBZ8D0qMd/qK5QraozMtxhSxJTqJoDP5x33znHbNOBawxxxW4nKFfg9S6j32I7MN6d+INYa+n38fwLLzWwdXfIHRkkIR1ZDpbv23OOxz5ppBzDP+9M7LjMAYRiTYnV3OdlOPNcZrG0UYEgOiOaPp60GQd2DfI5P0xSHg9therMwMkax4d0zpJBABA8HG/n65pXJro1p6EmnPDFWGkFxJHGul8qxcZB1eMb59qkuTr2RnuQ+dpjgaiwA0KcKT43zVePC7Yl165L5R2OtdSlOzjA2x5qZ5cmt4jJom1l8SPl1ONgNW3YHFNVrcrnkUXlXNi+L2oqM4dxuKUHpur6djpIOPfFJUzK01ZlW4zZXC3jTxxFx0emMMo9WonBz4qGuuD3sjqWjHplhkOkoFICgMfxFgc+e2K0efvXCo5S6OO46LgUD+AXIRo+lnE6yBgy7r1NX5YFI3LtxqciLc3UcoOVzoUAE/2rQhSUZUPeJcCgQ8uXAKIUHonkm6uRuDqIAHfJ1YP0FN04BeElmjwehNFgGMLqPYIB2X3zWj0lLIh7zLgjOpOWZyrAQjJtREN1+P8AD/evZ5ZnLnXGzLIsGcSKukoBkPtnuMjFaHSijIg3mZSE5dl6d5mL1SNKY/hydSaQc+K8WvA7hJATCHV47dDll9BQYIIPceRir7Xk08qI9PK6pzyjO14JdmVHeP4f3gHSUC+r4SgG++N8nvXm25fukWHTCupbeWMhiunWSCA3zBx960OillRLeZcFzX9lb5T4XcJNLJKpUOkIGSmcqCCCEGB/5SVboKKklQpnNzdW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320" name="AutoShape 8" descr="data:image/jpeg;base64,/9j/4AAQSkZJRgABAQAAAQABAAD/2wCEAAkGBhASERMQERMUFBUUGRIVFBUUFREbFRsdHBcZIBwSExcXJzIfGCUjIRUeKzssLyopOCwsIR89NToqQSYrLDUBCQoKDQsNGQ4OGTUgHyQyNDU0MDQ1NTU1NTU1NDU0MCw1NDQ0NTQsNDUvNTQtNDYvLC4vNS01NTIzLyw0NDQ2LP/AABEIADkAZwMBIgACEQEDEQH/xAAbAAABBQEBAAAAAAAAAAAAAAAAAQQFBgcDAv/EADYQAAIBAwIFAgQDBgcAAAAAAAECAwAEERIhBQYTMUEicTJRYaFSgZEHFBUkM+EjNEJigrHR/8QAGgEAAgMBAQAAAAAAAAAAAAAAAAECAwQFBv/EAC4RAAIBAgMECAcAAAAAAAAAAAABAhEhAxJBBBRR8BMxMmGBkaGxIiNCccHR4f/aAAwDAQACEQMRAD8A3GiiigAooooAbXl0EBJrNuav2kiJjHGNbjuAdh7mrBz7xYwwuw8A49/H3rKOX+WGuCLi4LrE76V0jM07k/04Afu3ZR7VViSasjo7Fs0MRPExeyvVkgn7S7vdumCBjJBfAz8zjAq4cpftDWc6G9L/AISfuD5qG5144saLwXh8QBbCzrH6iWO/RU/6j+JjXnlrl22tBLLcMrvCp/eJQcxQEjaCLH9WU5/41BSkpUrU14uz4EsHMoZW+q9fM162nDDIrtVb5Q4j1Ykb5gH9RVkrQcNqlgooooAKKKKACikJrk9yBQB2orit0ppWuBQBUedbONl/xkaSMep0U4ZgN9IP1xiq1wm8uDAeJ9MG4nza8NgUeiJdxlB2GMEk/JfrWhcTiWRSKovM9zfxW4t7VY1Chl1qMShSdxGey5+feq5rU27NiJfLer16u/zt4EDY2TRTfw6yfqXs2Rd3ncRDu6Qnxjy3cnA9ojnDi8bFOH2n+WtzpGO8snZpm/FvkD86meXbV7Thl1JGP5u4boqu2tEzgsP1Jz7UnJvIba1lmA2+Ffl9Sapyt2Oq9owsNynJ1p1d74/bRaK5oXI1kY4I1PhVH2q10wsY1RQKci5FajzzdXU7UVz6woWYGgR0ooooA8SttWfc58VminhdHYIoYyrn0ldSgkj6as/lVhm5g/mjbadun1Nef92NOKheNC2kmXXINWl06epcEN3BHfxUXdWL8JZJVkrUIG05pmWW5mLFkWIPHHnC4DMNXu2nP6U64/zM7w3EYyhWKORXViD6j9O2MUyAtHLtG2rWFtmTUqgKCV9Ofz966rwq1bVGZyzSKIiC6ajpOcAY2IqF6Gn4FJSapSnpT+jiXmW41Xa4GiJMghsOPQTkbd/+tq9ScyMQymPLKICgLbv1MAHONvNLJw23aSResQ8iaJEDLvtjVjHfB+9elgtNaSdRWaBCudS9u2p8d8Y7+9O5XXDp2ebe79xvb8aVpNKx5BaRARnuoO7bYCkgjOacW/NbrCs5hCo2jDa8gZJBZ8D0qMd/qK5QraozMtxhSxJTqJoDP5x33znHbNOBawxxxW4nKFfg9S6j32I7MN6d+INYa+n38fwLLzWwdXfIHRkkIR1ZDpbv23OOxz5ppBzDP+9M7LjMAYRiTYnV3OdlOPNcZrG0UYEgOiOaPp60GQd2DfI5P0xSHg9therMwMkax4d0zpJBABA8HG/n65pXJro1p6EmnPDFWGkFxJHGul8qxcZB1eMb59qkuTr2RnuQ+dpjgaiwA0KcKT43zVePC7Yl165L5R2OtdSlOzjA2x5qZ5cmt4jJom1l8SPl1ONgNW3YHFNVrcrnkUXlXNi+L2oqM4dxuKUHpur6djpIOPfFJUzK01ZlW4zZXC3jTxxFx0emMMo9WonBz4qGuuD3sjqWjHplhkOkoFICgMfxFgc+e2K0efvXCo5S6OO46LgUD+AXIRo+lnE6yBgy7r1NX5YFI3LtxqciLc3UcoOVzoUAE/2rQhSUZUPeJcCgQ8uXAKIUHonkm6uRuDqIAHfJ1YP0FN04BeElmjwehNFgGMLqPYIB2X3zWj0lLIh7zLgjOpOWZyrAQjJtREN1+P8AD/evZ5ZnLnXGzLIsGcSKukoBkPtnuMjFaHSijIg3mZSE5dl6d5mL1SNKY/hydSaQc+K8WvA7hJATCHV47dDll9BQYIIPceRir7Xk08qI9PK6pzyjO14JdmVHeP4f3gHSUC+r4SgG++N8nvXm25fukWHTCupbeWMhiunWSCA3zBx960OillRLeZcFzX9lb5T4XcJNLJKpUOkIGSmcqCCCEGB/5SVboKKklQpnNzdW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324" name="AutoShape 12" descr="data:image/jpeg;base64,/9j/4AAQSkZJRgABAQAAAQABAAD/2wCEAAkGBhASERMQERMUFBUUGRIVFBUUFREbFRsdHBcZIBwSExcXJzIfGCUjIRUeKzssLyopOCwsIR89NToqQSYrLDUBCQoKDQsNGQ4OGTUgHyQyNDU0MDQ1NTU1NTU1NDU0MCw1NDQ0NTQsNDUvNTQtNDYvLC4vNS01NTIzLyw0NDQ2LP/AABEIADkAZwMBIgACEQEDEQH/xAAbAAABBQEBAAAAAAAAAAAAAAAAAQQFBgcDAv/EADYQAAIBAwIFAgQDBgcAAAAAAAECAwAEERIhBQYTMUEicTJRYaFSgZEHFBUkM+EjNEJigrHR/8QAGgEAAgMBAQAAAAAAAAAAAAAAAAECAwQFBv/EAC4RAAIBAgMECAcAAAAAAAAAAAABAhEhAxJBBBRR8BMxMmGBkaGxIiNCccHR4f/aAAwDAQACEQMRAD8A3GiiigAooooAbXl0EBJrNuav2kiJjHGNbjuAdh7mrBz7xYwwuw8A49/H3rKOX+WGuCLi4LrE76V0jM07k/04Afu3ZR7VViSasjo7Fs0MRPExeyvVkgn7S7vdumCBjJBfAz8zjAq4cpftDWc6G9L/AISfuD5qG5144saLwXh8QBbCzrH6iWO/RU/6j+JjXnlrl22tBLLcMrvCp/eJQcxQEjaCLH9WU5/41BSkpUrU14uz4EsHMoZW+q9fM162nDDIrtVb5Q4j1Ykb5gH9RVkrQcNqlgooooAKKKKACikJrk9yBQB2orit0ppWuBQBUedbONl/xkaSMep0U4ZgN9IP1xiq1wm8uDAeJ9MG4nza8NgUeiJdxlB2GMEk/JfrWhcTiWRSKovM9zfxW4t7VY1Chl1qMShSdxGey5+feq5rU27NiJfLer16u/zt4EDY2TRTfw6yfqXs2Rd3ncRDu6Qnxjy3cnA9ojnDi8bFOH2n+WtzpGO8snZpm/FvkD86meXbV7Thl1JGP5u4boqu2tEzgsP1Jz7UnJvIba1lmA2+Ffl9Sapyt2Oq9owsNynJ1p1d74/bRaK5oXI1kY4I1PhVH2q10wsY1RQKci5FajzzdXU7UVz6woWYGgR0ooooA8SttWfc58VminhdHYIoYyrn0ldSgkj6as/lVhm5g/mjbadun1Nef92NOKheNC2kmXXINWl06epcEN3BHfxUXdWL8JZJVkrUIG05pmWW5mLFkWIPHHnC4DMNXu2nP6U64/zM7w3EYyhWKORXViD6j9O2MUyAtHLtG2rWFtmTUqgKCV9Ofz966rwq1bVGZyzSKIiC6ajpOcAY2IqF6Gn4FJSapSnpT+jiXmW41Xa4GiJMghsOPQTkbd/+tq9ScyMQymPLKICgLbv1MAHONvNLJw23aSResQ8iaJEDLvtjVjHfB+9elgtNaSdRWaBCudS9u2p8d8Y7+9O5XXDp2ebe79xvb8aVpNKx5BaRARnuoO7bYCkgjOacW/NbrCs5hCo2jDa8gZJBZ8D0qMd/qK5QraozMtxhSxJTqJoDP5x33znHbNOBawxxxW4nKFfg9S6j32I7MN6d+INYa+n38fwLLzWwdXfIHRkkIR1ZDpbv23OOxz5ppBzDP+9M7LjMAYRiTYnV3OdlOPNcZrG0UYEgOiOaPp60GQd2DfI5P0xSHg9therMwMkax4d0zpJBABA8HG/n65pXJro1p6EmnPDFWGkFxJHGul8qxcZB1eMb59qkuTr2RnuQ+dpjgaiwA0KcKT43zVePC7Yl165L5R2OtdSlOzjA2x5qZ5cmt4jJom1l8SPl1ONgNW3YHFNVrcrnkUXlXNi+L2oqM4dxuKUHpur6djpIOPfFJUzK01ZlW4zZXC3jTxxFx0emMMo9WonBz4qGuuD3sjqWjHplhkOkoFICgMfxFgc+e2K0efvXCo5S6OO46LgUD+AXIRo+lnE6yBgy7r1NX5YFI3LtxqciLc3UcoOVzoUAE/2rQhSUZUPeJcCgQ8uXAKIUHonkm6uRuDqIAHfJ1YP0FN04BeElmjwehNFgGMLqPYIB2X3zWj0lLIh7zLgjOpOWZyrAQjJtREN1+P8AD/evZ5ZnLnXGzLIsGcSKukoBkPtnuMjFaHSijIg3mZSE5dl6d5mL1SNKY/hydSaQc+K8WvA7hJATCHV47dDll9BQYIIPceRir7Xk08qI9PK6pzyjO14JdmVHeP4f3gHSUC+r4SgG++N8nvXm25fukWHTCupbeWMhiunWSCA3zBx960OillRLeZcFzX9lb5T4XcJNLJKpUOkIGSmcqCCCEGB/5SVboKKklQpnNzdW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3325" name="Picture 13" descr="C:\Users\Mayra\Desktop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3240" y="214290"/>
            <a:ext cx="1807256" cy="1000132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3786182" y="2357430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5">
                    <a:lumMod val="75000"/>
                  </a:schemeClr>
                </a:solidFill>
              </a:rPr>
              <a:t>QUIMICA I</a:t>
            </a:r>
            <a:endParaRPr lang="es-ES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500034" y="1857364"/>
            <a:ext cx="4143404" cy="4143404"/>
          </a:xfrm>
        </p:spPr>
        <p:txBody>
          <a:bodyPr>
            <a:normAutofit/>
          </a:bodyPr>
          <a:lstStyle/>
          <a:p>
            <a:r>
              <a:rPr lang="es-ES" dirty="0" smtClean="0"/>
              <a:t>La humanidad ha utilizado reacciones químicas para producir energía.</a:t>
            </a:r>
          </a:p>
          <a:p>
            <a:pPr algn="just">
              <a:buNone/>
            </a:pPr>
            <a:endParaRPr lang="es-ES" dirty="0" smtClean="0"/>
          </a:p>
          <a:p>
            <a:pPr algn="just"/>
            <a:r>
              <a:rPr lang="es-ES" dirty="0" smtClean="0"/>
              <a:t>Las reacciones químicas van acompañadas de un desprendimiento o una absorción de energía.</a:t>
            </a:r>
            <a:endParaRPr lang="es-ES" dirty="0"/>
          </a:p>
        </p:txBody>
      </p:sp>
      <p:pic>
        <p:nvPicPr>
          <p:cNvPr id="14338" name="Picture 2" descr="http://contenidos.educarex.es/mci/2006/22/imagenes/fue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1714488"/>
            <a:ext cx="3154876" cy="2071702"/>
          </a:xfrm>
          <a:prstGeom prst="rect">
            <a:avLst/>
          </a:prstGeom>
          <a:noFill/>
        </p:spPr>
      </p:pic>
      <p:pic>
        <p:nvPicPr>
          <p:cNvPr id="14342" name="Picture 6" descr="https://encrypted-tbn3.gstatic.com/images?q=tbn:ANd9GcQJ4Y-Eil3tbO_MIWD3lnvTcxYy7frQYSCTnlZwg2fI6iiARg7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500438"/>
            <a:ext cx="3071834" cy="204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500034" y="1500174"/>
            <a:ext cx="2543164" cy="614354"/>
          </a:xfrm>
        </p:spPr>
        <p:txBody>
          <a:bodyPr/>
          <a:lstStyle/>
          <a:p>
            <a:r>
              <a:rPr lang="es-ES" dirty="0" smtClean="0"/>
              <a:t>CONCEPTOS:</a:t>
            </a:r>
          </a:p>
          <a:p>
            <a:endParaRPr lang="es-ES" dirty="0" smtClean="0"/>
          </a:p>
        </p:txBody>
      </p:sp>
      <p:sp>
        <p:nvSpPr>
          <p:cNvPr id="5" name="4 CuadroTexto"/>
          <p:cNvSpPr txBox="1"/>
          <p:nvPr/>
        </p:nvSpPr>
        <p:spPr>
          <a:xfrm>
            <a:off x="571472" y="2143116"/>
            <a:ext cx="70723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accent6">
                    <a:lumMod val="75000"/>
                  </a:schemeClr>
                </a:solidFill>
              </a:rPr>
              <a:t>SISTEMA: </a:t>
            </a:r>
            <a:r>
              <a:rPr lang="es-ES" dirty="0" smtClean="0"/>
              <a:t>Porción especifica del universo en la cual se enfoca la atención.</a:t>
            </a:r>
            <a:endParaRPr lang="es-ES" dirty="0"/>
          </a:p>
        </p:txBody>
      </p:sp>
      <p:pic>
        <p:nvPicPr>
          <p:cNvPr id="15362" name="Picture 2" descr="http://i54.tinypic.com/2n1i42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3286124"/>
            <a:ext cx="6500858" cy="29303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28596" y="1928802"/>
            <a:ext cx="2357454" cy="4000528"/>
          </a:xfrm>
        </p:spPr>
        <p:txBody>
          <a:bodyPr>
            <a:normAutofit/>
          </a:bodyPr>
          <a:lstStyle/>
          <a:p>
            <a:pPr algn="just"/>
            <a:r>
              <a:rPr lang="es-ES" sz="2000" dirty="0" smtClean="0"/>
              <a:t>Para explicar los cambios que se producen en un sistema , es necesario definir con precisión sus propiedades antes y después de que se produzca el cambio.</a:t>
            </a:r>
            <a:endParaRPr lang="es-ES" sz="2000" dirty="0"/>
          </a:p>
        </p:txBody>
      </p:sp>
      <p:graphicFrame>
        <p:nvGraphicFramePr>
          <p:cNvPr id="4" name="3 Diagrama"/>
          <p:cNvGraphicFramePr/>
          <p:nvPr/>
        </p:nvGraphicFramePr>
        <p:xfrm>
          <a:off x="3357554" y="2571744"/>
          <a:ext cx="2428892" cy="19922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386" name="Picture 2" descr="http://i51.tinypic.com/2wdsdv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86446" y="2500306"/>
            <a:ext cx="2864555" cy="207170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571868" y="3071810"/>
            <a:ext cx="16430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Presión</a:t>
            </a:r>
            <a:endParaRPr lang="es-ES" dirty="0"/>
          </a:p>
          <a:p>
            <a:r>
              <a:rPr lang="es-ES" dirty="0" smtClean="0"/>
              <a:t>Temperatura</a:t>
            </a:r>
          </a:p>
          <a:p>
            <a:r>
              <a:rPr lang="es-ES" dirty="0" smtClean="0"/>
              <a:t>Forma física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En 1840, los físicos Joule, Mayer y </a:t>
            </a:r>
            <a:r>
              <a:rPr lang="es-ES" dirty="0" err="1" smtClean="0"/>
              <a:t>Helmholtz</a:t>
            </a:r>
            <a:r>
              <a:rPr lang="es-ES" dirty="0" smtClean="0"/>
              <a:t>, estudiaban el flujo del calor, al que denominaron </a:t>
            </a:r>
            <a:r>
              <a:rPr lang="es-ES" b="1" dirty="0" smtClean="0">
                <a:solidFill>
                  <a:schemeClr val="accent6">
                    <a:lumMod val="75000"/>
                  </a:schemeClr>
                </a:solidFill>
              </a:rPr>
              <a:t>Termodinámica, </a:t>
            </a:r>
            <a:r>
              <a:rPr lang="es-ES" dirty="0" smtClean="0"/>
              <a:t>de las palabras griegas que significan </a:t>
            </a:r>
            <a:r>
              <a:rPr lang="es-ES" b="1" i="1" dirty="0" smtClean="0">
                <a:solidFill>
                  <a:schemeClr val="accent6">
                    <a:lumMod val="75000"/>
                  </a:schemeClr>
                </a:solidFill>
              </a:rPr>
              <a:t>movimiento de calor.</a:t>
            </a:r>
            <a:endParaRPr lang="es-ES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7410" name="Picture 2" descr="https://encrypted-tbn0.gstatic.com/images?q=tbn:ANd9GcQlT4ayYDPMkTKpyZex21TBs4oR5OLNCKezamQYkxX88chMjg1_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3429000"/>
            <a:ext cx="2857520" cy="2857521"/>
          </a:xfrm>
          <a:prstGeom prst="rect">
            <a:avLst/>
          </a:prstGeom>
          <a:noFill/>
        </p:spPr>
      </p:pic>
      <p:sp>
        <p:nvSpPr>
          <p:cNvPr id="17412" name="AutoShape 4" descr="data:image/jpeg;base64,/9j/4AAQSkZJRgABAQAAAQABAAD/2wCEAAkGBhQSEBQUExQUFBQUFRQVFxUUFBUUFBUUFBQVFBQUFBQXHCYeFxkkGRQUHy8gJCcpLCwsFR4xNTAqNSYrLCkBCQoKDgwOFQ8PFykcHBwpKSwpKSwpKSkpKSkpKSkpKSwpKSwsKSkpKSksKSkpKSwsLSkpLCkpKSkpKSksKSwpLP/AABEIAMIBBAMBIgACEQEDEQH/xAAcAAABBQEBAQAAAAAAAAAAAAADAAECBAUGBwj/xABBEAACAQIEAwUEBggFBQEAAAABAgADEQQSITEFE0EGIlFhcYGRsfAjMkKhwdEUFVJTgpLh8QckcpPSVGKUwtMW/8QAGAEBAQEBAQAAAAAAAAAAAAAAAAECAwT/xAAeEQEBAQEBAQADAQEAAAAAAAAAARECMRIDITITQf/aAAwDAQACEQMRAD8A4kCFpiQWEScHAQQqiDWFWRE1EmBeRQQiiVlICTUyNpNRCJpJiMohaa6yKuYLhxfUmw++dFw3DZQAq+3f5/rJ8M4cCMx28PKaAFh3TtOvPKg16RPslN6V/WbGFYag6HX2wqYIDU2m8MGwZBVb72sR6dfhLQN5UFtPaZYSaaAxFDp7vKCXSXy1xKHEqNwLafO3pM0oQxBBHgd/zEu5dPGZhrj2jp8Yb9Ksvs2k1lSxa6nzExsRU0tNLEYgm5PnMVTOfVZGFY2jM14wEe0wiMkIssYoYRIGMZEGTIgMsleMBJWhECJEwhEgRCoRSVooHnawywYhRDsIohFkFhQIRJIVZFRJpKyIBJqIgIRVhDqsPh6BY6R6NC818DQsNt/nWIq7SqvYAEAfPWWFrke+VswXS3sj8w++dIL9LGX6CXRUuQSb6aeUycN9YX085dp1u9pt8ialWLPN89pfw9UHymY1PSIOQJrVbLQFQ7iQo1Da8Y1LnWTVZeKTK0ZKmbyH5b3h+IC508h+coYp7LlHXec7WFbEV7mw2+MrVKXhCSYWc0V0WSVIUpHywiAEUKqRcuBXen1kcstNTkDTlQILFaGyRGnABaLLDZI2SQBKRQwSKB5osKog0hhDsmohVEGsKghBaYhlEGghVhlNRCqJBRDIJUaXDwCBfpNRWF7DU2v6dPfMGi5E0qFW1j1llFt11jrpvGNe8NSUbzYmMOTufZ4S2o28tZELaFpGXGjtUIEanHYaAR03gWFeSqV/Ae2CBjVWsPWBWqb3+f7ylWFzNGoukpOus51AMkkqQopySpMoFy4gssJTiCSgISOqwxpxxThATTkTTlkIZLlSimacflSyKcRSBV5cXKlvlxjSkVU5ceWxTjQjyFIZYFDDLDrRFEOpgkhVEMjJDKsCkMDIgqwqwQEMglQdRNCilwD4zPUTe4Y4As9Nbg272ZvIi1wNwYiyarqPCaFCjteXAgAB5SWOospuR0Iu8t4XDl9kpjbcH8505jXyrPIg2E0a3CWG6Dyyl7fc0TcHX3eb/nNL8VStEglhuFp4H+Z/zgVwFMdH/nMhgtBCTHqUxeGoYNB9lva/9JYDWOi/cn/CUxm1cOfWVWo2M18Q9xqp9mUfBZjVzfYN7Tf8BOdSw+SSKSktJy1vjc++aKU7ACZZRRI7U9YamJIJKgXLiVIfJFkgBKRwkMEianKA8uIJDqslkhVTlyXLloUouTrIALRilsUopTHhKwqwKQqmYbWEhVgFMKDCDpDqYCmYZYZGQw4MrjaHpyos0jN/hVRCdM19SxYjVmYnugDQC9ut5z6GbnZwjmG//b97W+JE3x7iW5+3U0sCbA6C/S23rbpD0aZXXr5fn7PnroGgCOu3luBv8PdKZUhRfQ63221t7Z2kdfBV4gevSQq4gHWAr6G/9v7X8pQxGPVeo8+8N/Pzka+r4s1q8rpW1lKpxIEaEe+EpODv4X0v59bfN5kytVKwhf0gePvmbQqlh3FLC3pe/TW1jod4nqaqDufsi99fH2mWxj6xaxJFtwfIEf2gRRRtNfMaga+PlD0sCCTdioFtwbG5AsDpfcekAyioUC3VrHRtPsnoTt+fTpnFQr0Mg9T8BAXljGjKqrpdSw08rD8JVBmL656OskpglqaSQeQFEkBBCpJKdZQUCSCwavC5pQ+SOVkQ8leRSEmogyRJqekCUUREeRXgKiFWDWEAmWhVhlgRCqYQdYZTAKYVTDNHWGptAKYZTKysIZvdmNXYWvcAew3H4zng80OFY7luCdmKg23AJ6S83LKlm/p6VWRqaKyhmtZWH2spI1AHUSFYk9b+u4t4bHwksVVLorI4CkWuBYkEfYa+hBsduhBtKVXEXPrtf5+bT0fTpmXP+MzjnE+WAbnU+NjbYm9xbeedcQ7ZhnyAMttCxOYKzEgC+Z76gm23d1tYy9/itxSrSejZTyyHZWzEfSZcpQjawUgi99W8rTyv9aO5FztpmOZrAkFr7knS95j124j0Sj2gZSS2Xxu2ild7q1yNtSdtfK508J2pHK5gXMMpNrKWYBst9SCQQT1vYaa6Ty/iXGLg0xY90hiQRc6bLsugAkMDxCoQlIG6jMGUZlOQEsSSL30v00yjQyY6+PaOz3a3OGdqgtlzhRdgBmqZwrJpnUWzKDay/ZvmnZU+Jh6bZXGYU810cMbWuSUvcXswsSfq+tvnvC8apMT36wV2OgCkhrFVvmJB1e+3jrpp6V2a4xUoYRCgqVXRVC01qolSoTUYAZLHMLOCOrW130vjPU2O6FK6q2ZTnQEBxl1vmLZr6A321A85iVsXYnl2e1yAltbmxKka67dbkia+K5bMOaXzU+7Y5e+MtiO6bEXup0Gt/GVHxiBCqqqGyhbAEjvFm1O97ffLseTvm+AvmCKGIJHUHcGxHxt7JEPGxNQ5VJ3Pt6DS8DzJz79c+fFnPJZ5VFST5kw1qyrwgeU1eTFSU1bFSOasqcyNzJTV1asKKsoLVklrQatmpJpUlMVYhWkWVoCrFKPP840LrxZYRRBrJqZlsZTCLArCKYQdDDpKqGHRoZo6tCoZXVoVGlZWFligisyhtri+40uLm410EqqY1bEFbEaG4kHouE4elNEYF2U2Isc+UWJNrG7AkdB19TM7ifFxhw5AYhVz2NRLXGbujc/Z329ZS4Xi7UlsfLx6lbEddwJSx3EBTqo11N3KVrI5q2NGo1G/1WUF8xGU2YbmanT0c8yvNe0PFK/EK5aoQAoAUC5Vbj7Ivp5nynOZUSrY3Kg2ZrAka/WA67T0DGVVq1a7VGYYYJSKK4bOHempqNeo2emoIe6h/rMFDNsfO8VhVBVkN6bmwvYEEWurHa4uDe1iCDYagdY6rtDgjV3pigQ5rGpYHLTy8pQ7lizBQApJvoNDN+r2YxC1kdKlHOrKrVaWKw3eUAZagHOBzgXBGlyo13Mn+g0sNXpJRq81eTxBsxAW2fC1Fy5TqRlW+ewVr93YzhZTXWcI4SK+JXCOoStna9TNzKf1Wa7NRVrAHLdrlQASStiZ6X2U4XUwmCq1Tyqtl51NLEJlFD9IZC2X6zU2RuZYi+hsbzydsGmGprVpYy1YjQUcwYXGozKbj109+kjh+MvUp5HxFe9gluYxHLJYsLZrst8vd8ReRY94wSO61KpNMIVzqFvnKNZkz6/suu22gAA0Elr+FvboNfEzybh9RsOwqZWzEggm4z0gwzkAkAnKy6db3nZ8F49z1vlK6eAyG2W4XXcZhvYzPjh+Xm7rp8c5CUwwAYXuB02/pKQrSs+IJ6EWuNba20vp5390YPMdX9vMuCrH50p54/MmRdFeS50o8yPzpTV8VojVlIVI5qyovCtG58oitFzo0aPPi58zxX84/OhdaHNimfz4pDXmQMmpggZINDuODCKZWDwivIiyphFaVlaFV4RZBhFaV1eEDSsrSmCxrCy6gd4AX2udrx1aYXbZv8sLfvF+DRJtOZtx0GD7TqECDJmDai4OVv2VAOpv1nOce7UCvaqVanzclN7MSMikklTa+RizEjW5TwFpyfDsXk16hlYX8fkCa9Y85Qt3qsdgTtSW+QhrGxUnLc9Swt1nSc5Xsk+Yr8wJVyhiyvmLU2pmmAQoIuotpcEG24B8YXF8SpVlZaVPlLSCZCWuthWAVipFwfpqhN2O/lKyYYjvWZiy90sQcwIByKFO5VtTe4GbS8bEuiEFRkNQrcEhgFVgS3d0KllW1rXysbAETaOs4tjCMZSIqI5WjjnDIcwDth6jE3avVI1A7uijWwNyZxeO49WrJkqMCtwbZEGo81UHrOq4nWVuICp9HURsPirvRqXaoFwlQMGJeoFYDQH0NjOc5+C/c4r/AMmj/wDCaqRkSS210N9LG+35zU4Ti8OmJZqlItQKVlVX+kZWakwpm65AWDlTe1vKdFx3tBw16VdaGHK1HFPIeTTUKVdGurBroAgqAjvFzU1NlEy05+jxBqaI1gShAu3euM2fKQ1xa4vpNXAdqaxyZgpCkWvm13A0BsBr0E57GVbqLHx+OkuYFxkXyH5y5GevHonZjj5xIc2Iy2GrZvEaaDwm5nnD/wCHVTuVf4f/AGnYq08/XrydzOqsF44qSqXiDyMLWeJakAHkeZAtmpGapKwqxc2VFgVI/NlYVIubIqzzo/OlQvEWgWjVilXPFA4MNJBoANFmmnoWM0IryqGkw8Yi0HhVqSmtSTFSEXVqQyPKC1IVKkIvq8xu2R/y38a/Bpoo8yu1rf5b+NfgYnsOf6jigYahjCnmL3sb6HxUggqdBsegledn2Y7NUjSWrWGcvqqm9gt7XIG5O+ulrTs9VcweIaWCjp9Ys4BAyghScu2moMrNWJbMTc3vc639b7z0HiHYujVT6Mcp+hBOUnwZTsPMffODbDFKuSoCpV8rAfWFjYgecEuujwvHWxmITmZUKYbFoWBflgHDV2zZBmygXOijYCw0tMPHcNSmuZcRQqm9stPnZhodfpKai2nj1nV4vhypiKaUkdc2Fx+Wnlqi98PXCEJVu+Y9ehI0nKjgGJ/6ev8A7VT8pRnwlNZd4fwGtWqtSRDzFWoxRiEYCmpZhZyLmwPdGum018X2HxOHpPUqKgVLXK1Ua4zU0Zlyk5gr1aak9C3raNRzjXh00p7+P3yNWDDaxq47r/D9bJU/h/GdWWnJ9hH7lT1X8Z1GecOvXi/L/VTDRZ5APFnkchQ8YvB5o14Bg8a8FmjZ4Bi8QeDDSJeAQVI5qwAeLPANzo0AWigcUDFePaNabek4aSDSIWSCwJAyYeDtHhBlqQq1JUzR+bGJjQSpM7tM98Of9S/jJrXlLjtW9A/6llk/a8z9xzE9Q4FVBw1EjbloPaoCn7wZ5fOh7M9pRQHLqXNMm4I1Kk2vp1E272PQ6B29k4LtlTX9Y6Ei/JLFfrAlVuRbraxm5W7bUEW6k1G6KFZRfzZgLD0vOGxPEnesaxP0hbPcdCDcW8ALC3pKzzHacYJXFoQahtg8ZZ6iutQn9Hrk3LUaRazFu93idyQdBxv64r/vqv8AuP8AnNvhfHnrYgM607U8Ni7IEyob4aqWzAHW+2+wAFgBMjiHFFqLlFChSsb5qauGOhFjmci2t9uglrUBwvE6lOoaiOwqEOpe92tURqb6nqVZhffWaOM7VYqurrVru6uVZlvZSVAA7oAA+qu2hKg6kAzFEnTiKJVe/hA3knOshA7jsCe7U/h/GdXecl2CPdqfw/jOrBnDv15Pyf1SvJCQJkplzTLRryOWNmgOTGLRiJEmBLNGLSOaMTARaNmkTEYE80UGYoMcqUjSyaRkGozbuDeLNCGjINQMBs8Y1IjSMEyyqmXkS8hGLSieaVOKH6I+o+MMakDijmQjxH39JY1PWFFHIjTTqUUUUC9wbHLSqlnVmU06tMhSFa1Wm1O4JBGma+3SWC+C/ZxX89L/AITJj2gbnZzGYSnXqmujNSNNxTBCu6sWUqf2S2UMNRa56bh+02Pw1RqX6LT5arSCtdQhLZmIvZjmIUqpc6sRe0wpIGWBmkZIxgIHY9h3stT+H8Z1HOnO9nMMaVHXRmOYjw6AH56zYDzh168vf7tXDVElTfzlNXkxUtJjK1mj3lVannCIZEGvEYwuIh82gRjEyZWLJAGIiIUU/SMUEGBERQhWKBhWiCSeWEAmmw1oSXIjiSBMIE+HvBNggZbCx1U/Jg1ntwyCqcKmuAYskurrn6nCG85TxHDKg2F/SdYVHWQdZfpqdV5/iME4Nyp90rFZ6K9PykThVO6g+wS/Tf8Ao87inftwmid6a/yiD/UNH92PZpL9RfuOEjzum7O0CdKY95j/AP52iPsL98fUX7jhI4UnbX0nf0+A076Io9wh/wBUqOnuj6T/AEcFS4ZUb7JHrp/Wa3DeCZSGOp8BsJ0/6CvhJrhRJemL+RVoqbSyt5aXDiEWlMOeqwEIBLGSPkkTQV9IWSywgQQmhX9R87SYWSAEkCIQr+MdvQyauPzk7+lvMQoAHyI0MD8+cRpfPwhAgPT59seOacUDnWMIPxiih0THWO3z98eKEJY8eKULxjfPxjxQEZF9o8UCB3+fGIfP3xRQqRkRv7PxiilBF3hBv7oopAY7j0k0GvsiikDEafPhBAaj56xRSsprDJFFIh1+fuiO0UUqJJ1kjt8+EUUgR+fvjNv7YooE/H56RwdIooEiPjFbWKKBJTFFFI0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7414" name="AutoShape 6" descr="data:image/jpeg;base64,/9j/4AAQSkZJRgABAQAAAQABAAD/2wCEAAkGBhQSEBQUExQUFBQUFRQVFxUUFBUUFBUUFBQVFBQUFBQXHCYeFxkkGRQUHy8gJCcpLCwsFR4xNTAqNSYrLCkBCQoKDgwOFQ8PFykcHBwpKSwpKSwpKSkpKSkpKSkpKSwpKSwsKSkpKSksKSkpKSwsLSkpLCkpKSkpKSksKSwpLP/AABEIAMIBBAMBIgACEQEDEQH/xAAcAAABBQEBAQAAAAAAAAAAAAADAAECBAUGBwj/xABBEAACAQIEAwUEBggFBQEAAAABAgADEQQSITEFE0EGIlFhcYGRsfAjMkKhwdEUFVJTgpLh8QckcpPSVGKUwtMW/8QAGAEBAQEBAQAAAAAAAAAAAAAAAAECAwT/xAAeEQEBAQEBAQADAQEAAAAAAAAAARECMRIDITITQf/aAAwDAQACEQMRAD8A4kCFpiQWEScHAQQqiDWFWRE1EmBeRQQiiVlICTUyNpNRCJpJiMohaa6yKuYLhxfUmw++dFw3DZQAq+3f5/rJ8M4cCMx28PKaAFh3TtOvPKg16RPslN6V/WbGFYag6HX2wqYIDU2m8MGwZBVb72sR6dfhLQN5UFtPaZYSaaAxFDp7vKCXSXy1xKHEqNwLafO3pM0oQxBBHgd/zEu5dPGZhrj2jp8Yb9Ksvs2k1lSxa6nzExsRU0tNLEYgm5PnMVTOfVZGFY2jM14wEe0wiMkIssYoYRIGMZEGTIgMsleMBJWhECJEwhEgRCoRSVooHnawywYhRDsIohFkFhQIRJIVZFRJpKyIBJqIgIRVhDqsPh6BY6R6NC818DQsNt/nWIq7SqvYAEAfPWWFrke+VswXS3sj8w++dIL9LGX6CXRUuQSb6aeUycN9YX085dp1u9pt8ialWLPN89pfw9UHymY1PSIOQJrVbLQFQ7iQo1Da8Y1LnWTVZeKTK0ZKmbyH5b3h+IC508h+coYp7LlHXec7WFbEV7mw2+MrVKXhCSYWc0V0WSVIUpHywiAEUKqRcuBXen1kcstNTkDTlQILFaGyRGnABaLLDZI2SQBKRQwSKB5osKog0hhDsmohVEGsKghBaYhlEGghVhlNRCqJBRDIJUaXDwCBfpNRWF7DU2v6dPfMGi5E0qFW1j1llFt11jrpvGNe8NSUbzYmMOTufZ4S2o28tZELaFpGXGjtUIEanHYaAR03gWFeSqV/Ae2CBjVWsPWBWqb3+f7ylWFzNGoukpOus51AMkkqQopySpMoFy4gssJTiCSgISOqwxpxxThATTkTTlkIZLlSimacflSyKcRSBV5cXKlvlxjSkVU5ceWxTjQjyFIZYFDDLDrRFEOpgkhVEMjJDKsCkMDIgqwqwQEMglQdRNCilwD4zPUTe4Y4As9Nbg272ZvIi1wNwYiyarqPCaFCjteXAgAB5SWOospuR0Iu8t4XDl9kpjbcH8505jXyrPIg2E0a3CWG6Dyyl7fc0TcHX3eb/nNL8VStEglhuFp4H+Z/zgVwFMdH/nMhgtBCTHqUxeGoYNB9lva/9JYDWOi/cn/CUxm1cOfWVWo2M18Q9xqp9mUfBZjVzfYN7Tf8BOdSw+SSKSktJy1vjc++aKU7ACZZRRI7U9YamJIJKgXLiVIfJFkgBKRwkMEianKA8uIJDqslkhVTlyXLloUouTrIALRilsUopTHhKwqwKQqmYbWEhVgFMKDCDpDqYCmYZYZGQw4MrjaHpyos0jN/hVRCdM19SxYjVmYnugDQC9ut5z6GbnZwjmG//b97W+JE3x7iW5+3U0sCbA6C/S23rbpD0aZXXr5fn7PnroGgCOu3luBv8PdKZUhRfQ63221t7Z2kdfBV4gevSQq4gHWAr6G/9v7X8pQxGPVeo8+8N/Pzka+r4s1q8rpW1lKpxIEaEe+EpODv4X0v59bfN5kytVKwhf0gePvmbQqlh3FLC3pe/TW1jod4nqaqDufsi99fH2mWxj6xaxJFtwfIEf2gRRRtNfMaga+PlD0sCCTdioFtwbG5AsDpfcekAyioUC3VrHRtPsnoTt+fTpnFQr0Mg9T8BAXljGjKqrpdSw08rD8JVBmL656OskpglqaSQeQFEkBBCpJKdZQUCSCwavC5pQ+SOVkQ8leRSEmogyRJqekCUUREeRXgKiFWDWEAmWhVhlgRCqYQdYZTAKYVTDNHWGptAKYZTKysIZvdmNXYWvcAew3H4zng80OFY7luCdmKg23AJ6S83LKlm/p6VWRqaKyhmtZWH2spI1AHUSFYk9b+u4t4bHwksVVLorI4CkWuBYkEfYa+hBsduhBtKVXEXPrtf5+bT0fTpmXP+MzjnE+WAbnU+NjbYm9xbeedcQ7ZhnyAMttCxOYKzEgC+Z76gm23d1tYy9/itxSrSejZTyyHZWzEfSZcpQjawUgi99W8rTyv9aO5FztpmOZrAkFr7knS95j124j0Sj2gZSS2Xxu2ild7q1yNtSdtfK508J2pHK5gXMMpNrKWYBst9SCQQT1vYaa6Ty/iXGLg0xY90hiQRc6bLsugAkMDxCoQlIG6jMGUZlOQEsSSL30v00yjQyY6+PaOz3a3OGdqgtlzhRdgBmqZwrJpnUWzKDay/ZvmnZU+Jh6bZXGYU810cMbWuSUvcXswsSfq+tvnvC8apMT36wV2OgCkhrFVvmJB1e+3jrpp6V2a4xUoYRCgqVXRVC01qolSoTUYAZLHMLOCOrW130vjPU2O6FK6q2ZTnQEBxl1vmLZr6A321A85iVsXYnl2e1yAltbmxKka67dbkia+K5bMOaXzU+7Y5e+MtiO6bEXup0Gt/GVHxiBCqqqGyhbAEjvFm1O97ffLseTvm+AvmCKGIJHUHcGxHxt7JEPGxNQ5VJ3Pt6DS8DzJz79c+fFnPJZ5VFST5kw1qyrwgeU1eTFSU1bFSOasqcyNzJTV1asKKsoLVklrQatmpJpUlMVYhWkWVoCrFKPP840LrxZYRRBrJqZlsZTCLArCKYQdDDpKqGHRoZo6tCoZXVoVGlZWFligisyhtri+40uLm410EqqY1bEFbEaG4kHouE4elNEYF2U2Isc+UWJNrG7AkdB19TM7ifFxhw5AYhVz2NRLXGbujc/Z329ZS4Xi7UlsfLx6lbEddwJSx3EBTqo11N3KVrI5q2NGo1G/1WUF8xGU2YbmanT0c8yvNe0PFK/EK5aoQAoAUC5Vbj7Ivp5nynOZUSrY3Kg2ZrAka/WA67T0DGVVq1a7VGYYYJSKK4bOHempqNeo2emoIe6h/rMFDNsfO8VhVBVkN6bmwvYEEWurHa4uDe1iCDYagdY6rtDgjV3pigQ5rGpYHLTy8pQ7lizBQApJvoNDN+r2YxC1kdKlHOrKrVaWKw3eUAZagHOBzgXBGlyo13Mn+g0sNXpJRq81eTxBsxAW2fC1Fy5TqRlW+ewVr93YzhZTXWcI4SK+JXCOoStna9TNzKf1Wa7NRVrAHLdrlQASStiZ6X2U4XUwmCq1Tyqtl51NLEJlFD9IZC2X6zU2RuZYi+hsbzydsGmGprVpYy1YjQUcwYXGozKbj109+kjh+MvUp5HxFe9gluYxHLJYsLZrst8vd8ReRY94wSO61KpNMIVzqFvnKNZkz6/suu22gAA0Elr+FvboNfEzybh9RsOwqZWzEggm4z0gwzkAkAnKy6db3nZ8F49z1vlK6eAyG2W4XXcZhvYzPjh+Xm7rp8c5CUwwAYXuB02/pKQrSs+IJ6EWuNba20vp5390YPMdX9vMuCrH50p54/MmRdFeS50o8yPzpTV8VojVlIVI5qyovCtG58oitFzo0aPPi58zxX84/OhdaHNimfz4pDXmQMmpggZINDuODCKZWDwivIiyphFaVlaFV4RZBhFaV1eEDSsrSmCxrCy6gd4AX2udrx1aYXbZv8sLfvF+DRJtOZtx0GD7TqECDJmDai4OVv2VAOpv1nOce7UCvaqVanzclN7MSMikklTa+RizEjW5TwFpyfDsXk16hlYX8fkCa9Y85Qt3qsdgTtSW+QhrGxUnLc9Swt1nSc5Xsk+Yr8wJVyhiyvmLU2pmmAQoIuotpcEG24B8YXF8SpVlZaVPlLSCZCWuthWAVipFwfpqhN2O/lKyYYjvWZiy90sQcwIByKFO5VtTe4GbS8bEuiEFRkNQrcEhgFVgS3d0KllW1rXysbAETaOs4tjCMZSIqI5WjjnDIcwDth6jE3avVI1A7uijWwNyZxeO49WrJkqMCtwbZEGo81UHrOq4nWVuICp9HURsPirvRqXaoFwlQMGJeoFYDQH0NjOc5+C/c4r/AMmj/wDCaqRkSS210N9LG+35zU4Ti8OmJZqlItQKVlVX+kZWakwpm65AWDlTe1vKdFx3tBw16VdaGHK1HFPIeTTUKVdGurBroAgqAjvFzU1NlEy05+jxBqaI1gShAu3euM2fKQ1xa4vpNXAdqaxyZgpCkWvm13A0BsBr0E57GVbqLHx+OkuYFxkXyH5y5GevHonZjj5xIc2Iy2GrZvEaaDwm5nnD/wCHVTuVf4f/AGnYq08/XrydzOqsF44qSqXiDyMLWeJakAHkeZAtmpGapKwqxc2VFgVI/NlYVIubIqzzo/OlQvEWgWjVilXPFA4MNJBoANFmmnoWM0IryqGkw8Yi0HhVqSmtSTFSEXVqQyPKC1IVKkIvq8xu2R/y38a/Bpoo8yu1rf5b+NfgYnsOf6jigYahjCnmL3sb6HxUggqdBsegledn2Y7NUjSWrWGcvqqm9gt7XIG5O+ulrTs9VcweIaWCjp9Ys4BAyghScu2moMrNWJbMTc3vc639b7z0HiHYujVT6Mcp+hBOUnwZTsPMffODbDFKuSoCpV8rAfWFjYgecEuujwvHWxmITmZUKYbFoWBflgHDV2zZBmygXOijYCw0tMPHcNSmuZcRQqm9stPnZhodfpKai2nj1nV4vhypiKaUkdc2Fx+Wnlqi98PXCEJVu+Y9ehI0nKjgGJ/6ev8A7VT8pRnwlNZd4fwGtWqtSRDzFWoxRiEYCmpZhZyLmwPdGum018X2HxOHpPUqKgVLXK1Ua4zU0Zlyk5gr1aak9C3raNRzjXh00p7+P3yNWDDaxq47r/D9bJU/h/GdWWnJ9hH7lT1X8Z1GecOvXi/L/VTDRZ5APFnkchQ8YvB5o14Bg8a8FmjZ4Bi8QeDDSJeAQVI5qwAeLPANzo0AWigcUDFePaNabek4aSDSIWSCwJAyYeDtHhBlqQq1JUzR+bGJjQSpM7tM98Of9S/jJrXlLjtW9A/6llk/a8z9xzE9Q4FVBw1EjbloPaoCn7wZ5fOh7M9pRQHLqXNMm4I1Kk2vp1E272PQ6B29k4LtlTX9Y6Ei/JLFfrAlVuRbraxm5W7bUEW6k1G6KFZRfzZgLD0vOGxPEnesaxP0hbPcdCDcW8ALC3pKzzHacYJXFoQahtg8ZZ6iutQn9Hrk3LUaRazFu93idyQdBxv64r/vqv8AuP8AnNvhfHnrYgM607U8Ni7IEyob4aqWzAHW+2+wAFgBMjiHFFqLlFChSsb5qauGOhFjmci2t9uglrUBwvE6lOoaiOwqEOpe92tURqb6nqVZhffWaOM7VYqurrVru6uVZlvZSVAA7oAA+qu2hKg6kAzFEnTiKJVe/hA3knOshA7jsCe7U/h/GdXecl2CPdqfw/jOrBnDv15Pyf1SvJCQJkplzTLRryOWNmgOTGLRiJEmBLNGLSOaMTARaNmkTEYE80UGYoMcqUjSyaRkGozbuDeLNCGjINQMBs8Y1IjSMEyyqmXkS8hGLSieaVOKH6I+o+MMakDijmQjxH39JY1PWFFHIjTTqUUUUC9wbHLSqlnVmU06tMhSFa1Wm1O4JBGma+3SWC+C/ZxX89L/AITJj2gbnZzGYSnXqmujNSNNxTBCu6sWUqf2S2UMNRa56bh+02Pw1RqX6LT5arSCtdQhLZmIvZjmIUqpc6sRe0wpIGWBmkZIxgIHY9h3stT+H8Z1HOnO9nMMaVHXRmOYjw6AH56zYDzh168vf7tXDVElTfzlNXkxUtJjK1mj3lVannCIZEGvEYwuIh82gRjEyZWLJAGIiIUU/SMUEGBERQhWKBhWiCSeWEAmmw1oSXIjiSBMIE+HvBNggZbCx1U/Jg1ntwyCqcKmuAYskurrn6nCG85TxHDKg2F/SdYVHWQdZfpqdV5/iME4Nyp90rFZ6K9PykThVO6g+wS/Tf8Ao87inftwmid6a/yiD/UNH92PZpL9RfuOEjzum7O0CdKY95j/AP52iPsL98fUX7jhI4UnbX0nf0+A076Io9wh/wBUqOnuj6T/AEcFS4ZUb7JHrp/Wa3DeCZSGOp8BsJ0/6CvhJrhRJemL+RVoqbSyt5aXDiEWlMOeqwEIBLGSPkkTQV9IWSywgQQmhX9R87SYWSAEkCIQr+MdvQyauPzk7+lvMQoAHyI0MD8+cRpfPwhAgPT59seOacUDnWMIPxiih0THWO3z98eKEJY8eKULxjfPxjxQEZF9o8UCB3+fGIfP3xRQqRkRv7PxiilBF3hBv7oopAY7j0k0GvsiikDEafPhBAaj56xRSsprDJFFIh1+fuiO0UUqJJ1kjt8+EUUgR+fvjNv7YooE/H56RwdIooEiPjFbWKKBJTFFFI0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7416" name="Picture 8" descr="https://encrypted-tbn2.gstatic.com/images?q=tbn:ANd9GcQT-h1YA52gRSzg55XG9c0BNifJmzfSZbZNVlYoqxbr5gPp45u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71876"/>
            <a:ext cx="2388529" cy="25765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1042982"/>
          </a:xfrm>
        </p:spPr>
        <p:txBody>
          <a:bodyPr/>
          <a:lstStyle/>
          <a:p>
            <a:r>
              <a:rPr lang="es-ES" dirty="0" smtClean="0"/>
              <a:t>Ley de la conservación de la energía o primer principio de la termodinámica: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000100" y="2571744"/>
            <a:ext cx="68580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i="1" dirty="0" smtClean="0">
                <a:solidFill>
                  <a:schemeClr val="accent6">
                    <a:lumMod val="75000"/>
                  </a:schemeClr>
                </a:solidFill>
              </a:rPr>
              <a:t>La energía no se crea, ni se destruye, solo se transforma</a:t>
            </a:r>
            <a:endParaRPr lang="es-ES" sz="32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8434" name="AutoShape 2" descr="data:image/jpeg;base64,/9j/4AAQSkZJRgABAQAAAQABAAD/2wCEAAkGBhQQEBQUEBIQFBQUFBQVFBUVFRAPEBQVFRUVFBQUFBQXGyYeFxkjGRQUHy8gIycpLCwsFR4xNTAqNSYrLCkBCQoKDgwOFw8PGiwcHxwpLC8pLC8pLCkpKSkpKSwpLCopKSwpKSwpLDQsKTMqLCo0KiwpLCkpKSksKSwuLiwpMP/AABEIAOQAwgMBIgACEQEDEQH/xAAcAAACAgMBAQAAAAAAAAAAAAAAAQQFAgMGCAf/xABFEAACAQIDBAYHBwEGBAcAAAABAgADEQQSIQUTMVEGFCJBYXEyM3KBkbHRI0JSU6GissEHFSRDc5NU0vDxVWKDksLD4f/EABsBAQEBAQEBAQEAAAAAAAAAAAABAgMFBAYH/8QAKhEBAQACAQMDAwIHAAAAAAAAAAECEQMSEyEEMUEFUWEioQYUMkKBsdH/2gAMAwEAAhEDEQA/APqnSTaRopcTzDtmpmxNdvxVqjfF2P8AWekOmvq55r2kftqn+o/8jLGajwhHKghCAgEcIQghCEAhCEAhCEAhHFAcUcUAjihAIplEYBFHFCiELRwj0z01P2ZnnvaWxaud3CgqXYizLwJPEG1p6E6a+rM+AYrFkVXFzbOwI7jY66e8fCSN1UVMK6+kjDzBt8RpMCpFr94uPEc7ce6XeG2gyMCOOmncRbgZKp7SpE2rIrg31Kh7DM2nMAjlKy5mOXBSgxNkC3OgDMpA7vD9JgdlU29Go481Wpp5i0aFVHLFtht916be8of1E0vsmqPuMR4WYftjSIccyeiQbEG/wP6zZ1N8hco+QZQWIIXt3ya+OU28oGmFoWhAUIQgOKOEBQhCAQhCAQMIQAwgYoBHCED0z019XPOe0aJ3tTQ6u1rajVjb/wCM9GdNvVGfFG6N1XrVMtGo1hvDlyk5Wvla19R5X7uEy3XM4c9rjYAMfgNB77zU9Y3+H1PznQJsvKGzZ7FVUZk/E1ja179kHWV9bZY1IK2vyYce7hNM6Q8NVLOosDcjTWx87Se1BbKRpd2U6nRQcova9iTzmlNmWILrUyG+qjNrw0sdJuoIu8pEZUyqN4zmpTBYEm4en276ixlkgWLxdqjAG1rdm400HGwAv7o0x7DkZBxSs1RmN2ux1JLXF9NTqdJpykc/1gXi7VY6EcdO4+HfMtu7SVqZSn6DVBwBW60syUl8gozebHlKrAUmeoirYksLBmFNTxOrEiw043m/a1AUhSp2YOEFSpdlZbuBkVcpIsFF78SXPC0150K6EITKCEIQCEIQCFoQgKEZikDihCAQhCAQhCB6Z6a+rM89Y3bmIWpUUYiuAGZQA7WC5vRA5aCehumvq55s2l66p7b/AMjJG6sML0rr0wACjAX0YFr34ki9r8dRzk89LqRHawgUkalKhBv3mxFgJy4jjTO3bYfbeEZCorV6avY1EcFFYrbL2lBBYa62mbYHCt6GKokWHeSVv3HS7a+E4aFpabdxjOihRA5amUbQOpzJfU2LD0dOdpXVtgsvPU2uCGHxGk57C42pSN6VSpTN73RisusD02rIMlZaeIpXBKOqo+nC1RbETPmKh4nC9nuYG3z4eBvIeN9Y4FtDl04dnSdbSfD1A9ek5Ko9Ntyx+2Ci5Km4sVz5QDqePhOQxFFla1QEMQH1tqG1DAjiDNS2xK1iEUcqD/rn7zCZJUIBsSAwswGlxcGx5i4BmMgIQhKCEULyB3hFCA4jCBgEIQvAUcLQgemumvq55r2l66p/qP8AOek+mvq55s2l66p/qP8AyMkaqPCEJWThFeEBiEIQrdhsW9Ik02IJFtP6/XiJOxWILItJsjgU0ag4RjVA1UUQQLsL5ks3ArKu8l4LGurUwr5MrllbXMhNr2I1y3ANudzLBFvCSNpEmq5K5czZiMwqC7asQw4gkk38ZGkod4XikvFbLq0qdKpUWyVlzUzdTceIGqm2uszcpLJb7mkWEBCaBCF4GEEIRGA4RQMAhCEAjihCvTXTb1ZnmvaPrqntv/Iz0r019XPNm0z9tU9t/wCRki1GhCErIhCAgOZJSLaKCT4a/wDaYzKkhJsLkEagEA6cidJFSF2cbdp6CW7nqqD8FzTIYFO/E0h7KV3/AFCwGCQek1ZPDIlS3vDD5SXgtgU61RUTGUlZuBrUq9Fb9ylgGAMCRXwFPECtiC7ItMUM1qYJqZlFN6q0y4yqHAOn5krd1h/zsQf/AEKY/wDtnQ4zo62GpPh6+JwoYqKi5aj5GvYIKjZdVWzm3C5F7yhGxx/xWB/3X59/YmsvHuNWTD8d5if9qj/zzemFw5XXE11CmwU0VbjxygVNBEdjD/isD/vN/wAkn7L6NU6qPfGYNagZcoNULSVP8x3dgCSCVARdeJ7piWWr5Y43o3SpAE4sMCL2Wg7ldA3byucvGVhwSfdxFI+0tal+rAiWVfZFFVzJjqBDEo/+Hrq4IB7VNQO3TP49OPCRK2Co8RiHYnWy4aoqjyLMJq6Eevs504hWFr3Rlqrb3aj4d8i3nQYXZioFZqtencMaYrYdqdFyVADb0E9gErcnSVeP2bUpFi6stit/wjPfKVYaMhsbMNJdIhwhC0iCEIQCEIQMY4WjhXprpr6uebNpeuqe238jPSfTb1Znm3aI+2qe2/8AIyRajRiELSsiEcICm/DpozfhAJHMXsbeNjNMzTg3s/1El9liamLHdpoRz0PdMlqWIKkgjUEaEeRGsrlEzQm4lNrrBValV1oh2zVKiKGZna1wyEE6nLZvdIDqVJVgVKkqQdCCNCD5THDYlqdRXU2KG48/GSNr4ZhVzVGzvUp06haxW+Ycvda/fxl8qj3vpNtfFs1rnQagaKinTUKBx04yM1PkTNRRtTyt389NOcb0i02ntatiCGxFapVKjKpdswA5KNAB7pC3oE0tewiIk2roNkbZzOvWajslGkUVC2UGmt2WiP8AylrX56chKnae13r5QVppTTNu6VMMtKnnOZgoJJsTrrITrCEYxxmKEK0BHaAEBQtHaFoChHCB6Z6a+rnm/aI+2qe2/wAzPSHTb1ZnnXaCfa1Pbb5yRqoOWO03CnHu5WWjLDLNwpx7uUaMkyA7L+Q/kJu3cYp305lR+o+kl9ljCmmoJANtbdxtzmylR15toAOJJ7h5zoKHRKsyhnNKkpFwarhSQeByDXXiOcuMB/Z6OzmxAJYjKqLZmPdlv2r+Npi54z3rUxrhiL93hy8DLnG4p8Th1NQoWwwVUtpUai/HMO9VbL8Z0w6DUTftYhuP3HUHyJtfhNydBqQ1Q17kFSDYZ0YWdLngDofdMZc2OMtt8LMK+fBLjvvf9LRKBcFr5bjNYXOW4zWHebXn0VegeHA13ndxYr/Sa36FUkNwlZ7EGwIe/fqLgkTPfwlnVYvRVJ046GrgDQZHLLiFdwrABqVspCmx10bjzE5dqWmhFp9S6TbMGNanv6qUKtNGALdhKqkg3UFyuYHuvrynK7V6JHDqHatmQsAStGrUIv3kL3e+dryY2+KzqufxWzCM9x6OThqPtBcSvZLTuMT0bXdVKyVLKAps1GtSBZV19MA30JPK85Gqt2NxbUmdN7Z0iZI8s37uG7gR8sMskbuG7gRykWSSMkMkCPlhJG7hA9H9NvVmefsdT+1f22+c9A9NvVmfEcThru3tH5zEaqm3Ue6loMJGMJLtlV7mAoy16nMhhPCTYqdzN+DweZuJFhpbnyPhLDqkkYTD2JPK3zi3wN2ymoUXFSoGapa5zX3aufvUwQe1bQEnQcLTpNj9IMGlPNXrHrBdmDbtylMBjkyvfLw11vObrUdZFahPl5eDDkn6/LeOdns77DJQe7UcRQsxOhd1BJ14ZTr4CXabFRlAaswvxKVCtuOgJF7G8+WYKs1F7oFa5F1YZgde4dzd153y0ncozDdZSGKjKza6ZWFtJ+b+qZZcGUkkk+NW/vNvt4P1+68OzaYADVqRAVVu5qM9kGUa87AayJjqCU1JplajfhVajnx4CYYxRlJLAW4cbd1/0+UrMHjRUdgtmUcD2tPjxnhd7uS5XHevfzl/19+PHJ8/tEzFYWmyrnXD8LtvFDsmYagLlsD4kzj9t4rDNVCE1EWktkbCYhxrckXpimFzXN7k6AC06msoJF0BXXMOAI90oOkmzaSoTSDqzFdMiVAtjrkIsUuNDx4T1PpfrLx5du3UycPU8O8eqebHN4/a4pUDQopVZKrq7viKxruzKcygIAFUZtTbtNYXNtJT1aZJJN7nU+Z4y4xWz89J7DXLdfMazVTwl1B5gfKfs+PePi15H5VO4huJb9V8IdVnXaKjcGG5lt1WLqkuxUmjDcy16r4TE4SNir3Mcs+q+EJNj7j029WZ8nqYe5PnefWOm3qzPnYof0mK0quqx9UlsMPDq8mzSr6rGMJLXq8Orxs0rOqTIYXRvIfMSzGHmRw+jDwk2aVb0dB5CaGw8tzSuB5CazQkNK6hs9qjBUsGPC5yi41489NJ9Jp4YZe16dhcgak8/OclsrZyVKmR7i47NiR2hrednQBAs2vjwt5z8P8AxDy280wn9s/3+Xpekx1jao9pLxXiD+hkPDUwozsii2lgf0sOMvcZhlNyOPhpKlhewtpe58OU8ri5N46ejrc21ptIu2QK1/xWsth8psrAKpsLixuB3zHE0StrNb4d83hLLz075u2TViT7OZpUBm0XKNOzqQNNRrIjYLL2R3aCXrUjmN7XOs01aGp85/QfR8s5OHHKfZ4XJh05WVTnCRdVlr1eHV59e3PSp6rF1WW3V4ChLtNKnqsRwstjh4txJs0qeqQlt1eEuzT6H029WZxVOloPIfKdr01P2ZnJ0E7K+yvyEmTUaN1HupKCQ3cxtrSNuo91JW7jFONmkUUoGlYSWKcxrJp742aQd1EaUlbuIpIzpG3XLuNwe8eUutl7WcnLUOblpr7zK7JGq2IPeOE8z6l6DD1fHfH6pPFduLkuF/C9rYgHUWvw14SE1EA6n390xo424sf+jMK1b6z8HeHLjyuFmrHr4ZbnhhjEzqfDXkNOMi06hAHfyvxA5TbUe/lMbT9Z9O+nTLgveni+Z95/l8PPzfr3iwyXN+8xVEuSf0my9pt3d5+h48MOPCY4TUj47bld1D3UN1Jm6mQoTezSDuYtzLBcKTwBPumwbMblN6tRV7mI0pbf3ZbiY/7vE126in3XhCXHURyhNduovOm3qzOZw69hfZX5CdN039WZzmGXsJ7K/ITjkuJ5YwJnljyTm2wCxhZnljAjasQsi7TqFKRZVL5SCVHpEHS4+knWmvF4TeUyvOxGgOoII/UTNy0lUOE6Q0KvoVEv3qTkYeYMsFqXFxr4jUa8yJ856T4YZVKU1AFw1r6OCQ2bvB7/AHylwSP/AJdxe3Co9MXvre3K864yZTbl1afYiPA/AwtOA/uisyqaVdr5PtAa1cBXBPoFBquXKddbkyOcDiF9PG005g4itf4S3E6n0jy/7zDMeXGfPVo1f/EQD/q1D85nT2dUf0ceCdSc1V1Q27gQb3PdPg5/pnDz3qymrfmO2HqMsPZ39IGx0/8AzxPKa6mKRdXdR5sn9TPnzYGnuw2JrYw2q5Dk7Yy5bkfaMLG/fr3ypq7PVaG9ZNGcpT+8Cw1YNfvCkcJ9fD6XHg45hj8OeXLcruvouL6VYUNkovVrsTlVUSxLHgpY9kH3zqcJhi9JHI9JFb4jX9ZxXRZnbZ74eovrqlMYZLAOKitnrVVHFaapbMeZtxnbL2VAUnKBYceA0nTPPGai4S3ym4fZiN6VRR4CwPxMlNRopwNP3nOfpKdjfjMDM48s+zVx2tamOpj71/ACwkd8cnI++QCJiROvfqdKU+NHcJpfFGarTErJ3ck02dYMJqtCTuZGnR9N/VnynP4f0F9lfkJ0HTf1ZlHg0vTT2V+QlylvsYmBHab1ozclDnMTjyrVqJu5mtCTVoibFUCdJwz5TqREwsk08HNm8Ah1oCW8eETdVe2+gtDF3Yk0qmnbUXDeLrpc+PHznB7Q/suxlHWiBWHcabKDbjqja3v3W98+nHHzA48zNzxjPRa+VVqWIo0ylTC4tCyEO2QhQxJ1UAHs2y8SDe/dack+EYHUEeYInoD+8mHAt8TMGxzHifiAfmJxy5te0anG8/jD+B/W0k4LAsWFt7x/y0eo511sNBPum/Ph/wC1fpGMUw+8fdp8px/mcpf6V7X5fLqGw8RWVEXBYplDEk1PsM2lluRqPHWWuzP7N8QQoxFanRRWLBU+2qgniATovAa+AndNiD3lj7zNZqmW+ozy+FnHI0bL6P0cKpWipBPpMxzVH7+03K/dwm6roYb0zAmZnlsiYozMZZKCYmMzGdPKFaIiOE0hWijvFKjoem/qjKfCN9mnsL/ETo+lOANVCBORGGxCgAImgA+93C3Odt34c5VjvZlv5XbrEfgT4N9YbvEflp8G+sm82txY9amJxEr93iPwJ+76wFPEflp+76zN6l3E7emItIYTEfgT931hkxH5afu+s53DKr1RMjAkPLiPy0/d9Y/8R+XT+DfWTt5HVEyKRP8AE/l0/g/1gRiPy0+D/WS8WVOuJkLSF/iPy0+D/WMjE/lp+76zHYyXriURFaRrYj8tOXBvrC2I/LT4N9ZqcOR1xJKzEmRyuJ/LT4P9ZiaeI/LT931nTt1OqJF4rzQKOIt6Cfu+sDRxH5afu+snRTqjaTMbzV1fEfgT4N9YdWxH4E/d9Zrop1RtvMbzX1bEfgX931m/B7OrMwDKAPC9/nHRU6o13jnQjosv43/b9Io6KdUdUyg8ZrOHXkIQnVzHVl5CLq68hCEBjDLyEDh15CEIUdWXkIdWXkIQlCOGXkIxh15CEIAcOvIRHDryEIQGMMvIRdXXkIQgHV15CBw68hCEA6uvIRjDLyEISg6svIQ6svIQhIDqy8hEcOvIQhCH1ZeQjFBR3CEIGeQcooQk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8436" name="AutoShape 4" descr="data:image/jpeg;base64,/9j/4AAQSkZJRgABAQAAAQABAAD/2wCEAAkGBhQQEBQUEBIQFBQUFBQVFBUVFRAPEBQVFRUVFBQUFBQXGyYeFxkjGRQUHy8gIycpLCwsFR4xNTAqNSYrLCkBCQoKDgwOFw8PGiwcHxwpLC8pLC8pLCkpKSkpKSwpLCopKSwpKSwpLDQsKTMqLCo0KiwpLCkpKSksKSwuLiwpMP/AABEIAOQAwgMBIgACEQEDEQH/xAAcAAACAgMBAQAAAAAAAAAAAAAAAQQFAgMGCAf/xABFEAACAQIDBAYHBwEGBAcAAAABAgADEQQSIQUTMVEGFCJBYXEyM3KBkbHRI0JSU6GissEHFSRDc5NU0vDxVWKDksLD4f/EABsBAQEBAQEBAQEAAAAAAAAAAAABAgMFBAYH/8QAKhEBAQACAQMDAwIHAAAAAAAAAAECEQMSEyEEMUEFUWEioQYUMkKBsdH/2gAMAwEAAhEDEQA/APqnSTaRopcTzDtmpmxNdvxVqjfF2P8AWekOmvq55r2kftqn+o/8jLGajwhHKghCAgEcIQghCEAhCEAhCEAhHFAcUcUAjihAIplEYBFHFCiELRwj0z01P2ZnnvaWxaud3CgqXYizLwJPEG1p6E6a+rM+AYrFkVXFzbOwI7jY66e8fCSN1UVMK6+kjDzBt8RpMCpFr94uPEc7ce6XeG2gyMCOOmncRbgZKp7SpE2rIrg31Kh7DM2nMAjlKy5mOXBSgxNkC3OgDMpA7vD9JgdlU29Go481Wpp5i0aFVHLFtht916be8of1E0vsmqPuMR4WYftjSIccyeiQbEG/wP6zZ1N8hco+QZQWIIXt3ya+OU28oGmFoWhAUIQgOKOEBQhCAQhCAQMIQAwgYoBHCED0z019XPOe0aJ3tTQ6u1rajVjb/wCM9GdNvVGfFG6N1XrVMtGo1hvDlyk5Wvla19R5X7uEy3XM4c9rjYAMfgNB77zU9Y3+H1PznQJsvKGzZ7FVUZk/E1ja179kHWV9bZY1IK2vyYce7hNM6Q8NVLOosDcjTWx87Se1BbKRpd2U6nRQcova9iTzmlNmWILrUyG+qjNrw0sdJuoIu8pEZUyqN4zmpTBYEm4en276ixlkgWLxdqjAG1rdm400HGwAv7o0x7DkZBxSs1RmN2ux1JLXF9NTqdJpykc/1gXi7VY6EcdO4+HfMtu7SVqZSn6DVBwBW60syUl8gozebHlKrAUmeoirYksLBmFNTxOrEiw043m/a1AUhSp2YOEFSpdlZbuBkVcpIsFF78SXPC0150K6EITKCEIQCEIQCFoQgKEZikDihCAQhCAQhCB6Z6a+rM89Y3bmIWpUUYiuAGZQA7WC5vRA5aCehumvq55s2l66p7b/AMjJG6sML0rr0wACjAX0YFr34ki9r8dRzk89LqRHawgUkalKhBv3mxFgJy4jjTO3bYfbeEZCorV6avY1EcFFYrbL2lBBYa62mbYHCt6GKokWHeSVv3HS7a+E4aFpabdxjOihRA5amUbQOpzJfU2LD0dOdpXVtgsvPU2uCGHxGk57C42pSN6VSpTN73RisusD02rIMlZaeIpXBKOqo+nC1RbETPmKh4nC9nuYG3z4eBvIeN9Y4FtDl04dnSdbSfD1A9ek5Ko9Ntyx+2Ci5Km4sVz5QDqePhOQxFFla1QEMQH1tqG1DAjiDNS2xK1iEUcqD/rn7zCZJUIBsSAwswGlxcGx5i4BmMgIQhKCEULyB3hFCA4jCBgEIQvAUcLQgemumvq55r2l66p/qP8AOek+mvq55s2l66p/qP8AyMkaqPCEJWThFeEBiEIQrdhsW9Ik02IJFtP6/XiJOxWILItJsjgU0ag4RjVA1UUQQLsL5ks3ArKu8l4LGurUwr5MrllbXMhNr2I1y3ANudzLBFvCSNpEmq5K5czZiMwqC7asQw4gkk38ZGkod4XikvFbLq0qdKpUWyVlzUzdTceIGqm2uszcpLJb7mkWEBCaBCF4GEEIRGA4RQMAhCEAjihCvTXTb1ZnmvaPrqntv/Iz0r019XPNm0z9tU9t/wCRki1GhCErIhCAgOZJSLaKCT4a/wDaYzKkhJsLkEagEA6cidJFSF2cbdp6CW7nqqD8FzTIYFO/E0h7KV3/AFCwGCQek1ZPDIlS3vDD5SXgtgU61RUTGUlZuBrUq9Fb9ylgGAMCRXwFPECtiC7ItMUM1qYJqZlFN6q0y4yqHAOn5krd1h/zsQf/AEKY/wDtnQ4zo62GpPh6+JwoYqKi5aj5GvYIKjZdVWzm3C5F7yhGxx/xWB/3X59/YmsvHuNWTD8d5if9qj/zzemFw5XXE11CmwU0VbjxygVNBEdjD/isD/vN/wAkn7L6NU6qPfGYNagZcoNULSVP8x3dgCSCVARdeJ7piWWr5Y43o3SpAE4sMCL2Wg7ldA3byucvGVhwSfdxFI+0tal+rAiWVfZFFVzJjqBDEo/+Hrq4IB7VNQO3TP49OPCRK2Co8RiHYnWy4aoqjyLMJq6Eevs504hWFr3Rlqrb3aj4d8i3nQYXZioFZqtencMaYrYdqdFyVADb0E9gErcnSVeP2bUpFi6stit/wjPfKVYaMhsbMNJdIhwhC0iCEIQCEIQMY4WjhXprpr6uebNpeuqe238jPSfTb1Znm3aI+2qe2/8AIyRajRiELSsiEcICm/DpozfhAJHMXsbeNjNMzTg3s/1El9liamLHdpoRz0PdMlqWIKkgjUEaEeRGsrlEzQm4lNrrBValV1oh2zVKiKGZna1wyEE6nLZvdIDqVJVgVKkqQdCCNCD5THDYlqdRXU2KG48/GSNr4ZhVzVGzvUp06haxW+Ycvda/fxl8qj3vpNtfFs1rnQagaKinTUKBx04yM1PkTNRRtTyt389NOcb0i02ntatiCGxFapVKjKpdswA5KNAB7pC3oE0tewiIk2roNkbZzOvWajslGkUVC2UGmt2WiP8AylrX56chKnae13r5QVppTTNu6VMMtKnnOZgoJJsTrrITrCEYxxmKEK0BHaAEBQtHaFoChHCB6Z6a+rnm/aI+2qe2/wAzPSHTb1ZnnXaCfa1Pbb5yRqoOWO03CnHu5WWjLDLNwpx7uUaMkyA7L+Q/kJu3cYp305lR+o+kl9ljCmmoJANtbdxtzmylR15toAOJJ7h5zoKHRKsyhnNKkpFwarhSQeByDXXiOcuMB/Z6OzmxAJYjKqLZmPdlv2r+Npi54z3rUxrhiL93hy8DLnG4p8Th1NQoWwwVUtpUai/HMO9VbL8Z0w6DUTftYhuP3HUHyJtfhNydBqQ1Q17kFSDYZ0YWdLngDofdMZc2OMtt8LMK+fBLjvvf9LRKBcFr5bjNYXOW4zWHebXn0VegeHA13ndxYr/Sa36FUkNwlZ7EGwIe/fqLgkTPfwlnVYvRVJ046GrgDQZHLLiFdwrABqVspCmx10bjzE5dqWmhFp9S6TbMGNanv6qUKtNGALdhKqkg3UFyuYHuvrynK7V6JHDqHatmQsAStGrUIv3kL3e+dryY2+KzqufxWzCM9x6OThqPtBcSvZLTuMT0bXdVKyVLKAps1GtSBZV19MA30JPK85Gqt2NxbUmdN7Z0iZI8s37uG7gR8sMskbuG7gRykWSSMkMkCPlhJG7hA9H9NvVmefsdT+1f22+c9A9NvVmfEcThru3tH5zEaqm3Ue6loMJGMJLtlV7mAoy16nMhhPCTYqdzN+DweZuJFhpbnyPhLDqkkYTD2JPK3zi3wN2ymoUXFSoGapa5zX3aufvUwQe1bQEnQcLTpNj9IMGlPNXrHrBdmDbtylMBjkyvfLw11vObrUdZFahPl5eDDkn6/LeOdns77DJQe7UcRQsxOhd1BJ14ZTr4CXabFRlAaswvxKVCtuOgJF7G8+WYKs1F7oFa5F1YZgde4dzd153y0ncozDdZSGKjKza6ZWFtJ+b+qZZcGUkkk+NW/vNvt4P1+68OzaYADVqRAVVu5qM9kGUa87AayJjqCU1JplajfhVajnx4CYYxRlJLAW4cbd1/0+UrMHjRUdgtmUcD2tPjxnhd7uS5XHevfzl/19+PHJ8/tEzFYWmyrnXD8LtvFDsmYagLlsD4kzj9t4rDNVCE1EWktkbCYhxrckXpimFzXN7k6AC06msoJF0BXXMOAI90oOkmzaSoTSDqzFdMiVAtjrkIsUuNDx4T1PpfrLx5du3UycPU8O8eqebHN4/a4pUDQopVZKrq7viKxruzKcygIAFUZtTbtNYXNtJT1aZJJN7nU+Z4y4xWz89J7DXLdfMazVTwl1B5gfKfs+PePi15H5VO4huJb9V8IdVnXaKjcGG5lt1WLqkuxUmjDcy16r4TE4SNir3Mcs+q+EJNj7j029WZ8nqYe5PnefWOm3qzPnYof0mK0quqx9UlsMPDq8mzSr6rGMJLXq8Orxs0rOqTIYXRvIfMSzGHmRw+jDwk2aVb0dB5CaGw8tzSuB5CazQkNK6hs9qjBUsGPC5yi41489NJ9Jp4YZe16dhcgak8/OclsrZyVKmR7i47NiR2hrednQBAs2vjwt5z8P8AxDy280wn9s/3+Xpekx1jao9pLxXiD+hkPDUwozsii2lgf0sOMvcZhlNyOPhpKlhewtpe58OU8ri5N46ejrc21ptIu2QK1/xWsth8psrAKpsLixuB3zHE0StrNb4d83hLLz075u2TViT7OZpUBm0XKNOzqQNNRrIjYLL2R3aCXrUjmN7XOs01aGp85/QfR8s5OHHKfZ4XJh05WVTnCRdVlr1eHV59e3PSp6rF1WW3V4ChLtNKnqsRwstjh4txJs0qeqQlt1eEuzT6H029WZxVOloPIfKdr01P2ZnJ0E7K+yvyEmTUaN1HupKCQ3cxtrSNuo91JW7jFONmkUUoGlYSWKcxrJp742aQd1EaUlbuIpIzpG3XLuNwe8eUutl7WcnLUOblpr7zK7JGq2IPeOE8z6l6DD1fHfH6pPFduLkuF/C9rYgHUWvw14SE1EA6n390xo424sf+jMK1b6z8HeHLjyuFmrHr4ZbnhhjEzqfDXkNOMi06hAHfyvxA5TbUe/lMbT9Z9O+nTLgveni+Z95/l8PPzfr3iwyXN+8xVEuSf0my9pt3d5+h48MOPCY4TUj47bld1D3UN1Jm6mQoTezSDuYtzLBcKTwBPumwbMblN6tRV7mI0pbf3ZbiY/7vE126in3XhCXHURyhNduovOm3qzOZw69hfZX5CdN039WZzmGXsJ7K/ITjkuJ5YwJnljyTm2wCxhZnljAjasQsi7TqFKRZVL5SCVHpEHS4+knWmvF4TeUyvOxGgOoII/UTNy0lUOE6Q0KvoVEv3qTkYeYMsFqXFxr4jUa8yJ856T4YZVKU1AFw1r6OCQ2bvB7/AHylwSP/AJdxe3Co9MXvre3K864yZTbl1afYiPA/AwtOA/uisyqaVdr5PtAa1cBXBPoFBquXKddbkyOcDiF9PG005g4itf4S3E6n0jy/7zDMeXGfPVo1f/EQD/q1D85nT2dUf0ceCdSc1V1Q27gQb3PdPg5/pnDz3qymrfmO2HqMsPZ39IGx0/8AzxPKa6mKRdXdR5sn9TPnzYGnuw2JrYw2q5Dk7Yy5bkfaMLG/fr3ypq7PVaG9ZNGcpT+8Cw1YNfvCkcJ9fD6XHg45hj8OeXLcruvouL6VYUNkovVrsTlVUSxLHgpY9kH3zqcJhi9JHI9JFb4jX9ZxXRZnbZ74eovrqlMYZLAOKitnrVVHFaapbMeZtxnbL2VAUnKBYceA0nTPPGai4S3ym4fZiN6VRR4CwPxMlNRopwNP3nOfpKdjfjMDM48s+zVx2tamOpj71/ACwkd8cnI++QCJiROvfqdKU+NHcJpfFGarTErJ3ck02dYMJqtCTuZGnR9N/VnynP4f0F9lfkJ0HTf1ZlHg0vTT2V+QlylvsYmBHab1ozclDnMTjyrVqJu5mtCTVoibFUCdJwz5TqREwsk08HNm8Ah1oCW8eETdVe2+gtDF3Yk0qmnbUXDeLrpc+PHznB7Q/suxlHWiBWHcabKDbjqja3v3W98+nHHzA48zNzxjPRa+VVqWIo0ylTC4tCyEO2QhQxJ1UAHs2y8SDe/dack+EYHUEeYInoD+8mHAt8TMGxzHifiAfmJxy5te0anG8/jD+B/W0k4LAsWFt7x/y0eo511sNBPum/Ph/wC1fpGMUw+8fdp8px/mcpf6V7X5fLqGw8RWVEXBYplDEk1PsM2lluRqPHWWuzP7N8QQoxFanRRWLBU+2qgniATovAa+AndNiD3lj7zNZqmW+ozy+FnHI0bL6P0cKpWipBPpMxzVH7+03K/dwm6roYb0zAmZnlsiYozMZZKCYmMzGdPKFaIiOE0hWijvFKjoem/qjKfCN9mnsL/ETo+lOANVCBORGGxCgAImgA+93C3Odt34c5VjvZlv5XbrEfgT4N9YbvEflp8G+sm82txY9amJxEr93iPwJ+76wFPEflp+76zN6l3E7emItIYTEfgT931hkxH5afu+s53DKr1RMjAkPLiPy0/d9Y/8R+XT+DfWTt5HVEyKRP8AE/l0/g/1gRiPy0+D/WS8WVOuJkLSF/iPy0+D/WMjE/lp+76zHYyXriURFaRrYj8tOXBvrC2I/LT4N9ZqcOR1xJKzEmRyuJ/LT4P9ZiaeI/LT931nTt1OqJF4rzQKOIt6Cfu+sDRxH5afu+snRTqjaTMbzV1fEfgT4N9YdWxH4E/d9Zrop1RtvMbzX1bEfgX931m/B7OrMwDKAPC9/nHRU6o13jnQjosv43/b9Io6KdUdUyg8ZrOHXkIQnVzHVl5CLq68hCEBjDLyEDh15CEIUdWXkIdWXkIQlCOGXkIxh15CEIAcOvIRHDryEIQGMMvIRdXXkIQgHV15CBw68hCEA6uvIRjDLyEISg6svIQ6svIQhIDqy8hEcOvIQhCH1ZeQjFBR3CEIGeQcooQk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8438" name="Picture 6" descr="http://lh5.ggpht.com/-APRxwispOxc/TrP5A_f-ETI/AAAAAAAAB48/JFO0Wf13zbU/ecuacion%252520quimica%25255B5%25255D.gif?imgmax=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3929066"/>
            <a:ext cx="3571900" cy="2714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3257560"/>
          </a:xfrm>
        </p:spPr>
        <p:txBody>
          <a:bodyPr/>
          <a:lstStyle/>
          <a:p>
            <a:r>
              <a:rPr lang="es-ES" dirty="0" smtClean="0"/>
              <a:t>En 1850, </a:t>
            </a:r>
            <a:r>
              <a:rPr lang="es-ES" dirty="0" err="1" smtClean="0"/>
              <a:t>Clausius</a:t>
            </a:r>
            <a:r>
              <a:rPr lang="es-ES" dirty="0" smtClean="0"/>
              <a:t> estableció el termino </a:t>
            </a:r>
            <a:r>
              <a:rPr lang="es-ES" b="1" i="1" dirty="0" smtClean="0">
                <a:solidFill>
                  <a:schemeClr val="accent6">
                    <a:lumMod val="75000"/>
                  </a:schemeClr>
                </a:solidFill>
              </a:rPr>
              <a:t>entropía </a:t>
            </a:r>
            <a:r>
              <a:rPr lang="es-ES" dirty="0" smtClean="0"/>
              <a:t>para designar la proporción entre el calor contenido en un sistema y su temperatura absoluta.</a:t>
            </a:r>
          </a:p>
          <a:p>
            <a:r>
              <a:rPr lang="es-ES" dirty="0" smtClean="0"/>
              <a:t>Demostró que en cualquier cambio espontáneo de energía, la entropía del sistema se incrementa, este principio se llamo </a:t>
            </a:r>
            <a:r>
              <a:rPr lang="es-ES" b="1" i="1" dirty="0" smtClean="0">
                <a:solidFill>
                  <a:schemeClr val="accent6">
                    <a:lumMod val="75000"/>
                  </a:schemeClr>
                </a:solidFill>
              </a:rPr>
              <a:t>Segundo principio de la termodinámica</a:t>
            </a:r>
          </a:p>
          <a:p>
            <a:endParaRPr lang="es-ES" dirty="0"/>
          </a:p>
        </p:txBody>
      </p:sp>
      <p:pic>
        <p:nvPicPr>
          <p:cNvPr id="19458" name="Picture 2" descr="http://www.natureduca.com/images_quim/entropia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4786322"/>
            <a:ext cx="3786214" cy="18594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1185858"/>
          </a:xfrm>
        </p:spPr>
        <p:txBody>
          <a:bodyPr>
            <a:normAutofit lnSpcReduction="10000"/>
          </a:bodyPr>
          <a:lstStyle/>
          <a:p>
            <a:r>
              <a:rPr lang="es-ES" dirty="0" smtClean="0"/>
              <a:t>La </a:t>
            </a:r>
            <a:r>
              <a:rPr lang="es-ES" b="1" i="1" dirty="0" smtClean="0">
                <a:solidFill>
                  <a:schemeClr val="accent6">
                    <a:lumMod val="75000"/>
                  </a:schemeClr>
                </a:solidFill>
              </a:rPr>
              <a:t>entalpía</a:t>
            </a:r>
            <a:r>
              <a:rPr lang="es-ES" dirty="0" smtClean="0"/>
              <a:t> o calor de reacción se define como el calor absorbido o desprendido al efectuarse una reacción química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071538" y="3000372"/>
            <a:ext cx="6357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∆</a:t>
            </a:r>
            <a:r>
              <a:rPr lang="es-ES" sz="2400" dirty="0" err="1" smtClean="0"/>
              <a:t>H</a:t>
            </a:r>
            <a:r>
              <a:rPr lang="es-ES" dirty="0" err="1" smtClean="0"/>
              <a:t>reacción</a:t>
            </a:r>
            <a:r>
              <a:rPr lang="es-ES" dirty="0" smtClean="0"/>
              <a:t> = </a:t>
            </a:r>
            <a:r>
              <a:rPr lang="es-ES" sz="2400" dirty="0" smtClean="0"/>
              <a:t>∑ Hº</a:t>
            </a:r>
            <a:r>
              <a:rPr lang="es-ES" dirty="0" smtClean="0"/>
              <a:t> </a:t>
            </a:r>
            <a:r>
              <a:rPr lang="es-ES" dirty="0" err="1" smtClean="0"/>
              <a:t>fproductos</a:t>
            </a:r>
            <a:r>
              <a:rPr lang="es-ES" dirty="0" smtClean="0"/>
              <a:t> -  </a:t>
            </a:r>
            <a:r>
              <a:rPr lang="es-ES" sz="2400" dirty="0" smtClean="0"/>
              <a:t>∑ Hº</a:t>
            </a:r>
            <a:r>
              <a:rPr lang="es-ES" dirty="0" smtClean="0"/>
              <a:t> </a:t>
            </a:r>
            <a:r>
              <a:rPr lang="es-ES" dirty="0" err="1" smtClean="0"/>
              <a:t>freactivos</a:t>
            </a:r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642910" y="3929066"/>
            <a:ext cx="714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representación de la entalpía (del </a:t>
            </a:r>
            <a:r>
              <a:rPr lang="es-ES" dirty="0" err="1" smtClean="0"/>
              <a:t>griengo</a:t>
            </a:r>
            <a:r>
              <a:rPr lang="es-ES" dirty="0" smtClean="0"/>
              <a:t> </a:t>
            </a:r>
            <a:r>
              <a:rPr lang="es-ES" dirty="0" err="1" smtClean="0"/>
              <a:t>e</a:t>
            </a:r>
            <a:r>
              <a:rPr lang="es-ES" i="1" dirty="0" err="1" smtClean="0"/>
              <a:t>nthalpien</a:t>
            </a:r>
            <a:r>
              <a:rPr lang="es-ES" i="1" dirty="0" smtClean="0"/>
              <a:t> </a:t>
            </a:r>
            <a:r>
              <a:rPr lang="es-ES" dirty="0" smtClean="0"/>
              <a:t>significa calentar) es la siguiente: 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357554" y="4714884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H = </a:t>
            </a:r>
            <a:r>
              <a:rPr lang="es-ES" dirty="0" err="1" smtClean="0"/>
              <a:t>Q</a:t>
            </a:r>
            <a:r>
              <a:rPr lang="es-ES" sz="1200" dirty="0" err="1" smtClean="0"/>
              <a:t>p</a:t>
            </a:r>
            <a:endParaRPr lang="es-ES" sz="1200" dirty="0"/>
          </a:p>
        </p:txBody>
      </p:sp>
      <p:sp>
        <p:nvSpPr>
          <p:cNvPr id="7" name="6 CuadroTexto"/>
          <p:cNvSpPr txBox="1"/>
          <p:nvPr/>
        </p:nvSpPr>
        <p:spPr>
          <a:xfrm>
            <a:off x="857224" y="5357826"/>
            <a:ext cx="6858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Q= Calor en termodinámica</a:t>
            </a:r>
          </a:p>
          <a:p>
            <a:r>
              <a:rPr lang="es-ES" dirty="0" smtClean="0"/>
              <a:t>p = sistema </a:t>
            </a:r>
            <a:r>
              <a:rPr lang="es-ES" dirty="0" err="1" smtClean="0"/>
              <a:t>termodinamico</a:t>
            </a:r>
            <a:r>
              <a:rPr lang="es-ES" dirty="0" smtClean="0"/>
              <a:t> a presión constante.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1614486"/>
          </a:xfrm>
        </p:spPr>
        <p:txBody>
          <a:bodyPr/>
          <a:lstStyle/>
          <a:p>
            <a:r>
              <a:rPr lang="es-ES" dirty="0" smtClean="0"/>
              <a:t>La entalpía (H) es una propiedad termodinámica utilizada para especificar o medir la cantidad de calor involucrado en una reacción química a presión constante:</a:t>
            </a:r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500298" y="3357562"/>
            <a:ext cx="385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accent6">
                    <a:lumMod val="75000"/>
                  </a:schemeClr>
                </a:solidFill>
              </a:rPr>
              <a:t>H= E + W = E + PV</a:t>
            </a:r>
            <a:endParaRPr lang="es-E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214678" y="4214818"/>
            <a:ext cx="19288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/>
              <a:t>Donde:</a:t>
            </a:r>
          </a:p>
          <a:p>
            <a:pPr algn="ctr"/>
            <a:r>
              <a:rPr lang="es-ES" sz="2000" dirty="0" smtClean="0"/>
              <a:t>H= entalpía</a:t>
            </a:r>
          </a:p>
          <a:p>
            <a:pPr algn="ctr"/>
            <a:r>
              <a:rPr lang="es-ES" sz="2000" dirty="0" smtClean="0"/>
              <a:t>E= Energía</a:t>
            </a:r>
          </a:p>
          <a:p>
            <a:pPr algn="ctr"/>
            <a:r>
              <a:rPr lang="es-ES" sz="2000" dirty="0" smtClean="0"/>
              <a:t>W= Trabajo</a:t>
            </a:r>
          </a:p>
          <a:p>
            <a:pPr algn="ctr"/>
            <a:r>
              <a:rPr lang="es-ES" sz="2000" dirty="0" smtClean="0"/>
              <a:t>P= Presión</a:t>
            </a:r>
          </a:p>
          <a:p>
            <a:pPr algn="ctr"/>
            <a:r>
              <a:rPr lang="es-ES" sz="2000" dirty="0" smtClean="0"/>
              <a:t>V= Volumen</a:t>
            </a:r>
            <a:endParaRPr lang="es-E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828668"/>
          </a:xfrm>
        </p:spPr>
        <p:txBody>
          <a:bodyPr/>
          <a:lstStyle/>
          <a:p>
            <a:r>
              <a:rPr lang="es-ES" dirty="0" smtClean="0"/>
              <a:t>A presión constante, los cambios ocurridos en una reacción se miden por ∆H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3071802" y="2643182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∆H = ∆E + P ∆V                                     (1)                  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14348" y="3429000"/>
            <a:ext cx="74295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De la primera ley de la termodinámica tenemos:</a:t>
            </a:r>
          </a:p>
          <a:p>
            <a:endParaRPr lang="es-ES" dirty="0" smtClean="0"/>
          </a:p>
          <a:p>
            <a:r>
              <a:rPr lang="es-ES" dirty="0"/>
              <a:t> </a:t>
            </a:r>
            <a:r>
              <a:rPr lang="es-ES" dirty="0" smtClean="0"/>
              <a:t>                            ∆E= Q – W = </a:t>
            </a:r>
            <a:r>
              <a:rPr lang="es-ES" dirty="0" err="1" smtClean="0"/>
              <a:t>Qp</a:t>
            </a:r>
            <a:r>
              <a:rPr lang="es-ES" dirty="0" smtClean="0"/>
              <a:t> - P ∆V                                (2)</a:t>
            </a:r>
            <a:endParaRPr lang="es-ES" dirty="0"/>
          </a:p>
          <a:p>
            <a:endParaRPr lang="es-ES" dirty="0"/>
          </a:p>
          <a:p>
            <a:r>
              <a:rPr lang="es-ES" dirty="0" smtClean="0"/>
              <a:t>Al sustituir (2) en (1):</a:t>
            </a:r>
          </a:p>
          <a:p>
            <a:endParaRPr lang="es-ES" dirty="0" smtClean="0"/>
          </a:p>
          <a:p>
            <a:endParaRPr lang="es-ES" dirty="0"/>
          </a:p>
          <a:p>
            <a:r>
              <a:rPr lang="es-ES" dirty="0" smtClean="0"/>
              <a:t>               ∆H = </a:t>
            </a:r>
            <a:r>
              <a:rPr lang="es-ES" dirty="0" err="1" smtClean="0"/>
              <a:t>Q</a:t>
            </a:r>
            <a:r>
              <a:rPr lang="es-ES" sz="1400" dirty="0" err="1" smtClean="0"/>
              <a:t>p</a:t>
            </a:r>
            <a:r>
              <a:rPr lang="es-ES" dirty="0" smtClean="0"/>
              <a:t> - P ∆V + P ∆V = </a:t>
            </a:r>
            <a:r>
              <a:rPr lang="es-ES" dirty="0" err="1" smtClean="0"/>
              <a:t>Q</a:t>
            </a:r>
            <a:r>
              <a:rPr lang="es-ES" sz="1400" dirty="0" err="1" smtClean="0"/>
              <a:t>p</a:t>
            </a:r>
            <a:r>
              <a:rPr lang="es-ES" dirty="0" smtClean="0"/>
              <a:t>             ∆H = </a:t>
            </a:r>
            <a:r>
              <a:rPr lang="es-ES" dirty="0" err="1" smtClean="0"/>
              <a:t>mC</a:t>
            </a:r>
            <a:r>
              <a:rPr lang="es-ES" sz="1400" dirty="0" err="1" smtClean="0"/>
              <a:t>p</a:t>
            </a:r>
            <a:r>
              <a:rPr lang="es-ES" dirty="0" smtClean="0"/>
              <a:t> ∆T                 </a:t>
            </a:r>
            <a:endParaRPr lang="es-ES" dirty="0"/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4714876" y="5572140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971544"/>
          </a:xfrm>
        </p:spPr>
        <p:txBody>
          <a:bodyPr/>
          <a:lstStyle/>
          <a:p>
            <a:r>
              <a:rPr lang="es-ES" dirty="0" smtClean="0"/>
              <a:t>La entalpía como una función de estado, solo depende de los valores final e inicial: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3000364" y="2643182"/>
            <a:ext cx="350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∆H = H</a:t>
            </a:r>
            <a:r>
              <a:rPr lang="es-ES" dirty="0" smtClean="0"/>
              <a:t>f</a:t>
            </a:r>
            <a:r>
              <a:rPr lang="es-ES" sz="2800" dirty="0" smtClean="0"/>
              <a:t> - </a:t>
            </a:r>
            <a:r>
              <a:rPr lang="es-ES" sz="2800" dirty="0" err="1" smtClean="0"/>
              <a:t>H</a:t>
            </a:r>
            <a:r>
              <a:rPr lang="es-ES" dirty="0" err="1" smtClean="0"/>
              <a:t>i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85786" y="3500438"/>
            <a:ext cx="72152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∆H = Calor absorbido o cedido por el sistema durante una reacción a presión constante (cal/mol).</a:t>
            </a:r>
          </a:p>
          <a:p>
            <a:endParaRPr lang="es-ES" dirty="0" smtClean="0"/>
          </a:p>
          <a:p>
            <a:endParaRPr lang="es-ES" dirty="0"/>
          </a:p>
          <a:p>
            <a:r>
              <a:rPr lang="es-ES" dirty="0" smtClean="0"/>
              <a:t>Esto indica que en una reacción química la variación de entalpía depende de las entalpías de los reactivos y de los productos.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785786" y="1785926"/>
            <a:ext cx="7467600" cy="685792"/>
          </a:xfrm>
        </p:spPr>
        <p:txBody>
          <a:bodyPr/>
          <a:lstStyle/>
          <a:p>
            <a:pPr>
              <a:buNone/>
            </a:pPr>
            <a:r>
              <a:rPr lang="es-ES" sz="3200" dirty="0" smtClean="0"/>
              <a:t>∆</a:t>
            </a:r>
            <a:r>
              <a:rPr lang="es-ES" sz="3200" dirty="0" err="1" smtClean="0"/>
              <a:t>H</a:t>
            </a:r>
            <a:r>
              <a:rPr lang="es-ES" dirty="0" err="1" smtClean="0"/>
              <a:t>reacción</a:t>
            </a:r>
            <a:r>
              <a:rPr lang="es-ES" dirty="0" smtClean="0"/>
              <a:t> = </a:t>
            </a:r>
            <a:r>
              <a:rPr lang="es-ES" sz="3200" dirty="0" smtClean="0"/>
              <a:t>∑ Hº</a:t>
            </a:r>
            <a:r>
              <a:rPr lang="es-ES" dirty="0" smtClean="0"/>
              <a:t> </a:t>
            </a:r>
            <a:r>
              <a:rPr lang="es-ES" dirty="0" err="1" smtClean="0"/>
              <a:t>fproductos</a:t>
            </a:r>
            <a:r>
              <a:rPr lang="es-ES" dirty="0" smtClean="0"/>
              <a:t> -  </a:t>
            </a:r>
            <a:r>
              <a:rPr lang="es-ES" sz="3200" dirty="0" smtClean="0"/>
              <a:t>∑ Hº</a:t>
            </a:r>
            <a:r>
              <a:rPr lang="es-ES" dirty="0" smtClean="0"/>
              <a:t> </a:t>
            </a:r>
            <a:r>
              <a:rPr lang="es-ES" dirty="0" err="1" smtClean="0"/>
              <a:t>freactivos</a:t>
            </a:r>
            <a:r>
              <a:rPr lang="es-ES" dirty="0" smtClean="0"/>
              <a:t> </a:t>
            </a:r>
          </a:p>
          <a:p>
            <a:pPr>
              <a:buNone/>
            </a:pP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714348" y="2786058"/>
            <a:ext cx="7215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El calor de una reacción química es igual a la suma de los calores de formación de los productos, menos la suma de los calores de formación de los reactivos.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857224" y="4357694"/>
            <a:ext cx="70009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Las reaccione químicas pueden ser </a:t>
            </a:r>
            <a:r>
              <a:rPr lang="es-ES" sz="2400" b="1" i="1" dirty="0" smtClean="0">
                <a:solidFill>
                  <a:schemeClr val="accent6">
                    <a:lumMod val="75000"/>
                  </a:schemeClr>
                </a:solidFill>
              </a:rPr>
              <a:t>exotérmicas</a:t>
            </a:r>
            <a:r>
              <a:rPr lang="es-ES" sz="2400" dirty="0" smtClean="0"/>
              <a:t> o </a:t>
            </a:r>
            <a:r>
              <a:rPr lang="es-ES" sz="2400" b="1" i="1" dirty="0" smtClean="0">
                <a:solidFill>
                  <a:schemeClr val="accent6">
                    <a:lumMod val="75000"/>
                  </a:schemeClr>
                </a:solidFill>
              </a:rPr>
              <a:t>endotérmicas</a:t>
            </a:r>
            <a:r>
              <a:rPr lang="es-ES" sz="2400" dirty="0" smtClean="0"/>
              <a:t>. Las primeras liberan calor, mientras que las segundas lo absorben.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1257296"/>
          </a:xfrm>
        </p:spPr>
        <p:txBody>
          <a:bodyPr/>
          <a:lstStyle/>
          <a:p>
            <a:pPr>
              <a:buNone/>
            </a:pPr>
            <a:r>
              <a:rPr lang="es-ES" dirty="0" smtClean="0"/>
              <a:t>Cuando:</a:t>
            </a:r>
          </a:p>
          <a:p>
            <a:pPr>
              <a:buNone/>
            </a:pPr>
            <a:r>
              <a:rPr lang="es-ES" dirty="0" smtClean="0"/>
              <a:t> </a:t>
            </a:r>
            <a:r>
              <a:rPr lang="es-ES" sz="2000" dirty="0" smtClean="0"/>
              <a:t>∑ Hº </a:t>
            </a:r>
            <a:r>
              <a:rPr lang="es-ES" sz="1400" dirty="0" err="1" smtClean="0"/>
              <a:t>fproductos</a:t>
            </a:r>
            <a:r>
              <a:rPr lang="es-ES" sz="1400" dirty="0" smtClean="0"/>
              <a:t> </a:t>
            </a:r>
            <a:r>
              <a:rPr lang="en-US" sz="2000" dirty="0" smtClean="0"/>
              <a:t>&gt;</a:t>
            </a:r>
            <a:r>
              <a:rPr lang="es-ES" sz="2000" dirty="0" smtClean="0"/>
              <a:t> ∑ Hº </a:t>
            </a:r>
            <a:r>
              <a:rPr lang="es-ES" sz="1400" dirty="0" err="1" smtClean="0"/>
              <a:t>freactivos</a:t>
            </a:r>
            <a:r>
              <a:rPr lang="es-ES" sz="1400" dirty="0" smtClean="0"/>
              <a:t>           </a:t>
            </a:r>
            <a:r>
              <a:rPr lang="es-ES" sz="2000" dirty="0" smtClean="0"/>
              <a:t>∆ H </a:t>
            </a:r>
            <a:r>
              <a:rPr lang="es-ES" sz="1400" dirty="0" smtClean="0"/>
              <a:t>reacción = + (endotérmica)</a:t>
            </a:r>
          </a:p>
          <a:p>
            <a:pPr>
              <a:buNone/>
            </a:pPr>
            <a:endParaRPr lang="es-ES" sz="1400" dirty="0" smtClean="0"/>
          </a:p>
          <a:p>
            <a:pPr>
              <a:buNone/>
            </a:pPr>
            <a:endParaRPr lang="es-ES" sz="1400" dirty="0" smtClean="0"/>
          </a:p>
          <a:p>
            <a:pPr>
              <a:buNone/>
            </a:pPr>
            <a:endParaRPr lang="es-ES" sz="1400" dirty="0" smtClean="0"/>
          </a:p>
          <a:p>
            <a:pPr>
              <a:buNone/>
            </a:pPr>
            <a:endParaRPr lang="es-ES" sz="2000" dirty="0"/>
          </a:p>
        </p:txBody>
      </p:sp>
      <p:cxnSp>
        <p:nvCxnSpPr>
          <p:cNvPr id="5" name="4 Conector recto de flecha"/>
          <p:cNvCxnSpPr/>
          <p:nvPr/>
        </p:nvCxnSpPr>
        <p:spPr>
          <a:xfrm>
            <a:off x="3857620" y="2214554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5 CuadroTexto"/>
          <p:cNvSpPr txBox="1"/>
          <p:nvPr/>
        </p:nvSpPr>
        <p:spPr>
          <a:xfrm>
            <a:off x="571472" y="4429132"/>
            <a:ext cx="73581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Cuando:</a:t>
            </a:r>
          </a:p>
          <a:p>
            <a:r>
              <a:rPr lang="es-ES" sz="2000" dirty="0" smtClean="0"/>
              <a:t>∑ Hº </a:t>
            </a:r>
            <a:r>
              <a:rPr lang="es-ES" sz="1400" dirty="0" err="1" smtClean="0"/>
              <a:t>fproductos</a:t>
            </a:r>
            <a:r>
              <a:rPr lang="es-ES" sz="2000" dirty="0" smtClean="0"/>
              <a:t> </a:t>
            </a:r>
            <a:r>
              <a:rPr lang="en-US" sz="2000" dirty="0" smtClean="0"/>
              <a:t>&lt;</a:t>
            </a:r>
            <a:r>
              <a:rPr lang="es-ES" sz="2000" dirty="0" smtClean="0"/>
              <a:t> ∑ Hº </a:t>
            </a:r>
            <a:r>
              <a:rPr lang="es-ES" sz="1400" dirty="0" err="1" smtClean="0"/>
              <a:t>freactivos</a:t>
            </a:r>
            <a:r>
              <a:rPr lang="es-ES" sz="1400" dirty="0" smtClean="0"/>
              <a:t> </a:t>
            </a:r>
            <a:r>
              <a:rPr lang="es-ES" sz="2000" dirty="0" smtClean="0"/>
              <a:t>          ∆ H </a:t>
            </a:r>
            <a:r>
              <a:rPr lang="es-ES" sz="1400" dirty="0" smtClean="0"/>
              <a:t>reacción = + (exotérmica)</a:t>
            </a:r>
            <a:endParaRPr lang="es-ES" sz="1400" dirty="0"/>
          </a:p>
        </p:txBody>
      </p:sp>
      <p:cxnSp>
        <p:nvCxnSpPr>
          <p:cNvPr id="7" name="6 Conector recto de flecha"/>
          <p:cNvCxnSpPr/>
          <p:nvPr/>
        </p:nvCxnSpPr>
        <p:spPr>
          <a:xfrm>
            <a:off x="4000496" y="5000636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7 CuadroTexto"/>
          <p:cNvSpPr txBox="1"/>
          <p:nvPr/>
        </p:nvSpPr>
        <p:spPr>
          <a:xfrm>
            <a:off x="5429256" y="3143248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solidFill>
                  <a:srgbClr val="C00000"/>
                </a:solidFill>
              </a:rPr>
              <a:t>Absorbe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calor</a:t>
            </a: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10" name="9 Flecha abajo"/>
          <p:cNvSpPr/>
          <p:nvPr/>
        </p:nvSpPr>
        <p:spPr>
          <a:xfrm>
            <a:off x="6215074" y="2643182"/>
            <a:ext cx="357190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lecha abajo"/>
          <p:cNvSpPr/>
          <p:nvPr/>
        </p:nvSpPr>
        <p:spPr>
          <a:xfrm>
            <a:off x="6429388" y="5357826"/>
            <a:ext cx="357190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5500694" y="5845750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solidFill>
                  <a:srgbClr val="C00000"/>
                </a:solidFill>
              </a:rPr>
              <a:t>Libera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calor</a:t>
            </a:r>
            <a:endParaRPr lang="es-ES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pic>
        <p:nvPicPr>
          <p:cNvPr id="20482" name="Picture 2" descr="http://prepa8.unam.mx/academia/colegios/quimica/infocab/unidad114_clip_image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571612"/>
            <a:ext cx="3357586" cy="2465728"/>
          </a:xfrm>
          <a:prstGeom prst="rect">
            <a:avLst/>
          </a:prstGeom>
          <a:noFill/>
        </p:spPr>
      </p:pic>
      <p:pic>
        <p:nvPicPr>
          <p:cNvPr id="20484" name="Picture 4" descr="11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4071942"/>
            <a:ext cx="3433764" cy="2452690"/>
          </a:xfrm>
          <a:prstGeom prst="rect">
            <a:avLst/>
          </a:prstGeom>
          <a:noFill/>
        </p:spPr>
      </p:pic>
      <p:sp>
        <p:nvSpPr>
          <p:cNvPr id="6" name="5 Flecha derecha"/>
          <p:cNvSpPr/>
          <p:nvPr/>
        </p:nvSpPr>
        <p:spPr>
          <a:xfrm>
            <a:off x="4214810" y="2214554"/>
            <a:ext cx="642942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72066" y="2071678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Reacción exotérmica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714348" y="5131370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Reacción endotérmica</a:t>
            </a:r>
            <a:endParaRPr lang="es-ES" dirty="0"/>
          </a:p>
        </p:txBody>
      </p:sp>
      <p:sp>
        <p:nvSpPr>
          <p:cNvPr id="9" name="8 Flecha derecha"/>
          <p:cNvSpPr/>
          <p:nvPr/>
        </p:nvSpPr>
        <p:spPr>
          <a:xfrm>
            <a:off x="3286116" y="5000636"/>
            <a:ext cx="642942" cy="571504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ENTALPÍA DE REACCIÓN Y ENTALPÍA DE FORMACIÓN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2114552"/>
          </a:xfrm>
        </p:spPr>
        <p:txBody>
          <a:bodyPr/>
          <a:lstStyle/>
          <a:p>
            <a:r>
              <a:rPr lang="es-ES" dirty="0" smtClean="0"/>
              <a:t>La </a:t>
            </a:r>
            <a:r>
              <a:rPr lang="es-ES" b="1" i="1" dirty="0" smtClean="0">
                <a:solidFill>
                  <a:srgbClr val="C00000"/>
                </a:solidFill>
              </a:rPr>
              <a:t>entalpía o calor de formación </a:t>
            </a:r>
            <a:r>
              <a:rPr lang="es-ES" dirty="0" smtClean="0"/>
              <a:t>es la variación de entalpía (calor) que acompaña a la formación de un mol de un compuesto en su estado normal (1 atm y 298 K), a partir de sus elementos en sus estados normales.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28596" y="285728"/>
            <a:ext cx="7467600" cy="428628"/>
          </a:xfrm>
        </p:spPr>
        <p:txBody>
          <a:bodyPr>
            <a:normAutofit lnSpcReduction="10000"/>
          </a:bodyPr>
          <a:lstStyle/>
          <a:p>
            <a:r>
              <a:rPr lang="es-ES" dirty="0" smtClean="0"/>
              <a:t>Determina el calor de la siguiente reacción:</a:t>
            </a:r>
          </a:p>
          <a:p>
            <a:endParaRPr lang="es-ES" dirty="0"/>
          </a:p>
        </p:txBody>
      </p:sp>
      <p:cxnSp>
        <p:nvCxnSpPr>
          <p:cNvPr id="6" name="5 Conector recto de flecha"/>
          <p:cNvCxnSpPr/>
          <p:nvPr/>
        </p:nvCxnSpPr>
        <p:spPr>
          <a:xfrm>
            <a:off x="2714612" y="1500174"/>
            <a:ext cx="92869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785786" y="1285860"/>
            <a:ext cx="25003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</a:t>
            </a:r>
            <a:r>
              <a:rPr lang="es-ES" sz="2000" dirty="0" smtClean="0"/>
              <a:t>H</a:t>
            </a:r>
            <a:r>
              <a:rPr lang="es-ES" sz="1200" dirty="0" smtClean="0"/>
              <a:t>2(g)  </a:t>
            </a:r>
            <a:r>
              <a:rPr lang="es-ES" dirty="0" smtClean="0"/>
              <a:t>+  ½</a:t>
            </a:r>
            <a:r>
              <a:rPr lang="es-ES" sz="2000" dirty="0" smtClean="0"/>
              <a:t>O</a:t>
            </a:r>
            <a:r>
              <a:rPr lang="es-ES" sz="1200" dirty="0" smtClean="0"/>
              <a:t>2(g)</a:t>
            </a:r>
            <a:r>
              <a:rPr lang="es-ES" dirty="0" smtClean="0"/>
              <a:t>        </a:t>
            </a:r>
          </a:p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2786050" y="1142984"/>
            <a:ext cx="7858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1 atm</a:t>
            </a:r>
            <a:endParaRPr lang="es-ES" sz="14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2786050" y="1549587"/>
            <a:ext cx="7858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298 K</a:t>
            </a:r>
            <a:endParaRPr lang="es-ES" sz="1400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786182" y="1345156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H</a:t>
            </a:r>
            <a:r>
              <a:rPr lang="es-ES" sz="1200" dirty="0" smtClean="0"/>
              <a:t>2</a:t>
            </a:r>
            <a:r>
              <a:rPr lang="es-ES" dirty="0" smtClean="0"/>
              <a:t>O</a:t>
            </a:r>
            <a:r>
              <a:rPr lang="es-ES" sz="1200" dirty="0" smtClean="0"/>
              <a:t>(g)</a:t>
            </a:r>
            <a:r>
              <a:rPr lang="es-ES" dirty="0" smtClean="0"/>
              <a:t>          ∆</a:t>
            </a:r>
            <a:r>
              <a:rPr lang="es-ES" dirty="0" err="1" smtClean="0"/>
              <a:t>Hreacción</a:t>
            </a:r>
            <a:r>
              <a:rPr lang="es-ES" dirty="0" smtClean="0"/>
              <a:t> = ?</a:t>
            </a:r>
            <a:endParaRPr lang="es-ES" dirty="0"/>
          </a:p>
        </p:txBody>
      </p:sp>
      <p:sp>
        <p:nvSpPr>
          <p:cNvPr id="12" name="2 Marcador de contenido"/>
          <p:cNvSpPr txBox="1">
            <a:spLocks/>
          </p:cNvSpPr>
          <p:nvPr/>
        </p:nvSpPr>
        <p:spPr>
          <a:xfrm>
            <a:off x="714348" y="2285992"/>
            <a:ext cx="6715172" cy="7143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es-E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∆</a:t>
            </a:r>
            <a:r>
              <a:rPr kumimoji="0" lang="es-ES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</a:t>
            </a:r>
            <a:r>
              <a:rPr kumimoji="0" lang="es-E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reacción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s-E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 ∑ Hº </a:t>
            </a:r>
            <a:r>
              <a:rPr kumimoji="0" lang="es-E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fproductos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-  </a:t>
            </a:r>
            <a:r>
              <a:rPr kumimoji="0" lang="es-E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∑ Hº </a:t>
            </a:r>
            <a:r>
              <a:rPr kumimoji="0" lang="es-E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freactivos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642910" y="3000372"/>
            <a:ext cx="542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∆</a:t>
            </a:r>
            <a:r>
              <a:rPr lang="es-ES" dirty="0" err="1" smtClean="0"/>
              <a:t>H</a:t>
            </a:r>
            <a:r>
              <a:rPr lang="es-ES" sz="1200" dirty="0" err="1" smtClean="0"/>
              <a:t>reacción</a:t>
            </a:r>
            <a:r>
              <a:rPr lang="es-ES" sz="1200" dirty="0" smtClean="0"/>
              <a:t> </a:t>
            </a:r>
            <a:r>
              <a:rPr lang="es-ES" dirty="0" smtClean="0"/>
              <a:t>= </a:t>
            </a:r>
            <a:endParaRPr lang="es-ES" dirty="0"/>
          </a:p>
        </p:txBody>
      </p:sp>
      <p:sp>
        <p:nvSpPr>
          <p:cNvPr id="15" name="14 Corchetes"/>
          <p:cNvSpPr/>
          <p:nvPr/>
        </p:nvSpPr>
        <p:spPr>
          <a:xfrm>
            <a:off x="2071670" y="2928934"/>
            <a:ext cx="1500198" cy="642942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2285984" y="3059668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Hº</a:t>
            </a:r>
            <a:r>
              <a:rPr lang="es-ES" sz="1200" dirty="0" smtClean="0"/>
              <a:t>f</a:t>
            </a:r>
            <a:r>
              <a:rPr lang="es-ES" dirty="0" smtClean="0"/>
              <a:t>H</a:t>
            </a:r>
            <a:r>
              <a:rPr lang="es-ES" sz="1100" dirty="0" smtClean="0"/>
              <a:t>2</a:t>
            </a:r>
            <a:r>
              <a:rPr lang="es-ES" dirty="0" smtClean="0"/>
              <a:t>O</a:t>
            </a:r>
            <a:r>
              <a:rPr lang="es-ES" sz="1100" dirty="0" smtClean="0"/>
              <a:t>(g)</a:t>
            </a:r>
            <a:endParaRPr lang="es-ES" sz="1100" dirty="0"/>
          </a:p>
        </p:txBody>
      </p:sp>
      <p:cxnSp>
        <p:nvCxnSpPr>
          <p:cNvPr id="18" name="17 Conector recto"/>
          <p:cNvCxnSpPr/>
          <p:nvPr/>
        </p:nvCxnSpPr>
        <p:spPr>
          <a:xfrm>
            <a:off x="3714744" y="3214686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8 Corchetes"/>
          <p:cNvSpPr/>
          <p:nvPr/>
        </p:nvSpPr>
        <p:spPr>
          <a:xfrm>
            <a:off x="4071934" y="2928934"/>
            <a:ext cx="2214578" cy="642942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4214810" y="3071810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Hº</a:t>
            </a:r>
            <a:r>
              <a:rPr lang="es-ES" sz="1200" dirty="0" smtClean="0"/>
              <a:t>f</a:t>
            </a:r>
            <a:r>
              <a:rPr lang="es-ES" dirty="0" smtClean="0"/>
              <a:t>H</a:t>
            </a:r>
            <a:r>
              <a:rPr lang="es-ES" sz="1100" dirty="0" smtClean="0"/>
              <a:t>2(g) + </a:t>
            </a:r>
            <a:r>
              <a:rPr lang="es-ES" dirty="0" smtClean="0"/>
              <a:t>½H</a:t>
            </a:r>
            <a:r>
              <a:rPr lang="es-ES" sz="1100" dirty="0" smtClean="0"/>
              <a:t>ºf</a:t>
            </a:r>
            <a:r>
              <a:rPr lang="es-ES" dirty="0" smtClean="0"/>
              <a:t>O</a:t>
            </a:r>
            <a:r>
              <a:rPr lang="es-ES" sz="1100" dirty="0" smtClean="0"/>
              <a:t>2(g)</a:t>
            </a:r>
            <a:endParaRPr lang="es-ES" sz="1100" dirty="0"/>
          </a:p>
        </p:txBody>
      </p:sp>
      <p:sp>
        <p:nvSpPr>
          <p:cNvPr id="21" name="20 CuadroTexto"/>
          <p:cNvSpPr txBox="1"/>
          <p:nvPr/>
        </p:nvSpPr>
        <p:spPr>
          <a:xfrm>
            <a:off x="571472" y="392906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∆</a:t>
            </a:r>
            <a:r>
              <a:rPr lang="es-ES" dirty="0" err="1" smtClean="0"/>
              <a:t>Hreacción</a:t>
            </a:r>
            <a:r>
              <a:rPr lang="es-ES" dirty="0" smtClean="0"/>
              <a:t>=</a:t>
            </a:r>
            <a:endParaRPr lang="es-ES" dirty="0"/>
          </a:p>
        </p:txBody>
      </p:sp>
      <p:sp>
        <p:nvSpPr>
          <p:cNvPr id="22" name="21 Corchetes"/>
          <p:cNvSpPr/>
          <p:nvPr/>
        </p:nvSpPr>
        <p:spPr>
          <a:xfrm>
            <a:off x="2143108" y="3786190"/>
            <a:ext cx="1285884" cy="571504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rchetes"/>
          <p:cNvSpPr/>
          <p:nvPr/>
        </p:nvSpPr>
        <p:spPr>
          <a:xfrm>
            <a:off x="3857620" y="3786190"/>
            <a:ext cx="1357322" cy="642942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24" name="23 Conector recto"/>
          <p:cNvCxnSpPr/>
          <p:nvPr/>
        </p:nvCxnSpPr>
        <p:spPr>
          <a:xfrm>
            <a:off x="3500430" y="4070354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24 CuadroTexto"/>
          <p:cNvSpPr txBox="1"/>
          <p:nvPr/>
        </p:nvSpPr>
        <p:spPr>
          <a:xfrm>
            <a:off x="2214546" y="3857628"/>
            <a:ext cx="114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/>
              <a:t>-57.8 Kcal</a:t>
            </a:r>
            <a:endParaRPr lang="es-ES" sz="1600" dirty="0"/>
          </a:p>
        </p:txBody>
      </p:sp>
      <p:sp>
        <p:nvSpPr>
          <p:cNvPr id="26" name="25 CuadroTexto"/>
          <p:cNvSpPr txBox="1"/>
          <p:nvPr/>
        </p:nvSpPr>
        <p:spPr>
          <a:xfrm>
            <a:off x="4000496" y="3929066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0 + ½(0) </a:t>
            </a:r>
            <a:endParaRPr lang="es-ES" dirty="0"/>
          </a:p>
        </p:txBody>
      </p:sp>
      <p:sp>
        <p:nvSpPr>
          <p:cNvPr id="27" name="26 CuadroTexto"/>
          <p:cNvSpPr txBox="1"/>
          <p:nvPr/>
        </p:nvSpPr>
        <p:spPr>
          <a:xfrm>
            <a:off x="571472" y="455986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∆</a:t>
            </a:r>
            <a:r>
              <a:rPr lang="es-ES" dirty="0" err="1" smtClean="0"/>
              <a:t>Hreacción</a:t>
            </a:r>
            <a:r>
              <a:rPr lang="es-ES" dirty="0" smtClean="0"/>
              <a:t>=</a:t>
            </a:r>
            <a:endParaRPr lang="es-ES" dirty="0"/>
          </a:p>
        </p:txBody>
      </p:sp>
      <p:sp>
        <p:nvSpPr>
          <p:cNvPr id="28" name="27 CuadroTexto"/>
          <p:cNvSpPr txBox="1"/>
          <p:nvPr/>
        </p:nvSpPr>
        <p:spPr>
          <a:xfrm>
            <a:off x="2214546" y="4643446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-57.8 Kcal - 0</a:t>
            </a:r>
            <a:endParaRPr lang="es-ES" dirty="0"/>
          </a:p>
        </p:txBody>
      </p:sp>
      <p:cxnSp>
        <p:nvCxnSpPr>
          <p:cNvPr id="30" name="29 Conector recto de flecha"/>
          <p:cNvCxnSpPr/>
          <p:nvPr/>
        </p:nvCxnSpPr>
        <p:spPr>
          <a:xfrm>
            <a:off x="714348" y="5357826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30 CuadroTexto"/>
          <p:cNvSpPr txBox="1"/>
          <p:nvPr/>
        </p:nvSpPr>
        <p:spPr>
          <a:xfrm>
            <a:off x="1571604" y="5143512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∆</a:t>
            </a:r>
            <a:r>
              <a:rPr lang="es-ES" dirty="0" err="1" smtClean="0"/>
              <a:t>Hreacción</a:t>
            </a:r>
            <a:r>
              <a:rPr lang="es-ES" dirty="0" smtClean="0"/>
              <a:t>= -57.8 Kcal (reacción exotérmica)</a:t>
            </a:r>
            <a:endParaRPr lang="es-ES" dirty="0"/>
          </a:p>
        </p:txBody>
      </p:sp>
      <p:sp>
        <p:nvSpPr>
          <p:cNvPr id="32" name="31 CuadroTexto"/>
          <p:cNvSpPr txBox="1"/>
          <p:nvPr/>
        </p:nvSpPr>
        <p:spPr>
          <a:xfrm>
            <a:off x="571472" y="5857892"/>
            <a:ext cx="7500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Como se observa, por convención el calor de formación de cualquier elemento a 1 atm y 298 k vale cero.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REACCIONES QUIMICAS ENDOTÉRMICAS Y EXOTÉRMICAS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57158" y="1714488"/>
            <a:ext cx="7467600" cy="1328734"/>
          </a:xfrm>
        </p:spPr>
        <p:txBody>
          <a:bodyPr/>
          <a:lstStyle/>
          <a:p>
            <a:r>
              <a:rPr lang="es-ES" b="1" i="1" dirty="0" smtClean="0">
                <a:solidFill>
                  <a:srgbClr val="C00000"/>
                </a:solidFill>
              </a:rPr>
              <a:t>Reacción endotérmica: </a:t>
            </a:r>
            <a:r>
              <a:rPr lang="es-ES" dirty="0" smtClean="0"/>
              <a:t>Reacciones que necesitan o absorben calor para realizarse, su entalpía de reacción es positiva.</a:t>
            </a:r>
            <a:endParaRPr lang="es-ES" b="1" i="1" dirty="0">
              <a:solidFill>
                <a:srgbClr val="C00000"/>
              </a:solidFill>
            </a:endParaRPr>
          </a:p>
        </p:txBody>
      </p:sp>
      <p:sp>
        <p:nvSpPr>
          <p:cNvPr id="27650" name="AutoShape 2" descr="data:image/jpeg;base64,/9j/4AAQSkZJRgABAQAAAQABAAD/2wCEAAkGBhQSEBQUExQUFBQUFRQVFxUUFBUUFBUUFBQVFBQUFBQXHCYeFxkkGRQUHy8gJCcpLCwsFR4xNTAqNSYrLCkBCQoKDgwOFQ8PFykcHBwpKSwpKSwpKSkpKSkpKSkpKSwpKSwsKSkpKSksKSkpKSwsLSkpLCkpKSkpKSksKSwpLP/AABEIAMIBBAMBIgACEQEDEQH/xAAcAAABBQEBAQAAAAAAAAAAAAADAAECBAUGBwj/xABBEAACAQIEAwUEBggFBQEAAAABAgADEQQSITEFE0EGIlFhcYGRsfAjMkKhwdEUFVJTgpLh8QckcpPSVGKUwtMW/8QAGAEBAQEBAQAAAAAAAAAAAAAAAAECAwT/xAAeEQEBAQEBAQADAQEAAAAAAAAAARECMRIDITITQf/aAAwDAQACEQMRAD8A4kCFpiQWEScHAQQqiDWFWRE1EmBeRQQiiVlICTUyNpNRCJpJiMohaa6yKuYLhxfUmw++dFw3DZQAq+3f5/rJ8M4cCMx28PKaAFh3TtOvPKg16RPslN6V/WbGFYag6HX2wqYIDU2m8MGwZBVb72sR6dfhLQN5UFtPaZYSaaAxFDp7vKCXSXy1xKHEqNwLafO3pM0oQxBBHgd/zEu5dPGZhrj2jp8Yb9Ksvs2k1lSxa6nzExsRU0tNLEYgm5PnMVTOfVZGFY2jM14wEe0wiMkIssYoYRIGMZEGTIgMsleMBJWhECJEwhEgRCoRSVooHnawywYhRDsIohFkFhQIRJIVZFRJpKyIBJqIgIRVhDqsPh6BY6R6NC818DQsNt/nWIq7SqvYAEAfPWWFrke+VswXS3sj8w++dIL9LGX6CXRUuQSb6aeUycN9YX085dp1u9pt8ialWLPN89pfw9UHymY1PSIOQJrVbLQFQ7iQo1Da8Y1LnWTVZeKTK0ZKmbyH5b3h+IC508h+coYp7LlHXec7WFbEV7mw2+MrVKXhCSYWc0V0WSVIUpHywiAEUKqRcuBXen1kcstNTkDTlQILFaGyRGnABaLLDZI2SQBKRQwSKB5osKog0hhDsmohVEGsKghBaYhlEGghVhlNRCqJBRDIJUaXDwCBfpNRWF7DU2v6dPfMGi5E0qFW1j1llFt11jrpvGNe8NSUbzYmMOTufZ4S2o28tZELaFpGXGjtUIEanHYaAR03gWFeSqV/Ae2CBjVWsPWBWqb3+f7ylWFzNGoukpOus51AMkkqQopySpMoFy4gssJTiCSgISOqwxpxxThATTkTTlkIZLlSimacflSyKcRSBV5cXKlvlxjSkVU5ceWxTjQjyFIZYFDDLDrRFEOpgkhVEMjJDKsCkMDIgqwqwQEMglQdRNCilwD4zPUTe4Y4As9Nbg272ZvIi1wNwYiyarqPCaFCjteXAgAB5SWOospuR0Iu8t4XDl9kpjbcH8505jXyrPIg2E0a3CWG6Dyyl7fc0TcHX3eb/nNL8VStEglhuFp4H+Z/zgVwFMdH/nMhgtBCTHqUxeGoYNB9lva/9JYDWOi/cn/CUxm1cOfWVWo2M18Q9xqp9mUfBZjVzfYN7Tf8BOdSw+SSKSktJy1vjc++aKU7ACZZRRI7U9YamJIJKgXLiVIfJFkgBKRwkMEianKA8uIJDqslkhVTlyXLloUouTrIALRilsUopTHhKwqwKQqmYbWEhVgFMKDCDpDqYCmYZYZGQw4MrjaHpyos0jN/hVRCdM19SxYjVmYnugDQC9ut5z6GbnZwjmG//b97W+JE3x7iW5+3U0sCbA6C/S23rbpD0aZXXr5fn7PnroGgCOu3luBv8PdKZUhRfQ63221t7Z2kdfBV4gevSQq4gHWAr6G/9v7X8pQxGPVeo8+8N/Pzka+r4s1q8rpW1lKpxIEaEe+EpODv4X0v59bfN5kytVKwhf0gePvmbQqlh3FLC3pe/TW1jod4nqaqDufsi99fH2mWxj6xaxJFtwfIEf2gRRRtNfMaga+PlD0sCCTdioFtwbG5AsDpfcekAyioUC3VrHRtPsnoTt+fTpnFQr0Mg9T8BAXljGjKqrpdSw08rD8JVBmL656OskpglqaSQeQFEkBBCpJKdZQUCSCwavC5pQ+SOVkQ8leRSEmogyRJqekCUUREeRXgKiFWDWEAmWhVhlgRCqYQdYZTAKYVTDNHWGptAKYZTKysIZvdmNXYWvcAew3H4zng80OFY7luCdmKg23AJ6S83LKlm/p6VWRqaKyhmtZWH2spI1AHUSFYk9b+u4t4bHwksVVLorI4CkWuBYkEfYa+hBsduhBtKVXEXPrtf5+bT0fTpmXP+MzjnE+WAbnU+NjbYm9xbeedcQ7ZhnyAMttCxOYKzEgC+Z76gm23d1tYy9/itxSrSejZTyyHZWzEfSZcpQjawUgi99W8rTyv9aO5FztpmOZrAkFr7knS95j124j0Sj2gZSS2Xxu2ild7q1yNtSdtfK508J2pHK5gXMMpNrKWYBst9SCQQT1vYaa6Ty/iXGLg0xY90hiQRc6bLsugAkMDxCoQlIG6jMGUZlOQEsSSL30v00yjQyY6+PaOz3a3OGdqgtlzhRdgBmqZwrJpnUWzKDay/ZvmnZU+Jh6bZXGYU810cMbWuSUvcXswsSfq+tvnvC8apMT36wV2OgCkhrFVvmJB1e+3jrpp6V2a4xUoYRCgqVXRVC01qolSoTUYAZLHMLOCOrW130vjPU2O6FK6q2ZTnQEBxl1vmLZr6A321A85iVsXYnl2e1yAltbmxKka67dbkia+K5bMOaXzU+7Y5e+MtiO6bEXup0Gt/GVHxiBCqqqGyhbAEjvFm1O97ffLseTvm+AvmCKGIJHUHcGxHxt7JEPGxNQ5VJ3Pt6DS8DzJz79c+fFnPJZ5VFST5kw1qyrwgeU1eTFSU1bFSOasqcyNzJTV1asKKsoLVklrQatmpJpUlMVYhWkWVoCrFKPP840LrxZYRRBrJqZlsZTCLArCKYQdDDpKqGHRoZo6tCoZXVoVGlZWFligisyhtri+40uLm410EqqY1bEFbEaG4kHouE4elNEYF2U2Isc+UWJNrG7AkdB19TM7ifFxhw5AYhVz2NRLXGbujc/Z329ZS4Xi7UlsfLx6lbEddwJSx3EBTqo11N3KVrI5q2NGo1G/1WUF8xGU2YbmanT0c8yvNe0PFK/EK5aoQAoAUC5Vbj7Ivp5nynOZUSrY3Kg2ZrAka/WA67T0DGVVq1a7VGYYYJSKK4bOHempqNeo2emoIe6h/rMFDNsfO8VhVBVkN6bmwvYEEWurHa4uDe1iCDYagdY6rtDgjV3pigQ5rGpYHLTy8pQ7lizBQApJvoNDN+r2YxC1kdKlHOrKrVaWKw3eUAZagHOBzgXBGlyo13Mn+g0sNXpJRq81eTxBsxAW2fC1Fy5TqRlW+ewVr93YzhZTXWcI4SK+JXCOoStna9TNzKf1Wa7NRVrAHLdrlQASStiZ6X2U4XUwmCq1Tyqtl51NLEJlFD9IZC2X6zU2RuZYi+hsbzydsGmGprVpYy1YjQUcwYXGozKbj109+kjh+MvUp5HxFe9gluYxHLJYsLZrst8vd8ReRY94wSO61KpNMIVzqFvnKNZkz6/suu22gAA0Elr+FvboNfEzybh9RsOwqZWzEggm4z0gwzkAkAnKy6db3nZ8F49z1vlK6eAyG2W4XXcZhvYzPjh+Xm7rp8c5CUwwAYXuB02/pKQrSs+IJ6EWuNba20vp5390YPMdX9vMuCrH50p54/MmRdFeS50o8yPzpTV8VojVlIVI5qyovCtG58oitFzo0aPPi58zxX84/OhdaHNimfz4pDXmQMmpggZINDuODCKZWDwivIiyphFaVlaFV4RZBhFaV1eEDSsrSmCxrCy6gd4AX2udrx1aYXbZv8sLfvF+DRJtOZtx0GD7TqECDJmDai4OVv2VAOpv1nOce7UCvaqVanzclN7MSMikklTa+RizEjW5TwFpyfDsXk16hlYX8fkCa9Y85Qt3qsdgTtSW+QhrGxUnLc9Swt1nSc5Xsk+Yr8wJVyhiyvmLU2pmmAQoIuotpcEG24B8YXF8SpVlZaVPlLSCZCWuthWAVipFwfpqhN2O/lKyYYjvWZiy90sQcwIByKFO5VtTe4GbS8bEuiEFRkNQrcEhgFVgS3d0KllW1rXysbAETaOs4tjCMZSIqI5WjjnDIcwDth6jE3avVI1A7uijWwNyZxeO49WrJkqMCtwbZEGo81UHrOq4nWVuICp9HURsPirvRqXaoFwlQMGJeoFYDQH0NjOc5+C/c4r/AMmj/wDCaqRkSS210N9LG+35zU4Ti8OmJZqlItQKVlVX+kZWakwpm65AWDlTe1vKdFx3tBw16VdaGHK1HFPIeTTUKVdGurBroAgqAjvFzU1NlEy05+jxBqaI1gShAu3euM2fKQ1xa4vpNXAdqaxyZgpCkWvm13A0BsBr0E57GVbqLHx+OkuYFxkXyH5y5GevHonZjj5xIc2Iy2GrZvEaaDwm5nnD/wCHVTuVf4f/AGnYq08/XrydzOqsF44qSqXiDyMLWeJakAHkeZAtmpGapKwqxc2VFgVI/NlYVIubIqzzo/OlQvEWgWjVilXPFA4MNJBoANFmmnoWM0IryqGkw8Yi0HhVqSmtSTFSEXVqQyPKC1IVKkIvq8xu2R/y38a/Bpoo8yu1rf5b+NfgYnsOf6jigYahjCnmL3sb6HxUggqdBsegledn2Y7NUjSWrWGcvqqm9gt7XIG5O+ulrTs9VcweIaWCjp9Ys4BAyghScu2moMrNWJbMTc3vc639b7z0HiHYujVT6Mcp+hBOUnwZTsPMffODbDFKuSoCpV8rAfWFjYgecEuujwvHWxmITmZUKYbFoWBflgHDV2zZBmygXOijYCw0tMPHcNSmuZcRQqm9stPnZhodfpKai2nj1nV4vhypiKaUkdc2Fx+Wnlqi98PXCEJVu+Y9ehI0nKjgGJ/6ev8A7VT8pRnwlNZd4fwGtWqtSRDzFWoxRiEYCmpZhZyLmwPdGum018X2HxOHpPUqKgVLXK1Ua4zU0Zlyk5gr1aak9C3raNRzjXh00p7+P3yNWDDaxq47r/D9bJU/h/GdWWnJ9hH7lT1X8Z1GecOvXi/L/VTDRZ5APFnkchQ8YvB5o14Bg8a8FmjZ4Bi8QeDDSJeAQVI5qwAeLPANzo0AWigcUDFePaNabek4aSDSIWSCwJAyYeDtHhBlqQq1JUzR+bGJjQSpM7tM98Of9S/jJrXlLjtW9A/6llk/a8z9xzE9Q4FVBw1EjbloPaoCn7wZ5fOh7M9pRQHLqXNMm4I1Kk2vp1E272PQ6B29k4LtlTX9Y6Ei/JLFfrAlVuRbraxm5W7bUEW6k1G6KFZRfzZgLD0vOGxPEnesaxP0hbPcdCDcW8ALC3pKzzHacYJXFoQahtg8ZZ6iutQn9Hrk3LUaRazFu93idyQdBxv64r/vqv8AuP8AnNvhfHnrYgM607U8Ni7IEyob4aqWzAHW+2+wAFgBMjiHFFqLlFChSsb5qauGOhFjmci2t9uglrUBwvE6lOoaiOwqEOpe92tURqb6nqVZhffWaOM7VYqurrVru6uVZlvZSVAA7oAA+qu2hKg6kAzFEnTiKJVe/hA3knOshA7jsCe7U/h/GdXecl2CPdqfw/jOrBnDv15Pyf1SvJCQJkplzTLRryOWNmgOTGLRiJEmBLNGLSOaMTARaNmkTEYE80UGYoMcqUjSyaRkGozbuDeLNCGjINQMBs8Y1IjSMEyyqmXkS8hGLSieaVOKH6I+o+MMakDijmQjxH39JY1PWFFHIjTTqUUUUC9wbHLSqlnVmU06tMhSFa1Wm1O4JBGma+3SWC+C/ZxX89L/AITJj2gbnZzGYSnXqmujNSNNxTBCu6sWUqf2S2UMNRa56bh+02Pw1RqX6LT5arSCtdQhLZmIvZjmIUqpc6sRe0wpIGWBmkZIxgIHY9h3stT+H8Z1HOnO9nMMaVHXRmOYjw6AH56zYDzh168vf7tXDVElTfzlNXkxUtJjK1mj3lVannCIZEGvEYwuIh82gRjEyZWLJAGIiIUU/SMUEGBERQhWKBhWiCSeWEAmmw1oSXIjiSBMIE+HvBNggZbCx1U/Jg1ntwyCqcKmuAYskurrn6nCG85TxHDKg2F/SdYVHWQdZfpqdV5/iME4Nyp90rFZ6K9PykThVO6g+wS/Tf8Ao87inftwmid6a/yiD/UNH92PZpL9RfuOEjzum7O0CdKY95j/AP52iPsL98fUX7jhI4UnbX0nf0+A076Io9wh/wBUqOnuj6T/AEcFS4ZUb7JHrp/Wa3DeCZSGOp8BsJ0/6CvhJrhRJemL+RVoqbSyt5aXDiEWlMOeqwEIBLGSPkkTQV9IWSywgQQmhX9R87SYWSAEkCIQr+MdvQyauPzk7+lvMQoAHyI0MD8+cRpfPwhAgPT59seOacUDnWMIPxiih0THWO3z98eKEJY8eKULxjfPxjxQEZF9o8UCB3+fGIfP3xRQqRkRv7PxiilBF3hBv7oopAY7j0k0GvsiikDEafPhBAaj56xRSsprDJFFIh1+fuiO0UUqJJ1kjt8+EUUgR+fvjNv7YooE/H56RwdIooEiPjFbWKKBJTFFFI0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7652" name="AutoShape 4" descr="data:image/jpeg;base64,/9j/4AAQSkZJRgABAQAAAQABAAD/2wCEAAkGBhQSEBQUExQUFBQUFRQVFxUUFBUUFBUUFBQVFBQUFBQXHCYeFxkkGRQUHy8gJCcpLCwsFR4xNTAqNSYrLCkBCQoKDgwOFQ8PFykcHBwpKSwpKSwpKSkpKSkpKSkpKSwpKSwsKSkpKSksKSkpKSwsLSkpLCkpKSkpKSksKSwpLP/AABEIAMIBBAMBIgACEQEDEQH/xAAcAAABBQEBAQAAAAAAAAAAAAADAAECBAUGBwj/xABBEAACAQIEAwUEBggFBQEAAAABAgADEQQSITEFE0EGIlFhcYGRsfAjMkKhwdEUFVJTgpLh8QckcpPSVGKUwtMW/8QAGAEBAQEBAQAAAAAAAAAAAAAAAAECAwT/xAAeEQEBAQEBAQADAQEAAAAAAAAAARECMRIDITITQf/aAAwDAQACEQMRAD8A4kCFpiQWEScHAQQqiDWFWRE1EmBeRQQiiVlICTUyNpNRCJpJiMohaa6yKuYLhxfUmw++dFw3DZQAq+3f5/rJ8M4cCMx28PKaAFh3TtOvPKg16RPslN6V/WbGFYag6HX2wqYIDU2m8MGwZBVb72sR6dfhLQN5UFtPaZYSaaAxFDp7vKCXSXy1xKHEqNwLafO3pM0oQxBBHgd/zEu5dPGZhrj2jp8Yb9Ksvs2k1lSxa6nzExsRU0tNLEYgm5PnMVTOfVZGFY2jM14wEe0wiMkIssYoYRIGMZEGTIgMsleMBJWhECJEwhEgRCoRSVooHnawywYhRDsIohFkFhQIRJIVZFRJpKyIBJqIgIRVhDqsPh6BY6R6NC818DQsNt/nWIq7SqvYAEAfPWWFrke+VswXS3sj8w++dIL9LGX6CXRUuQSb6aeUycN9YX085dp1u9pt8ialWLPN89pfw9UHymY1PSIOQJrVbLQFQ7iQo1Da8Y1LnWTVZeKTK0ZKmbyH5b3h+IC508h+coYp7LlHXec7WFbEV7mw2+MrVKXhCSYWc0V0WSVIUpHywiAEUKqRcuBXen1kcstNTkDTlQILFaGyRGnABaLLDZI2SQBKRQwSKB5osKog0hhDsmohVEGsKghBaYhlEGghVhlNRCqJBRDIJUaXDwCBfpNRWF7DU2v6dPfMGi5E0qFW1j1llFt11jrpvGNe8NSUbzYmMOTufZ4S2o28tZELaFpGXGjtUIEanHYaAR03gWFeSqV/Ae2CBjVWsPWBWqb3+f7ylWFzNGoukpOus51AMkkqQopySpMoFy4gssJTiCSgISOqwxpxxThATTkTTlkIZLlSimacflSyKcRSBV5cXKlvlxjSkVU5ceWxTjQjyFIZYFDDLDrRFEOpgkhVEMjJDKsCkMDIgqwqwQEMglQdRNCilwD4zPUTe4Y4As9Nbg272ZvIi1wNwYiyarqPCaFCjteXAgAB5SWOospuR0Iu8t4XDl9kpjbcH8505jXyrPIg2E0a3CWG6Dyyl7fc0TcHX3eb/nNL8VStEglhuFp4H+Z/zgVwFMdH/nMhgtBCTHqUxeGoYNB9lva/9JYDWOi/cn/CUxm1cOfWVWo2M18Q9xqp9mUfBZjVzfYN7Tf8BOdSw+SSKSktJy1vjc++aKU7ACZZRRI7U9YamJIJKgXLiVIfJFkgBKRwkMEianKA8uIJDqslkhVTlyXLloUouTrIALRilsUopTHhKwqwKQqmYbWEhVgFMKDCDpDqYCmYZYZGQw4MrjaHpyos0jN/hVRCdM19SxYjVmYnugDQC9ut5z6GbnZwjmG//b97W+JE3x7iW5+3U0sCbA6C/S23rbpD0aZXXr5fn7PnroGgCOu3luBv8PdKZUhRfQ63221t7Z2kdfBV4gevSQq4gHWAr6G/9v7X8pQxGPVeo8+8N/Pzka+r4s1q8rpW1lKpxIEaEe+EpODv4X0v59bfN5kytVKwhf0gePvmbQqlh3FLC3pe/TW1jod4nqaqDufsi99fH2mWxj6xaxJFtwfIEf2gRRRtNfMaga+PlD0sCCTdioFtwbG5AsDpfcekAyioUC3VrHRtPsnoTt+fTpnFQr0Mg9T8BAXljGjKqrpdSw08rD8JVBmL656OskpglqaSQeQFEkBBCpJKdZQUCSCwavC5pQ+SOVkQ8leRSEmogyRJqekCUUREeRXgKiFWDWEAmWhVhlgRCqYQdYZTAKYVTDNHWGptAKYZTKysIZvdmNXYWvcAew3H4zng80OFY7luCdmKg23AJ6S83LKlm/p6VWRqaKyhmtZWH2spI1AHUSFYk9b+u4t4bHwksVVLorI4CkWuBYkEfYa+hBsduhBtKVXEXPrtf5+bT0fTpmXP+MzjnE+WAbnU+NjbYm9xbeedcQ7ZhnyAMttCxOYKzEgC+Z76gm23d1tYy9/itxSrSejZTyyHZWzEfSZcpQjawUgi99W8rTyv9aO5FztpmOZrAkFr7knS95j124j0Sj2gZSS2Xxu2ild7q1yNtSdtfK508J2pHK5gXMMpNrKWYBst9SCQQT1vYaa6Ty/iXGLg0xY90hiQRc6bLsugAkMDxCoQlIG6jMGUZlOQEsSSL30v00yjQyY6+PaOz3a3OGdqgtlzhRdgBmqZwrJpnUWzKDay/ZvmnZU+Jh6bZXGYU810cMbWuSUvcXswsSfq+tvnvC8apMT36wV2OgCkhrFVvmJB1e+3jrpp6V2a4xUoYRCgqVXRVC01qolSoTUYAZLHMLOCOrW130vjPU2O6FK6q2ZTnQEBxl1vmLZr6A321A85iVsXYnl2e1yAltbmxKka67dbkia+K5bMOaXzU+7Y5e+MtiO6bEXup0Gt/GVHxiBCqqqGyhbAEjvFm1O97ffLseTvm+AvmCKGIJHUHcGxHxt7JEPGxNQ5VJ3Pt6DS8DzJz79c+fFnPJZ5VFST5kw1qyrwgeU1eTFSU1bFSOasqcyNzJTV1asKKsoLVklrQatmpJpUlMVYhWkWVoCrFKPP840LrxZYRRBrJqZlsZTCLArCKYQdDDpKqGHRoZo6tCoZXVoVGlZWFligisyhtri+40uLm410EqqY1bEFbEaG4kHouE4elNEYF2U2Isc+UWJNrG7AkdB19TM7ifFxhw5AYhVz2NRLXGbujc/Z329ZS4Xi7UlsfLx6lbEddwJSx3EBTqo11N3KVrI5q2NGo1G/1WUF8xGU2YbmanT0c8yvNe0PFK/EK5aoQAoAUC5Vbj7Ivp5nynOZUSrY3Kg2ZrAka/WA67T0DGVVq1a7VGYYYJSKK4bOHempqNeo2emoIe6h/rMFDNsfO8VhVBVkN6bmwvYEEWurHa4uDe1iCDYagdY6rtDgjV3pigQ5rGpYHLTy8pQ7lizBQApJvoNDN+r2YxC1kdKlHOrKrVaWKw3eUAZagHOBzgXBGlyo13Mn+g0sNXpJRq81eTxBsxAW2fC1Fy5TqRlW+ewVr93YzhZTXWcI4SK+JXCOoStna9TNzKf1Wa7NRVrAHLdrlQASStiZ6X2U4XUwmCq1Tyqtl51NLEJlFD9IZC2X6zU2RuZYi+hsbzydsGmGprVpYy1YjQUcwYXGozKbj109+kjh+MvUp5HxFe9gluYxHLJYsLZrst8vd8ReRY94wSO61KpNMIVzqFvnKNZkz6/suu22gAA0Elr+FvboNfEzybh9RsOwqZWzEggm4z0gwzkAkAnKy6db3nZ8F49z1vlK6eAyG2W4XXcZhvYzPjh+Xm7rp8c5CUwwAYXuB02/pKQrSs+IJ6EWuNba20vp5390YPMdX9vMuCrH50p54/MmRdFeS50o8yPzpTV8VojVlIVI5qyovCtG58oitFzo0aPPi58zxX84/OhdaHNimfz4pDXmQMmpggZINDuODCKZWDwivIiyphFaVlaFV4RZBhFaV1eEDSsrSmCxrCy6gd4AX2udrx1aYXbZv8sLfvF+DRJtOZtx0GD7TqECDJmDai4OVv2VAOpv1nOce7UCvaqVanzclN7MSMikklTa+RizEjW5TwFpyfDsXk16hlYX8fkCa9Y85Qt3qsdgTtSW+QhrGxUnLc9Swt1nSc5Xsk+Yr8wJVyhiyvmLU2pmmAQoIuotpcEG24B8YXF8SpVlZaVPlLSCZCWuthWAVipFwfpqhN2O/lKyYYjvWZiy90sQcwIByKFO5VtTe4GbS8bEuiEFRkNQrcEhgFVgS3d0KllW1rXysbAETaOs4tjCMZSIqI5WjjnDIcwDth6jE3avVI1A7uijWwNyZxeO49WrJkqMCtwbZEGo81UHrOq4nWVuICp9HURsPirvRqXaoFwlQMGJeoFYDQH0NjOc5+C/c4r/AMmj/wDCaqRkSS210N9LG+35zU4Ti8OmJZqlItQKVlVX+kZWakwpm65AWDlTe1vKdFx3tBw16VdaGHK1HFPIeTTUKVdGurBroAgqAjvFzU1NlEy05+jxBqaI1gShAu3euM2fKQ1xa4vpNXAdqaxyZgpCkWvm13A0BsBr0E57GVbqLHx+OkuYFxkXyH5y5GevHonZjj5xIc2Iy2GrZvEaaDwm5nnD/wCHVTuVf4f/AGnYq08/XrydzOqsF44qSqXiDyMLWeJakAHkeZAtmpGapKwqxc2VFgVI/NlYVIubIqzzo/OlQvEWgWjVilXPFA4MNJBoANFmmnoWM0IryqGkw8Yi0HhVqSmtSTFSEXVqQyPKC1IVKkIvq8xu2R/y38a/Bpoo8yu1rf5b+NfgYnsOf6jigYahjCnmL3sb6HxUggqdBsegledn2Y7NUjSWrWGcvqqm9gt7XIG5O+ulrTs9VcweIaWCjp9Ys4BAyghScu2moMrNWJbMTc3vc639b7z0HiHYujVT6Mcp+hBOUnwZTsPMffODbDFKuSoCpV8rAfWFjYgecEuujwvHWxmITmZUKYbFoWBflgHDV2zZBmygXOijYCw0tMPHcNSmuZcRQqm9stPnZhodfpKai2nj1nV4vhypiKaUkdc2Fx+Wnlqi98PXCEJVu+Y9ehI0nKjgGJ/6ev8A7VT8pRnwlNZd4fwGtWqtSRDzFWoxRiEYCmpZhZyLmwPdGum018X2HxOHpPUqKgVLXK1Ua4zU0Zlyk5gr1aak9C3raNRzjXh00p7+P3yNWDDaxq47r/D9bJU/h/GdWWnJ9hH7lT1X8Z1GecOvXi/L/VTDRZ5APFnkchQ8YvB5o14Bg8a8FmjZ4Bi8QeDDSJeAQVI5qwAeLPANzo0AWigcUDFePaNabek4aSDSIWSCwJAyYeDtHhBlqQq1JUzR+bGJjQSpM7tM98Of9S/jJrXlLjtW9A/6llk/a8z9xzE9Q4FVBw1EjbloPaoCn7wZ5fOh7M9pRQHLqXNMm4I1Kk2vp1E272PQ6B29k4LtlTX9Y6Ei/JLFfrAlVuRbraxm5W7bUEW6k1G6KFZRfzZgLD0vOGxPEnesaxP0hbPcdCDcW8ALC3pKzzHacYJXFoQahtg8ZZ6iutQn9Hrk3LUaRazFu93idyQdBxv64r/vqv8AuP8AnNvhfHnrYgM607U8Ni7IEyob4aqWzAHW+2+wAFgBMjiHFFqLlFChSsb5qauGOhFjmci2t9uglrUBwvE6lOoaiOwqEOpe92tURqb6nqVZhffWaOM7VYqurrVru6uVZlvZSVAA7oAA+qu2hKg6kAzFEnTiKJVe/hA3knOshA7jsCe7U/h/GdXecl2CPdqfw/jOrBnDv15Pyf1SvJCQJkplzTLRryOWNmgOTGLRiJEmBLNGLSOaMTARaNmkTEYE80UGYoMcqUjSyaRkGozbuDeLNCGjINQMBs8Y1IjSMEyyqmXkS8hGLSieaVOKH6I+o+MMakDijmQjxH39JY1PWFFHIjTTqUUUUC9wbHLSqlnVmU06tMhSFa1Wm1O4JBGma+3SWC+C/ZxX89L/AITJj2gbnZzGYSnXqmujNSNNxTBCu6sWUqf2S2UMNRa56bh+02Pw1RqX6LT5arSCtdQhLZmIvZjmIUqpc6sRe0wpIGWBmkZIxgIHY9h3stT+H8Z1HOnO9nMMaVHXRmOYjw6AH56zYDzh168vf7tXDVElTfzlNXkxUtJjK1mj3lVannCIZEGvEYwuIh82gRjEyZWLJAGIiIUU/SMUEGBERQhWKBhWiCSeWEAmmw1oSXIjiSBMIE+HvBNggZbCx1U/Jg1ntwyCqcKmuAYskurrn6nCG85TxHDKg2F/SdYVHWQdZfpqdV5/iME4Nyp90rFZ6K9PykThVO6g+wS/Tf8Ao87inftwmid6a/yiD/UNH92PZpL9RfuOEjzum7O0CdKY95j/AP52iPsL98fUX7jhI4UnbX0nf0+A076Io9wh/wBUqOnuj6T/AEcFS4ZUb7JHrp/Wa3DeCZSGOp8BsJ0/6CvhJrhRJemL+RVoqbSyt5aXDiEWlMOeqwEIBLGSPkkTQV9IWSywgQQmhX9R87SYWSAEkCIQr+MdvQyauPzk7+lvMQoAHyI0MD8+cRpfPwhAgPT59seOacUDnWMIPxiih0THWO3z98eKEJY8eKULxjfPxjxQEZF9o8UCB3+fGIfP3xRQqRkRv7PxiilBF3hBv7oopAY7j0k0GvsiikDEafPhBAaj56xRSsprDJFFIh1+fuiO0UUqJJ1kjt8+EUUgR+fvjNv7YooE/H56RwdIooEiPjFbWKKBJTFFFI0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71472" y="3071810"/>
            <a:ext cx="6858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En las reacciones endotérmicas se puede considerar el calor como reactivo y se escribe del lado izquierdo de la ecuación. </a:t>
            </a:r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785786" y="3929066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N</a:t>
            </a:r>
            <a:r>
              <a:rPr lang="es-ES" sz="1100" dirty="0" smtClean="0"/>
              <a:t>2(g)</a:t>
            </a:r>
            <a:r>
              <a:rPr lang="es-ES" dirty="0" smtClean="0"/>
              <a:t> + 0</a:t>
            </a:r>
            <a:r>
              <a:rPr lang="es-ES" sz="1100" dirty="0" smtClean="0"/>
              <a:t>2(g)</a:t>
            </a:r>
            <a:r>
              <a:rPr lang="es-ES" dirty="0" smtClean="0"/>
              <a:t> + 181 </a:t>
            </a:r>
            <a:r>
              <a:rPr lang="es-ES" dirty="0" err="1" smtClean="0"/>
              <a:t>kJ</a:t>
            </a:r>
            <a:r>
              <a:rPr lang="es-ES" dirty="0" smtClean="0"/>
              <a:t> (43.2 </a:t>
            </a:r>
            <a:r>
              <a:rPr lang="es-ES" dirty="0" err="1" smtClean="0"/>
              <a:t>kcal</a:t>
            </a:r>
            <a:r>
              <a:rPr lang="es-ES" dirty="0" smtClean="0"/>
              <a:t>)         2NO</a:t>
            </a:r>
            <a:r>
              <a:rPr lang="es-ES" sz="1100" dirty="0" smtClean="0"/>
              <a:t>(g)</a:t>
            </a:r>
            <a:endParaRPr lang="es-ES" sz="1100" dirty="0"/>
          </a:p>
        </p:txBody>
      </p:sp>
      <p:cxnSp>
        <p:nvCxnSpPr>
          <p:cNvPr id="11" name="10 Conector recto de flecha"/>
          <p:cNvCxnSpPr/>
          <p:nvPr/>
        </p:nvCxnSpPr>
        <p:spPr>
          <a:xfrm>
            <a:off x="4143372" y="4143380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5857884" y="3929066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Absorbe calor</a:t>
            </a:r>
            <a:endParaRPr lang="es-ES" dirty="0"/>
          </a:p>
        </p:txBody>
      </p:sp>
      <p:pic>
        <p:nvPicPr>
          <p:cNvPr id="13" name="Picture 2" descr="http://saladospuntocero.com/imagenes/materias/FCA%20-%20QCA/Qu%C3%ADmica/reaccion%20quimica%2001%20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4643446"/>
            <a:ext cx="2766984" cy="1714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REACCIONES QUIMICAS ENDOTÉRMICAS Y EXOTÉRMICAS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00034" y="1714488"/>
            <a:ext cx="67866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C00000"/>
                </a:solidFill>
              </a:rPr>
              <a:t>Reacción exotérmica: </a:t>
            </a:r>
            <a:r>
              <a:rPr lang="es-ES" sz="2400" dirty="0" smtClean="0"/>
              <a:t>Son las que liberan o desprenden calor al efectuarse, y su entalpía de reacción es negativa.</a:t>
            </a:r>
            <a:endParaRPr lang="es-ES" sz="2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71472" y="3071810"/>
            <a:ext cx="6858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En las reacciones exotérmicas se puede considerar el calor como  producto y se escribe del lado derecho de la ecuación. 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85786" y="3929066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H</a:t>
            </a:r>
            <a:r>
              <a:rPr lang="es-ES" sz="1100" dirty="0" smtClean="0"/>
              <a:t>2(g)</a:t>
            </a:r>
            <a:r>
              <a:rPr lang="es-ES" dirty="0" smtClean="0"/>
              <a:t> + Cl</a:t>
            </a:r>
            <a:r>
              <a:rPr lang="es-ES" sz="1100" dirty="0" smtClean="0"/>
              <a:t>2(g)</a:t>
            </a:r>
            <a:r>
              <a:rPr lang="es-ES" dirty="0" smtClean="0"/>
              <a:t>            2HCl</a:t>
            </a:r>
            <a:r>
              <a:rPr lang="es-ES" sz="1100" dirty="0" smtClean="0"/>
              <a:t>(g)</a:t>
            </a:r>
            <a:r>
              <a:rPr lang="es-ES" dirty="0" smtClean="0"/>
              <a:t> + 185 </a:t>
            </a:r>
            <a:r>
              <a:rPr lang="es-ES" dirty="0" err="1" smtClean="0"/>
              <a:t>kJ</a:t>
            </a:r>
            <a:r>
              <a:rPr lang="es-ES" dirty="0" smtClean="0"/>
              <a:t> (44 </a:t>
            </a:r>
            <a:r>
              <a:rPr lang="es-ES" dirty="0" err="1" smtClean="0"/>
              <a:t>kcal</a:t>
            </a:r>
            <a:r>
              <a:rPr lang="es-ES" dirty="0" smtClean="0"/>
              <a:t>)       </a:t>
            </a:r>
            <a:endParaRPr lang="es-ES" sz="1100" dirty="0"/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2143108" y="4071942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5857884" y="3929066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Libera calor</a:t>
            </a:r>
            <a:endParaRPr lang="es-ES" dirty="0"/>
          </a:p>
        </p:txBody>
      </p:sp>
      <p:pic>
        <p:nvPicPr>
          <p:cNvPr id="12" name="11 Imagen" descr="descar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0364" y="4500570"/>
            <a:ext cx="2643206" cy="19722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rador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Mirador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231</TotalTime>
  <Words>947</Words>
  <Application>Microsoft Office PowerPoint</Application>
  <PresentationFormat>Presentación en pantalla (4:3)</PresentationFormat>
  <Paragraphs>105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Mirador</vt:lpstr>
      <vt:lpstr>Diapositiva 1</vt:lpstr>
      <vt:lpstr>ENTALPÍA DE REACCIÓN Y ENTALPÍA DE FORMACIÓN</vt:lpstr>
      <vt:lpstr>ENTALPÍA DE REACCIÓN Y ENTALPÍA DE FORMACIÓN</vt:lpstr>
      <vt:lpstr>ENTALPÍA DE REACCIÓN Y ENTALPÍA DE FORMACIÓN</vt:lpstr>
      <vt:lpstr>ENTALPÍA DE REACCIÓN Y ENTALPÍA DE FORMACIÓN</vt:lpstr>
      <vt:lpstr>ENTALPÍA DE REACCIÓN Y ENTALPÍA DE FORMACIÓN</vt:lpstr>
      <vt:lpstr>ENTALPÍA DE REACCIÓN Y ENTALPÍA DE FORMACIÓN</vt:lpstr>
      <vt:lpstr>ENTALPÍA DE REACCIÓN Y ENTALPÍA DE FORMACIÓN</vt:lpstr>
      <vt:lpstr>ENTALPÍA DE REACCIÓN Y ENTALPÍA DE FORMACIÓN</vt:lpstr>
      <vt:lpstr>ENTALPÍA DE REACCIÓN Y ENTALPÍA DE FORMACIÓN</vt:lpstr>
      <vt:lpstr>ENTALPÍA DE REACCIÓN Y ENTALPÍA DE FORMACIÓN</vt:lpstr>
      <vt:lpstr>ENTALPÍA DE REACCIÓN Y ENTALPÍA DE FORMACIÓN</vt:lpstr>
      <vt:lpstr>ENTALPÍA DE REACCIÓN Y ENTALPÍA DE FORMACIÓN</vt:lpstr>
      <vt:lpstr>ENTALPÍA DE REACCIÓN Y ENTALPÍA DE FORMACIÓN</vt:lpstr>
      <vt:lpstr>ENTALPÍA DE REACCIÓN Y ENTALPÍA DE FORMACIÓN</vt:lpstr>
      <vt:lpstr>ENTALPÍA DE REACCIÓN Y ENTALPÍA DE FORMACIÓN</vt:lpstr>
      <vt:lpstr>Diapositiva 17</vt:lpstr>
      <vt:lpstr>REACCIONES QUIMICAS ENDOTÉRMICAS Y EXOTÉRMICAS</vt:lpstr>
      <vt:lpstr>REACCIONES QUIMICAS ENDOTÉRMICAS Y EXOTÉRMICAS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ENTALPÍA DE REACCIÓN Y ENTALPÍA DE FORMACIÓN</dc:title>
  <dc:creator>Mayra</dc:creator>
  <cp:lastModifiedBy>Administrativos</cp:lastModifiedBy>
  <cp:revision>47</cp:revision>
  <dcterms:created xsi:type="dcterms:W3CDTF">2013-11-24T22:40:20Z</dcterms:created>
  <dcterms:modified xsi:type="dcterms:W3CDTF">2013-12-03T18:14:31Z</dcterms:modified>
</cp:coreProperties>
</file>