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EB1A"/>
    <a:srgbClr val="003300"/>
    <a:srgbClr val="00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ED8D78-0E60-4E18-B794-FEBEBBB45A6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s-ES"/>
        </a:p>
      </dgm:t>
    </dgm:pt>
    <dgm:pt modelId="{D68AFB97-98C0-4858-912B-491607DD7283}">
      <dgm:prSet phldrT="[Texto]"/>
      <dgm:spPr>
        <a:solidFill>
          <a:schemeClr val="tx1">
            <a:lumMod val="75000"/>
            <a:lumOff val="25000"/>
          </a:schemeClr>
        </a:solidFill>
      </dgm:spPr>
      <dgm:t>
        <a:bodyPr/>
        <a:lstStyle/>
        <a:p>
          <a:r>
            <a:rPr lang="es-ES" b="1" dirty="0" smtClean="0">
              <a:latin typeface="Century Gothic" pitchFamily="34" charset="0"/>
            </a:rPr>
            <a:t>1. Anuncio Publicitario</a:t>
          </a:r>
          <a:endParaRPr lang="es-ES" b="1" dirty="0">
            <a:latin typeface="Century Gothic" pitchFamily="34" charset="0"/>
          </a:endParaRPr>
        </a:p>
      </dgm:t>
    </dgm:pt>
    <dgm:pt modelId="{0862FAED-754C-46AC-A4CA-DA21F004B35E}" type="parTrans" cxnId="{9560023B-42FE-49E3-A3FF-F53EA3AAAB75}">
      <dgm:prSet/>
      <dgm:spPr/>
      <dgm:t>
        <a:bodyPr/>
        <a:lstStyle/>
        <a:p>
          <a:endParaRPr lang="es-ES"/>
        </a:p>
      </dgm:t>
    </dgm:pt>
    <dgm:pt modelId="{D9B005A0-687C-4D14-BD8A-58B01E0364E4}" type="sibTrans" cxnId="{9560023B-42FE-49E3-A3FF-F53EA3AAAB75}">
      <dgm:prSet/>
      <dgm:spPr/>
      <dgm:t>
        <a:bodyPr/>
        <a:lstStyle/>
        <a:p>
          <a:endParaRPr lang="es-ES"/>
        </a:p>
      </dgm:t>
    </dgm:pt>
    <dgm:pt modelId="{986D0B7D-BBA2-4B1D-896E-A1F33903542B}">
      <dgm:prSet phldrT="[Texto]"/>
      <dgm:spPr>
        <a:solidFill>
          <a:schemeClr val="bg2">
            <a:lumMod val="50000"/>
          </a:schemeClr>
        </a:solidFill>
      </dgm:spPr>
      <dgm:t>
        <a:bodyPr/>
        <a:lstStyle/>
        <a:p>
          <a:r>
            <a:rPr lang="es-ES" b="1" dirty="0" smtClean="0">
              <a:latin typeface="Century Gothic" pitchFamily="34" charset="0"/>
            </a:rPr>
            <a:t>2. Artículo de Opinión</a:t>
          </a:r>
          <a:endParaRPr lang="es-ES" b="1" dirty="0">
            <a:latin typeface="Century Gothic" pitchFamily="34" charset="0"/>
          </a:endParaRPr>
        </a:p>
      </dgm:t>
    </dgm:pt>
    <dgm:pt modelId="{3C8D58C1-A289-4017-869B-9C4FAB1C91D5}" type="parTrans" cxnId="{EA9F5D7E-B304-4B71-8CC1-C3EA91B54195}">
      <dgm:prSet/>
      <dgm:spPr/>
      <dgm:t>
        <a:bodyPr/>
        <a:lstStyle/>
        <a:p>
          <a:endParaRPr lang="es-ES"/>
        </a:p>
      </dgm:t>
    </dgm:pt>
    <dgm:pt modelId="{2919A84E-97DF-403B-9222-ED91A5008D54}" type="sibTrans" cxnId="{EA9F5D7E-B304-4B71-8CC1-C3EA91B54195}">
      <dgm:prSet/>
      <dgm:spPr/>
      <dgm:t>
        <a:bodyPr/>
        <a:lstStyle/>
        <a:p>
          <a:endParaRPr lang="es-ES"/>
        </a:p>
      </dgm:t>
    </dgm:pt>
    <dgm:pt modelId="{BFFDD35A-30F5-4301-A9F8-516691FF05D0}">
      <dgm:prSet phldrT="[Texto]"/>
      <dgm:spPr/>
      <dgm:t>
        <a:bodyPr/>
        <a:lstStyle/>
        <a:p>
          <a:r>
            <a:rPr lang="es-ES" b="1" dirty="0" smtClean="0">
              <a:latin typeface="Century Gothic" pitchFamily="34" charset="0"/>
            </a:rPr>
            <a:t>3. Caricatura Política</a:t>
          </a:r>
          <a:endParaRPr lang="es-ES" b="1" dirty="0">
            <a:latin typeface="Century Gothic" pitchFamily="34" charset="0"/>
          </a:endParaRPr>
        </a:p>
      </dgm:t>
    </dgm:pt>
    <dgm:pt modelId="{18CB98E4-C871-4330-9C28-CF1E3A5E5471}" type="parTrans" cxnId="{0487F622-769C-4EB9-9EB6-09F469196DD6}">
      <dgm:prSet/>
      <dgm:spPr/>
      <dgm:t>
        <a:bodyPr/>
        <a:lstStyle/>
        <a:p>
          <a:endParaRPr lang="es-ES"/>
        </a:p>
      </dgm:t>
    </dgm:pt>
    <dgm:pt modelId="{BCDD90B0-71E2-41B2-9813-C8B61AF1D534}" type="sibTrans" cxnId="{0487F622-769C-4EB9-9EB6-09F469196DD6}">
      <dgm:prSet/>
      <dgm:spPr/>
      <dgm:t>
        <a:bodyPr/>
        <a:lstStyle/>
        <a:p>
          <a:endParaRPr lang="es-ES"/>
        </a:p>
      </dgm:t>
    </dgm:pt>
    <dgm:pt modelId="{5E33A6DC-4ED1-4204-B1E4-B740B15C85E2}" type="pres">
      <dgm:prSet presAssocID="{62ED8D78-0E60-4E18-B794-FEBEBBB45A65}" presName="linear" presStyleCnt="0">
        <dgm:presLayoutVars>
          <dgm:dir/>
          <dgm:animLvl val="lvl"/>
          <dgm:resizeHandles val="exact"/>
        </dgm:presLayoutVars>
      </dgm:prSet>
      <dgm:spPr/>
      <dgm:t>
        <a:bodyPr/>
        <a:lstStyle/>
        <a:p>
          <a:endParaRPr lang="es-ES"/>
        </a:p>
      </dgm:t>
    </dgm:pt>
    <dgm:pt modelId="{CF2A872F-A462-40DA-B014-4E0E196388AE}" type="pres">
      <dgm:prSet presAssocID="{D68AFB97-98C0-4858-912B-491607DD7283}" presName="parentLin" presStyleCnt="0"/>
      <dgm:spPr/>
    </dgm:pt>
    <dgm:pt modelId="{7C3CAE0A-C9A0-417B-A347-8A6331FC1C5E}" type="pres">
      <dgm:prSet presAssocID="{D68AFB97-98C0-4858-912B-491607DD7283}" presName="parentLeftMargin" presStyleLbl="node1" presStyleIdx="0" presStyleCnt="3"/>
      <dgm:spPr/>
      <dgm:t>
        <a:bodyPr/>
        <a:lstStyle/>
        <a:p>
          <a:endParaRPr lang="es-ES"/>
        </a:p>
      </dgm:t>
    </dgm:pt>
    <dgm:pt modelId="{F82A1787-0EB0-40CB-AA21-5056B3738CEB}" type="pres">
      <dgm:prSet presAssocID="{D68AFB97-98C0-4858-912B-491607DD7283}" presName="parentText" presStyleLbl="node1" presStyleIdx="0" presStyleCnt="3" custScaleX="140428" custLinFactNeighborX="-63152" custLinFactNeighborY="-32700">
        <dgm:presLayoutVars>
          <dgm:chMax val="0"/>
          <dgm:bulletEnabled val="1"/>
        </dgm:presLayoutVars>
      </dgm:prSet>
      <dgm:spPr/>
      <dgm:t>
        <a:bodyPr/>
        <a:lstStyle/>
        <a:p>
          <a:endParaRPr lang="es-ES"/>
        </a:p>
      </dgm:t>
    </dgm:pt>
    <dgm:pt modelId="{2A829720-E0BE-43B8-A7B2-CB5FDCB4F0F3}" type="pres">
      <dgm:prSet presAssocID="{D68AFB97-98C0-4858-912B-491607DD7283}" presName="negativeSpace" presStyleCnt="0"/>
      <dgm:spPr/>
    </dgm:pt>
    <dgm:pt modelId="{C474DE44-E854-4942-96AC-B820AC3E3D4D}" type="pres">
      <dgm:prSet presAssocID="{D68AFB97-98C0-4858-912B-491607DD7283}" presName="childText" presStyleLbl="conFgAcc1" presStyleIdx="0" presStyleCnt="3" custLinFactY="-46875" custLinFactNeighborY="-100000">
        <dgm:presLayoutVars>
          <dgm:bulletEnabled val="1"/>
        </dgm:presLayoutVars>
      </dgm:prSet>
      <dgm:spPr/>
    </dgm:pt>
    <dgm:pt modelId="{6752636B-3FCF-42CD-83EB-174FBDEB65B1}" type="pres">
      <dgm:prSet presAssocID="{D9B005A0-687C-4D14-BD8A-58B01E0364E4}" presName="spaceBetweenRectangles" presStyleCnt="0"/>
      <dgm:spPr/>
    </dgm:pt>
    <dgm:pt modelId="{69542E08-5024-4232-ADA2-6345DE6366E5}" type="pres">
      <dgm:prSet presAssocID="{986D0B7D-BBA2-4B1D-896E-A1F33903542B}" presName="parentLin" presStyleCnt="0"/>
      <dgm:spPr/>
    </dgm:pt>
    <dgm:pt modelId="{4AFF3D59-15AF-457A-9EBE-52C743DFE099}" type="pres">
      <dgm:prSet presAssocID="{986D0B7D-BBA2-4B1D-896E-A1F33903542B}" presName="parentLeftMargin" presStyleLbl="node1" presStyleIdx="0" presStyleCnt="3"/>
      <dgm:spPr/>
      <dgm:t>
        <a:bodyPr/>
        <a:lstStyle/>
        <a:p>
          <a:endParaRPr lang="es-ES"/>
        </a:p>
      </dgm:t>
    </dgm:pt>
    <dgm:pt modelId="{8D2ECB12-DF58-4F2D-A06A-2264D6C4E29E}" type="pres">
      <dgm:prSet presAssocID="{986D0B7D-BBA2-4B1D-896E-A1F33903542B}" presName="parentText" presStyleLbl="node1" presStyleIdx="1" presStyleCnt="3" custScaleX="142857" custLinFactNeighborX="-62547" custLinFactNeighborY="50242">
        <dgm:presLayoutVars>
          <dgm:chMax val="0"/>
          <dgm:bulletEnabled val="1"/>
        </dgm:presLayoutVars>
      </dgm:prSet>
      <dgm:spPr/>
      <dgm:t>
        <a:bodyPr/>
        <a:lstStyle/>
        <a:p>
          <a:endParaRPr lang="es-ES"/>
        </a:p>
      </dgm:t>
    </dgm:pt>
    <dgm:pt modelId="{99CFD8F8-E9D9-44EF-909F-B31335F0D62E}" type="pres">
      <dgm:prSet presAssocID="{986D0B7D-BBA2-4B1D-896E-A1F33903542B}" presName="negativeSpace" presStyleCnt="0"/>
      <dgm:spPr/>
    </dgm:pt>
    <dgm:pt modelId="{16235E62-CD59-4435-B929-DF0CF765795A}" type="pres">
      <dgm:prSet presAssocID="{986D0B7D-BBA2-4B1D-896E-A1F33903542B}" presName="childText" presStyleLbl="conFgAcc1" presStyleIdx="1" presStyleCnt="3" custLinFactY="4584" custLinFactNeighborY="100000">
        <dgm:presLayoutVars>
          <dgm:bulletEnabled val="1"/>
        </dgm:presLayoutVars>
      </dgm:prSet>
      <dgm:spPr/>
    </dgm:pt>
    <dgm:pt modelId="{2C9E72C4-132F-4ABE-BCF0-1B08AA9E20E3}" type="pres">
      <dgm:prSet presAssocID="{2919A84E-97DF-403B-9222-ED91A5008D54}" presName="spaceBetweenRectangles" presStyleCnt="0"/>
      <dgm:spPr/>
    </dgm:pt>
    <dgm:pt modelId="{82660C82-61E0-4470-AAF2-968C74EC08A4}" type="pres">
      <dgm:prSet presAssocID="{BFFDD35A-30F5-4301-A9F8-516691FF05D0}" presName="parentLin" presStyleCnt="0"/>
      <dgm:spPr/>
    </dgm:pt>
    <dgm:pt modelId="{EBA28C3B-A1E5-4F77-B6CB-BF7B0EC7C591}" type="pres">
      <dgm:prSet presAssocID="{BFFDD35A-30F5-4301-A9F8-516691FF05D0}" presName="parentLeftMargin" presStyleLbl="node1" presStyleIdx="1" presStyleCnt="3"/>
      <dgm:spPr/>
      <dgm:t>
        <a:bodyPr/>
        <a:lstStyle/>
        <a:p>
          <a:endParaRPr lang="es-ES"/>
        </a:p>
      </dgm:t>
    </dgm:pt>
    <dgm:pt modelId="{0DF22866-7E10-46D3-850E-5517514D35A4}" type="pres">
      <dgm:prSet presAssocID="{BFFDD35A-30F5-4301-A9F8-516691FF05D0}" presName="parentText" presStyleLbl="node1" presStyleIdx="2" presStyleCnt="3" custScaleX="142857" custLinFactY="1485" custLinFactNeighborX="-62548" custLinFactNeighborY="100000">
        <dgm:presLayoutVars>
          <dgm:chMax val="0"/>
          <dgm:bulletEnabled val="1"/>
        </dgm:presLayoutVars>
      </dgm:prSet>
      <dgm:spPr/>
      <dgm:t>
        <a:bodyPr/>
        <a:lstStyle/>
        <a:p>
          <a:endParaRPr lang="es-ES"/>
        </a:p>
      </dgm:t>
    </dgm:pt>
    <dgm:pt modelId="{D134D4E0-BDC2-44F4-BC95-F68F1CE17006}" type="pres">
      <dgm:prSet presAssocID="{BFFDD35A-30F5-4301-A9F8-516691FF05D0}" presName="negativeSpace" presStyleCnt="0"/>
      <dgm:spPr/>
    </dgm:pt>
    <dgm:pt modelId="{A55A59E4-226A-4B40-8173-1CBD90062FF7}" type="pres">
      <dgm:prSet presAssocID="{BFFDD35A-30F5-4301-A9F8-516691FF05D0}" presName="childText" presStyleLbl="conFgAcc1" presStyleIdx="2" presStyleCnt="3" custLinFactY="27467" custLinFactNeighborY="100000">
        <dgm:presLayoutVars>
          <dgm:bulletEnabled val="1"/>
        </dgm:presLayoutVars>
      </dgm:prSet>
      <dgm:spPr/>
    </dgm:pt>
  </dgm:ptLst>
  <dgm:cxnLst>
    <dgm:cxn modelId="{33429083-FBE9-49F7-8D05-983702E1C4C7}" type="presOf" srcId="{BFFDD35A-30F5-4301-A9F8-516691FF05D0}" destId="{0DF22866-7E10-46D3-850E-5517514D35A4}" srcOrd="1" destOrd="0" presId="urn:microsoft.com/office/officeart/2005/8/layout/list1"/>
    <dgm:cxn modelId="{9560023B-42FE-49E3-A3FF-F53EA3AAAB75}" srcId="{62ED8D78-0E60-4E18-B794-FEBEBBB45A65}" destId="{D68AFB97-98C0-4858-912B-491607DD7283}" srcOrd="0" destOrd="0" parTransId="{0862FAED-754C-46AC-A4CA-DA21F004B35E}" sibTransId="{D9B005A0-687C-4D14-BD8A-58B01E0364E4}"/>
    <dgm:cxn modelId="{C1A9E26D-BE4E-493D-A87F-846BBF85AD58}" type="presOf" srcId="{986D0B7D-BBA2-4B1D-896E-A1F33903542B}" destId="{8D2ECB12-DF58-4F2D-A06A-2264D6C4E29E}" srcOrd="1" destOrd="0" presId="urn:microsoft.com/office/officeart/2005/8/layout/list1"/>
    <dgm:cxn modelId="{88A8E6B6-5D1A-4803-891C-09834C86AC87}" type="presOf" srcId="{D68AFB97-98C0-4858-912B-491607DD7283}" destId="{F82A1787-0EB0-40CB-AA21-5056B3738CEB}" srcOrd="1" destOrd="0" presId="urn:microsoft.com/office/officeart/2005/8/layout/list1"/>
    <dgm:cxn modelId="{2F9229AA-9833-43C9-8363-A993722A72AC}" type="presOf" srcId="{BFFDD35A-30F5-4301-A9F8-516691FF05D0}" destId="{EBA28C3B-A1E5-4F77-B6CB-BF7B0EC7C591}" srcOrd="0" destOrd="0" presId="urn:microsoft.com/office/officeart/2005/8/layout/list1"/>
    <dgm:cxn modelId="{5B56F3CF-9E1F-4577-8B2D-8AED8BE13156}" type="presOf" srcId="{986D0B7D-BBA2-4B1D-896E-A1F33903542B}" destId="{4AFF3D59-15AF-457A-9EBE-52C743DFE099}" srcOrd="0" destOrd="0" presId="urn:microsoft.com/office/officeart/2005/8/layout/list1"/>
    <dgm:cxn modelId="{5B628730-9BF7-41A8-88EC-D74071D273B8}" type="presOf" srcId="{62ED8D78-0E60-4E18-B794-FEBEBBB45A65}" destId="{5E33A6DC-4ED1-4204-B1E4-B740B15C85E2}" srcOrd="0" destOrd="0" presId="urn:microsoft.com/office/officeart/2005/8/layout/list1"/>
    <dgm:cxn modelId="{0487F622-769C-4EB9-9EB6-09F469196DD6}" srcId="{62ED8D78-0E60-4E18-B794-FEBEBBB45A65}" destId="{BFFDD35A-30F5-4301-A9F8-516691FF05D0}" srcOrd="2" destOrd="0" parTransId="{18CB98E4-C871-4330-9C28-CF1E3A5E5471}" sibTransId="{BCDD90B0-71E2-41B2-9813-C8B61AF1D534}"/>
    <dgm:cxn modelId="{9A48DA77-CFE3-4FBE-BCB6-26F65FF186D7}" type="presOf" srcId="{D68AFB97-98C0-4858-912B-491607DD7283}" destId="{7C3CAE0A-C9A0-417B-A347-8A6331FC1C5E}" srcOrd="0" destOrd="0" presId="urn:microsoft.com/office/officeart/2005/8/layout/list1"/>
    <dgm:cxn modelId="{EA9F5D7E-B304-4B71-8CC1-C3EA91B54195}" srcId="{62ED8D78-0E60-4E18-B794-FEBEBBB45A65}" destId="{986D0B7D-BBA2-4B1D-896E-A1F33903542B}" srcOrd="1" destOrd="0" parTransId="{3C8D58C1-A289-4017-869B-9C4FAB1C91D5}" sibTransId="{2919A84E-97DF-403B-9222-ED91A5008D54}"/>
    <dgm:cxn modelId="{2EB4F34F-6A45-40F5-8155-58BE859351C4}" type="presParOf" srcId="{5E33A6DC-4ED1-4204-B1E4-B740B15C85E2}" destId="{CF2A872F-A462-40DA-B014-4E0E196388AE}" srcOrd="0" destOrd="0" presId="urn:microsoft.com/office/officeart/2005/8/layout/list1"/>
    <dgm:cxn modelId="{ECB23AF5-35AF-4BC4-8306-41348460792A}" type="presParOf" srcId="{CF2A872F-A462-40DA-B014-4E0E196388AE}" destId="{7C3CAE0A-C9A0-417B-A347-8A6331FC1C5E}" srcOrd="0" destOrd="0" presId="urn:microsoft.com/office/officeart/2005/8/layout/list1"/>
    <dgm:cxn modelId="{0688C1FF-C1DB-4E87-B326-2D5018E1ED26}" type="presParOf" srcId="{CF2A872F-A462-40DA-B014-4E0E196388AE}" destId="{F82A1787-0EB0-40CB-AA21-5056B3738CEB}" srcOrd="1" destOrd="0" presId="urn:microsoft.com/office/officeart/2005/8/layout/list1"/>
    <dgm:cxn modelId="{82EF1B60-DD86-4E7B-A8A4-2C5B6BF9F346}" type="presParOf" srcId="{5E33A6DC-4ED1-4204-B1E4-B740B15C85E2}" destId="{2A829720-E0BE-43B8-A7B2-CB5FDCB4F0F3}" srcOrd="1" destOrd="0" presId="urn:microsoft.com/office/officeart/2005/8/layout/list1"/>
    <dgm:cxn modelId="{D4DA13AD-E4A5-4140-A565-7DB4CB884546}" type="presParOf" srcId="{5E33A6DC-4ED1-4204-B1E4-B740B15C85E2}" destId="{C474DE44-E854-4942-96AC-B820AC3E3D4D}" srcOrd="2" destOrd="0" presId="urn:microsoft.com/office/officeart/2005/8/layout/list1"/>
    <dgm:cxn modelId="{A0F2972A-D1A8-47D6-9342-B950880A8253}" type="presParOf" srcId="{5E33A6DC-4ED1-4204-B1E4-B740B15C85E2}" destId="{6752636B-3FCF-42CD-83EB-174FBDEB65B1}" srcOrd="3" destOrd="0" presId="urn:microsoft.com/office/officeart/2005/8/layout/list1"/>
    <dgm:cxn modelId="{F17186CE-9146-49EC-B8E5-51A3078B8EB2}" type="presParOf" srcId="{5E33A6DC-4ED1-4204-B1E4-B740B15C85E2}" destId="{69542E08-5024-4232-ADA2-6345DE6366E5}" srcOrd="4" destOrd="0" presId="urn:microsoft.com/office/officeart/2005/8/layout/list1"/>
    <dgm:cxn modelId="{2000AFB4-36A8-4186-897A-C22847C96A06}" type="presParOf" srcId="{69542E08-5024-4232-ADA2-6345DE6366E5}" destId="{4AFF3D59-15AF-457A-9EBE-52C743DFE099}" srcOrd="0" destOrd="0" presId="urn:microsoft.com/office/officeart/2005/8/layout/list1"/>
    <dgm:cxn modelId="{7D1A1628-96F6-4CF3-8074-DA2ABADAA40C}" type="presParOf" srcId="{69542E08-5024-4232-ADA2-6345DE6366E5}" destId="{8D2ECB12-DF58-4F2D-A06A-2264D6C4E29E}" srcOrd="1" destOrd="0" presId="urn:microsoft.com/office/officeart/2005/8/layout/list1"/>
    <dgm:cxn modelId="{928A85EA-7B9D-42F7-A821-2E081B03BDE5}" type="presParOf" srcId="{5E33A6DC-4ED1-4204-B1E4-B740B15C85E2}" destId="{99CFD8F8-E9D9-44EF-909F-B31335F0D62E}" srcOrd="5" destOrd="0" presId="urn:microsoft.com/office/officeart/2005/8/layout/list1"/>
    <dgm:cxn modelId="{655DF036-22A4-4E04-8633-C7FC02F379EE}" type="presParOf" srcId="{5E33A6DC-4ED1-4204-B1E4-B740B15C85E2}" destId="{16235E62-CD59-4435-B929-DF0CF765795A}" srcOrd="6" destOrd="0" presId="urn:microsoft.com/office/officeart/2005/8/layout/list1"/>
    <dgm:cxn modelId="{0D1147F8-7BB6-4BB3-B691-42AF7A0DAB3E}" type="presParOf" srcId="{5E33A6DC-4ED1-4204-B1E4-B740B15C85E2}" destId="{2C9E72C4-132F-4ABE-BCF0-1B08AA9E20E3}" srcOrd="7" destOrd="0" presId="urn:microsoft.com/office/officeart/2005/8/layout/list1"/>
    <dgm:cxn modelId="{A111FD26-7EFD-48A6-A5AA-81D8BC4A0947}" type="presParOf" srcId="{5E33A6DC-4ED1-4204-B1E4-B740B15C85E2}" destId="{82660C82-61E0-4470-AAF2-968C74EC08A4}" srcOrd="8" destOrd="0" presId="urn:microsoft.com/office/officeart/2005/8/layout/list1"/>
    <dgm:cxn modelId="{EDD001C8-41F5-4A3B-B7AD-289DD37A67ED}" type="presParOf" srcId="{82660C82-61E0-4470-AAF2-968C74EC08A4}" destId="{EBA28C3B-A1E5-4F77-B6CB-BF7B0EC7C591}" srcOrd="0" destOrd="0" presId="urn:microsoft.com/office/officeart/2005/8/layout/list1"/>
    <dgm:cxn modelId="{DD361179-ECBF-4F98-B502-949337D33FBE}" type="presParOf" srcId="{82660C82-61E0-4470-AAF2-968C74EC08A4}" destId="{0DF22866-7E10-46D3-850E-5517514D35A4}" srcOrd="1" destOrd="0" presId="urn:microsoft.com/office/officeart/2005/8/layout/list1"/>
    <dgm:cxn modelId="{0023301B-461C-4329-B556-B57A1F0627DA}" type="presParOf" srcId="{5E33A6DC-4ED1-4204-B1E4-B740B15C85E2}" destId="{D134D4E0-BDC2-44F4-BC95-F68F1CE17006}" srcOrd="9" destOrd="0" presId="urn:microsoft.com/office/officeart/2005/8/layout/list1"/>
    <dgm:cxn modelId="{CDBEF6AE-1C63-4BA3-B2DF-BC98C6AE2BF8}" type="presParOf" srcId="{5E33A6DC-4ED1-4204-B1E4-B740B15C85E2}" destId="{A55A59E4-226A-4B40-8173-1CBD90062FF7}" srcOrd="10" destOrd="0" presId="urn:microsoft.com/office/officeart/2005/8/layout/list1"/>
  </dgm:cxnLst>
  <dgm:bg>
    <a:no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474DE44-E854-4942-96AC-B820AC3E3D4D}">
      <dsp:nvSpPr>
        <dsp:cNvPr id="0" name=""/>
        <dsp:cNvSpPr/>
      </dsp:nvSpPr>
      <dsp:spPr>
        <a:xfrm>
          <a:off x="0" y="522131"/>
          <a:ext cx="4038600" cy="630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82A1787-0EB0-40CB-AA21-5056B3738CEB}">
      <dsp:nvSpPr>
        <dsp:cNvPr id="0" name=""/>
        <dsp:cNvSpPr/>
      </dsp:nvSpPr>
      <dsp:spPr>
        <a:xfrm>
          <a:off x="72009" y="342118"/>
          <a:ext cx="3841990" cy="738000"/>
        </a:xfrm>
        <a:prstGeom prst="roundRect">
          <a:avLst/>
        </a:prstGeom>
        <a:solidFill>
          <a:schemeClr val="tx1">
            <a:lumMod val="75000"/>
            <a:lumOff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55" tIns="0" rIns="106855" bIns="0" numCol="1" spcCol="1270" anchor="ctr" anchorCtr="0">
          <a:noAutofit/>
        </a:bodyPr>
        <a:lstStyle/>
        <a:p>
          <a:pPr lvl="0" algn="l" defTabSz="1111250">
            <a:lnSpc>
              <a:spcPct val="90000"/>
            </a:lnSpc>
            <a:spcBef>
              <a:spcPct val="0"/>
            </a:spcBef>
            <a:spcAft>
              <a:spcPct val="35000"/>
            </a:spcAft>
          </a:pPr>
          <a:r>
            <a:rPr lang="es-ES" sz="2500" b="1" kern="1200" dirty="0" smtClean="0">
              <a:latin typeface="Century Gothic" pitchFamily="34" charset="0"/>
            </a:rPr>
            <a:t>1. Anuncio Publicitario</a:t>
          </a:r>
          <a:endParaRPr lang="es-ES" sz="2500" b="1" kern="1200" dirty="0">
            <a:latin typeface="Century Gothic" pitchFamily="34" charset="0"/>
          </a:endParaRPr>
        </a:p>
      </dsp:txBody>
      <dsp:txXfrm>
        <a:off x="72009" y="342118"/>
        <a:ext cx="3841990" cy="738000"/>
      </dsp:txXfrm>
    </dsp:sp>
    <dsp:sp modelId="{16235E62-CD59-4435-B929-DF0CF765795A}">
      <dsp:nvSpPr>
        <dsp:cNvPr id="0" name=""/>
        <dsp:cNvSpPr/>
      </dsp:nvSpPr>
      <dsp:spPr>
        <a:xfrm>
          <a:off x="0" y="2250323"/>
          <a:ext cx="4038600" cy="630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2ECB12-DF58-4F2D-A06A-2264D6C4E29E}">
      <dsp:nvSpPr>
        <dsp:cNvPr id="0" name=""/>
        <dsp:cNvSpPr/>
      </dsp:nvSpPr>
      <dsp:spPr>
        <a:xfrm>
          <a:off x="72009" y="2088229"/>
          <a:ext cx="3845342" cy="738000"/>
        </a:xfrm>
        <a:prstGeom prst="roundRect">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55" tIns="0" rIns="106855" bIns="0" numCol="1" spcCol="1270" anchor="ctr" anchorCtr="0">
          <a:noAutofit/>
        </a:bodyPr>
        <a:lstStyle/>
        <a:p>
          <a:pPr lvl="0" algn="l" defTabSz="1111250">
            <a:lnSpc>
              <a:spcPct val="90000"/>
            </a:lnSpc>
            <a:spcBef>
              <a:spcPct val="0"/>
            </a:spcBef>
            <a:spcAft>
              <a:spcPct val="35000"/>
            </a:spcAft>
          </a:pPr>
          <a:r>
            <a:rPr lang="es-ES" sz="2500" b="1" kern="1200" dirty="0" smtClean="0">
              <a:latin typeface="Century Gothic" pitchFamily="34" charset="0"/>
            </a:rPr>
            <a:t>2. Artículo de Opinión</a:t>
          </a:r>
          <a:endParaRPr lang="es-ES" sz="2500" b="1" kern="1200" dirty="0">
            <a:latin typeface="Century Gothic" pitchFamily="34" charset="0"/>
          </a:endParaRPr>
        </a:p>
      </dsp:txBody>
      <dsp:txXfrm>
        <a:off x="72009" y="2088229"/>
        <a:ext cx="3845342" cy="738000"/>
      </dsp:txXfrm>
    </dsp:sp>
    <dsp:sp modelId="{A55A59E4-226A-4B40-8173-1CBD90062FF7}">
      <dsp:nvSpPr>
        <dsp:cNvPr id="0" name=""/>
        <dsp:cNvSpPr/>
      </dsp:nvSpPr>
      <dsp:spPr>
        <a:xfrm>
          <a:off x="0" y="3762486"/>
          <a:ext cx="4038600" cy="630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DF22866-7E10-46D3-850E-5517514D35A4}">
      <dsp:nvSpPr>
        <dsp:cNvPr id="0" name=""/>
        <dsp:cNvSpPr/>
      </dsp:nvSpPr>
      <dsp:spPr>
        <a:xfrm>
          <a:off x="72007" y="3600403"/>
          <a:ext cx="3845342" cy="7380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55" tIns="0" rIns="106855" bIns="0" numCol="1" spcCol="1270" anchor="ctr" anchorCtr="0">
          <a:noAutofit/>
        </a:bodyPr>
        <a:lstStyle/>
        <a:p>
          <a:pPr lvl="0" algn="l" defTabSz="1111250">
            <a:lnSpc>
              <a:spcPct val="90000"/>
            </a:lnSpc>
            <a:spcBef>
              <a:spcPct val="0"/>
            </a:spcBef>
            <a:spcAft>
              <a:spcPct val="35000"/>
            </a:spcAft>
          </a:pPr>
          <a:r>
            <a:rPr lang="es-ES" sz="2500" b="1" kern="1200" dirty="0" smtClean="0">
              <a:latin typeface="Century Gothic" pitchFamily="34" charset="0"/>
            </a:rPr>
            <a:t>3. Caricatura Política</a:t>
          </a:r>
          <a:endParaRPr lang="es-ES" sz="2500" b="1" kern="1200" dirty="0">
            <a:latin typeface="Century Gothic" pitchFamily="34" charset="0"/>
          </a:endParaRPr>
        </a:p>
      </dsp:txBody>
      <dsp:txXfrm>
        <a:off x="72007" y="3600403"/>
        <a:ext cx="3845342" cy="73800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EE4030-9F57-4C22-957B-63952523AE87}" type="datetimeFigureOut">
              <a:rPr lang="es-ES" smtClean="0"/>
              <a:pPr/>
              <a:t>27/05/2013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E547D13-4C3A-416F-9747-6FB59AACAAB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E547D13-4C3A-416F-9747-6FB59AACAABE}" type="slidenum">
              <a:rPr lang="es-ES" smtClean="0"/>
              <a:pPr/>
              <a:t>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7A847CFC-816F-41D0-AAC0-9BF4FEBC753E}" type="datetimeFigureOut">
              <a:rPr lang="es-ES" smtClean="0"/>
              <a:pPr/>
              <a:t>27/05/2013</a:t>
            </a:fld>
            <a:endParaRPr lang="es-ES"/>
          </a:p>
        </p:txBody>
      </p:sp>
      <p:sp>
        <p:nvSpPr>
          <p:cNvPr id="19" name="18 Marcador de pie de página"/>
          <p:cNvSpPr>
            <a:spLocks noGrp="1"/>
          </p:cNvSpPr>
          <p:nvPr>
            <p:ph type="ftr" sz="quarter" idx="11"/>
          </p:nvPr>
        </p:nvSpPr>
        <p:spPr/>
        <p:txBody>
          <a:bodyPr/>
          <a:lstStyle/>
          <a:p>
            <a:endParaRPr lang="es-ES"/>
          </a:p>
        </p:txBody>
      </p:sp>
      <p:sp>
        <p:nvSpPr>
          <p:cNvPr id="27" name="2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27/05/2013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27/05/2013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7A847CFC-816F-41D0-AAC0-9BF4FEBC753E}" type="datetimeFigureOut">
              <a:rPr lang="es-ES" smtClean="0"/>
              <a:pPr/>
              <a:t>27/05/2013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7A847CFC-816F-41D0-AAC0-9BF4FEBC753E}" type="datetimeFigureOut">
              <a:rPr lang="es-ES" smtClean="0"/>
              <a:pPr/>
              <a:t>27/05/2013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A847CFC-816F-41D0-AAC0-9BF4FEBC753E}" type="datetimeFigureOut">
              <a:rPr lang="es-ES" smtClean="0"/>
              <a:pPr/>
              <a:t>27/05/2013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27/05/2013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7A847CFC-816F-41D0-AAC0-9BF4FEBC753E}" type="datetimeFigureOut">
              <a:rPr lang="es-ES" smtClean="0"/>
              <a:pPr/>
              <a:t>27/05/2013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27/05/2013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a:xfrm>
            <a:off x="8077200" y="6356350"/>
            <a:ext cx="609600" cy="365125"/>
          </a:xfrm>
        </p:spPr>
        <p:txBody>
          <a:bodyPr/>
          <a:lstStyle/>
          <a:p>
            <a:fld id="{132FADFE-3B8F-471C-ABF0-DBC7717ECBBC}" type="slidenum">
              <a:rPr lang="es-ES" smtClean="0"/>
              <a:pPr/>
              <a:t>‹Nº›</a:t>
            </a:fld>
            <a:endParaRPr lang="es-ES"/>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27/05/2013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27/05/2013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A847CFC-816F-41D0-AAC0-9BF4FEBC753E}" type="datetimeFigureOut">
              <a:rPr lang="es-ES" smtClean="0"/>
              <a:pPr/>
              <a:t>27/05/2013</a:t>
            </a:fld>
            <a:endParaRPr lang="es-ES"/>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ES"/>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32FADFE-3B8F-471C-ABF0-DBC7717ECBBC}" type="slidenum">
              <a:rPr lang="es-ES" smtClean="0"/>
              <a:pPr/>
              <a:t>‹Nº›</a:t>
            </a:fld>
            <a:endParaRPr lang="es-ES"/>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Layout" Target="../slideLayouts/slideLayout1.xml"/><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jpe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4.xml"/><Relationship Id="rId4" Type="http://schemas.openxmlformats.org/officeDocument/2006/relationships/image" Target="../media/image13.gif"/></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9.gif"/><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gif"/><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gif"/><Relationship Id="rId5" Type="http://schemas.openxmlformats.org/officeDocument/2006/relationships/image" Target="../media/image23.gif"/><Relationship Id="rId4" Type="http://schemas.openxmlformats.org/officeDocument/2006/relationships/image" Target="../media/image22.gif"/></Relationships>
</file>

<file path=ppt/slides/_rels/slide9.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gif"/><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gif"/><Relationship Id="rId1" Type="http://schemas.openxmlformats.org/officeDocument/2006/relationships/slideLayout" Target="../slideLayouts/slideLayout2.xml"/><Relationship Id="rId4" Type="http://schemas.openxmlformats.org/officeDocument/2006/relationships/image" Target="../media/image31.gif"/></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Tabla"/>
          <p:cNvGraphicFramePr>
            <a:graphicFrameLocks noGrp="1"/>
          </p:cNvGraphicFramePr>
          <p:nvPr/>
        </p:nvGraphicFramePr>
        <p:xfrm>
          <a:off x="323528" y="332656"/>
          <a:ext cx="8388424" cy="6207667"/>
        </p:xfrm>
        <a:graphic>
          <a:graphicData uri="http://schemas.openxmlformats.org/drawingml/2006/table">
            <a:tbl>
              <a:tblPr/>
              <a:tblGrid>
                <a:gridCol w="2611491"/>
                <a:gridCol w="5776933"/>
              </a:tblGrid>
              <a:tr h="729555">
                <a:tc>
                  <a:txBody>
                    <a:bodyPr/>
                    <a:lstStyle/>
                    <a:p>
                      <a:pPr algn="ctr">
                        <a:lnSpc>
                          <a:spcPct val="115000"/>
                        </a:lnSpc>
                        <a:spcAft>
                          <a:spcPts val="0"/>
                        </a:spcAft>
                      </a:pPr>
                      <a:endParaRPr lang="es-ES" sz="1800" b="1" dirty="0">
                        <a:solidFill>
                          <a:schemeClr val="bg1"/>
                        </a:solidFill>
                        <a:latin typeface="Calibri"/>
                        <a:ea typeface="Calibri"/>
                        <a:cs typeface="Times New Roman"/>
                      </a:endParaRPr>
                    </a:p>
                    <a:p>
                      <a:pPr algn="ctr">
                        <a:lnSpc>
                          <a:spcPct val="115000"/>
                        </a:lnSpc>
                        <a:spcAft>
                          <a:spcPts val="0"/>
                        </a:spcAft>
                      </a:pPr>
                      <a:r>
                        <a:rPr lang="es-ES" sz="1800" b="1" dirty="0">
                          <a:solidFill>
                            <a:schemeClr val="bg1"/>
                          </a:solidFill>
                          <a:latin typeface="Century Gothic"/>
                          <a:ea typeface="Calibri"/>
                          <a:cs typeface="Times New Roman"/>
                        </a:rPr>
                        <a:t>ASIGNATURA:</a:t>
                      </a:r>
                      <a:endParaRPr lang="es-ES" sz="1800" b="1" dirty="0">
                        <a:solidFill>
                          <a:schemeClr val="bg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just">
                        <a:lnSpc>
                          <a:spcPct val="115000"/>
                        </a:lnSpc>
                        <a:spcAft>
                          <a:spcPts val="0"/>
                        </a:spcAft>
                      </a:pPr>
                      <a:endParaRPr lang="es-ES" sz="1800" dirty="0">
                        <a:solidFill>
                          <a:schemeClr val="bg1"/>
                        </a:solidFill>
                        <a:latin typeface="Calibri"/>
                        <a:ea typeface="Calibri"/>
                        <a:cs typeface="Times New Roman"/>
                      </a:endParaRPr>
                    </a:p>
                    <a:p>
                      <a:pPr algn="just">
                        <a:lnSpc>
                          <a:spcPct val="115000"/>
                        </a:lnSpc>
                        <a:spcAft>
                          <a:spcPts val="0"/>
                        </a:spcAft>
                      </a:pPr>
                      <a:r>
                        <a:rPr lang="es-ES" sz="1800" b="1" dirty="0" smtClean="0">
                          <a:solidFill>
                            <a:schemeClr val="bg1"/>
                          </a:solidFill>
                          <a:latin typeface="Century Gothic"/>
                          <a:ea typeface="Calibri"/>
                          <a:cs typeface="Times New Roman"/>
                        </a:rPr>
                        <a:t>Taller</a:t>
                      </a:r>
                      <a:r>
                        <a:rPr lang="es-ES" sz="1800" b="1" baseline="0" dirty="0" smtClean="0">
                          <a:solidFill>
                            <a:schemeClr val="bg1"/>
                          </a:solidFill>
                          <a:latin typeface="Century Gothic"/>
                          <a:ea typeface="Calibri"/>
                          <a:cs typeface="Times New Roman"/>
                        </a:rPr>
                        <a:t> de Lectura y Redacción II</a:t>
                      </a:r>
                      <a:endParaRPr lang="es-ES" sz="1800" dirty="0">
                        <a:solidFill>
                          <a:schemeClr val="bg1"/>
                        </a:solidFill>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r>
              <a:tr h="620451">
                <a:tc>
                  <a:txBody>
                    <a:bodyPr/>
                    <a:lstStyle/>
                    <a:p>
                      <a:pPr algn="ctr">
                        <a:lnSpc>
                          <a:spcPct val="115000"/>
                        </a:lnSpc>
                        <a:spcAft>
                          <a:spcPts val="0"/>
                        </a:spcAft>
                      </a:pPr>
                      <a:r>
                        <a:rPr lang="es-ES" sz="1800" b="1" dirty="0" smtClean="0">
                          <a:solidFill>
                            <a:schemeClr val="bg1"/>
                          </a:solidFill>
                          <a:latin typeface="Century Gothic"/>
                          <a:ea typeface="Calibri"/>
                          <a:cs typeface="Times New Roman"/>
                        </a:rPr>
                        <a:t>GRADO</a:t>
                      </a:r>
                      <a:r>
                        <a:rPr lang="es-ES" sz="1800" b="1" dirty="0">
                          <a:solidFill>
                            <a:schemeClr val="bg1"/>
                          </a:solidFill>
                          <a:latin typeface="Century Gothic"/>
                          <a:ea typeface="Calibri"/>
                          <a:cs typeface="Times New Roman"/>
                        </a:rPr>
                        <a:t>:</a:t>
                      </a:r>
                      <a:endParaRPr lang="es-ES" sz="1800" b="1" dirty="0">
                        <a:solidFill>
                          <a:schemeClr val="bg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just">
                        <a:lnSpc>
                          <a:spcPct val="115000"/>
                        </a:lnSpc>
                        <a:spcAft>
                          <a:spcPts val="0"/>
                        </a:spcAft>
                      </a:pPr>
                      <a:r>
                        <a:rPr lang="es-ES" sz="1800" b="1" dirty="0" smtClean="0">
                          <a:solidFill>
                            <a:schemeClr val="bg1"/>
                          </a:solidFill>
                          <a:latin typeface="Century Gothic"/>
                          <a:ea typeface="Calibri"/>
                          <a:cs typeface="Times New Roman"/>
                        </a:rPr>
                        <a:t>Segundo Semestre</a:t>
                      </a:r>
                    </a:p>
                    <a:p>
                      <a:pPr algn="just">
                        <a:lnSpc>
                          <a:spcPct val="115000"/>
                        </a:lnSpc>
                        <a:spcAft>
                          <a:spcPts val="0"/>
                        </a:spcAft>
                      </a:pPr>
                      <a:endParaRPr lang="es-ES" sz="1800" dirty="0">
                        <a:solidFill>
                          <a:schemeClr val="bg1"/>
                        </a:solidFill>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r>
              <a:tr h="489666">
                <a:tc>
                  <a:txBody>
                    <a:bodyPr/>
                    <a:lstStyle/>
                    <a:p>
                      <a:pPr algn="ctr">
                        <a:lnSpc>
                          <a:spcPct val="115000"/>
                        </a:lnSpc>
                        <a:spcAft>
                          <a:spcPts val="0"/>
                        </a:spcAft>
                      </a:pPr>
                      <a:r>
                        <a:rPr lang="es-ES" sz="1800" b="1" dirty="0" smtClean="0">
                          <a:solidFill>
                            <a:schemeClr val="bg1"/>
                          </a:solidFill>
                          <a:latin typeface="Century Gothic" pitchFamily="34" charset="0"/>
                          <a:ea typeface="Calibri"/>
                          <a:cs typeface="Times New Roman"/>
                        </a:rPr>
                        <a:t>BLOQUE</a:t>
                      </a:r>
                      <a:endParaRPr lang="es-ES" sz="1800" b="1" dirty="0">
                        <a:solidFill>
                          <a:schemeClr val="bg1"/>
                        </a:solidFill>
                        <a:latin typeface="Century Gothic" pitchFamily="34" charset="0"/>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marL="400050" indent="-400050" algn="l">
                        <a:lnSpc>
                          <a:spcPct val="115000"/>
                        </a:lnSpc>
                        <a:spcAft>
                          <a:spcPts val="0"/>
                        </a:spcAft>
                        <a:buNone/>
                      </a:pPr>
                      <a:r>
                        <a:rPr lang="es-ES" sz="1800" b="1" dirty="0" smtClean="0">
                          <a:solidFill>
                            <a:schemeClr val="bg1"/>
                          </a:solidFill>
                          <a:latin typeface="Century Gothic" pitchFamily="34" charset="0"/>
                          <a:ea typeface="Calibri"/>
                          <a:cs typeface="Times New Roman"/>
                        </a:rPr>
                        <a:t>V.</a:t>
                      </a:r>
                      <a:r>
                        <a:rPr lang="es-ES" sz="1800" b="1" baseline="0" dirty="0" smtClean="0">
                          <a:solidFill>
                            <a:schemeClr val="bg1"/>
                          </a:solidFill>
                          <a:latin typeface="Century Gothic" pitchFamily="34" charset="0"/>
                          <a:ea typeface="Calibri"/>
                          <a:cs typeface="Times New Roman"/>
                        </a:rPr>
                        <a:t> Clasifica Textos Persuasivos</a:t>
                      </a:r>
                      <a:endParaRPr lang="es-ES" sz="1800" b="1" dirty="0">
                        <a:solidFill>
                          <a:schemeClr val="bg1"/>
                        </a:solidFill>
                        <a:latin typeface="Century Gothic" pitchFamily="34" charset="0"/>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r>
              <a:tr h="2464702">
                <a:tc>
                  <a:txBody>
                    <a:bodyPr/>
                    <a:lstStyle/>
                    <a:p>
                      <a:pPr algn="ctr">
                        <a:lnSpc>
                          <a:spcPct val="115000"/>
                        </a:lnSpc>
                        <a:spcAft>
                          <a:spcPts val="0"/>
                        </a:spcAft>
                      </a:pPr>
                      <a:endParaRPr lang="es-ES" sz="1800" b="1" dirty="0" smtClean="0">
                        <a:solidFill>
                          <a:schemeClr val="bg1"/>
                        </a:solidFill>
                        <a:latin typeface="Century Gothic"/>
                        <a:ea typeface="Calibri"/>
                        <a:cs typeface="Times New Roman"/>
                      </a:endParaRPr>
                    </a:p>
                    <a:p>
                      <a:pPr algn="ctr">
                        <a:lnSpc>
                          <a:spcPct val="115000"/>
                        </a:lnSpc>
                        <a:spcAft>
                          <a:spcPts val="0"/>
                        </a:spcAft>
                      </a:pPr>
                      <a:endParaRPr lang="es-ES" sz="1800" b="1" dirty="0" smtClean="0">
                        <a:solidFill>
                          <a:schemeClr val="bg1"/>
                        </a:solidFill>
                        <a:latin typeface="Century Gothic"/>
                        <a:ea typeface="Calibri"/>
                        <a:cs typeface="Times New Roman"/>
                      </a:endParaRPr>
                    </a:p>
                    <a:p>
                      <a:pPr algn="ctr">
                        <a:lnSpc>
                          <a:spcPct val="115000"/>
                        </a:lnSpc>
                        <a:spcAft>
                          <a:spcPts val="0"/>
                        </a:spcAft>
                      </a:pPr>
                      <a:r>
                        <a:rPr lang="es-ES" sz="1800" b="1" dirty="0" smtClean="0">
                          <a:solidFill>
                            <a:schemeClr val="bg1"/>
                          </a:solidFill>
                          <a:latin typeface="Century Gothic"/>
                          <a:ea typeface="Calibri"/>
                          <a:cs typeface="Times New Roman"/>
                        </a:rPr>
                        <a:t>SABERES </a:t>
                      </a:r>
                      <a:r>
                        <a:rPr lang="es-ES" sz="1800" b="1" dirty="0">
                          <a:solidFill>
                            <a:schemeClr val="bg1"/>
                          </a:solidFill>
                          <a:latin typeface="Century Gothic"/>
                          <a:ea typeface="Calibri"/>
                          <a:cs typeface="Times New Roman"/>
                        </a:rPr>
                        <a:t>DECLARATIVOS</a:t>
                      </a:r>
                      <a:endParaRPr lang="es-ES" sz="1800" b="1" dirty="0">
                        <a:solidFill>
                          <a:schemeClr val="bg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lvl="0"/>
                      <a:r>
                        <a:rPr kumimoji="0" lang="es-MX" sz="1800" b="1" kern="1200" dirty="0" smtClean="0">
                          <a:solidFill>
                            <a:schemeClr val="bg1"/>
                          </a:solidFill>
                          <a:latin typeface="Century Gothic" pitchFamily="34" charset="0"/>
                          <a:ea typeface="+mn-ea"/>
                          <a:cs typeface="+mn-cs"/>
                        </a:rPr>
                        <a:t>Conoce la clasificación de los textos persuasivos.</a:t>
                      </a:r>
                      <a:endParaRPr kumimoji="0" lang="es-ES" sz="1800" b="1" kern="1200" dirty="0" smtClean="0">
                        <a:solidFill>
                          <a:schemeClr val="bg1"/>
                        </a:solidFill>
                        <a:latin typeface="Century Gothic" pitchFamily="34" charset="0"/>
                        <a:ea typeface="+mn-ea"/>
                        <a:cs typeface="+mn-cs"/>
                      </a:endParaRPr>
                    </a:p>
                    <a:p>
                      <a:pPr lvl="0">
                        <a:buFont typeface="Arial" pitchFamily="34" charset="0"/>
                        <a:buChar char="•"/>
                      </a:pPr>
                      <a:r>
                        <a:rPr kumimoji="0" lang="es-MX" sz="1800" b="1" kern="1200" dirty="0" smtClean="0">
                          <a:solidFill>
                            <a:schemeClr val="bg1"/>
                          </a:solidFill>
                          <a:latin typeface="Century Gothic" pitchFamily="34" charset="0"/>
                          <a:ea typeface="+mn-ea"/>
                          <a:cs typeface="+mn-cs"/>
                        </a:rPr>
                        <a:t>Anuncio publicitario</a:t>
                      </a:r>
                      <a:endParaRPr kumimoji="0" lang="es-ES" sz="1800" b="1" kern="1200" dirty="0" smtClean="0">
                        <a:solidFill>
                          <a:schemeClr val="bg1"/>
                        </a:solidFill>
                        <a:latin typeface="Century Gothic" pitchFamily="34" charset="0"/>
                        <a:ea typeface="+mn-ea"/>
                        <a:cs typeface="+mn-cs"/>
                      </a:endParaRPr>
                    </a:p>
                    <a:p>
                      <a:pPr lvl="0">
                        <a:buFont typeface="Arial" pitchFamily="34" charset="0"/>
                        <a:buChar char="•"/>
                      </a:pPr>
                      <a:r>
                        <a:rPr kumimoji="0" lang="es-MX" sz="1800" b="1" kern="1200" dirty="0" smtClean="0">
                          <a:solidFill>
                            <a:schemeClr val="bg1"/>
                          </a:solidFill>
                          <a:latin typeface="Century Gothic" pitchFamily="34" charset="0"/>
                          <a:ea typeface="+mn-ea"/>
                          <a:cs typeface="+mn-cs"/>
                        </a:rPr>
                        <a:t>Artículo de opinión</a:t>
                      </a:r>
                      <a:endParaRPr kumimoji="0" lang="es-ES" sz="1800" b="1" kern="1200" dirty="0" smtClean="0">
                        <a:solidFill>
                          <a:schemeClr val="bg1"/>
                        </a:solidFill>
                        <a:latin typeface="Century Gothic" pitchFamily="34" charset="0"/>
                        <a:ea typeface="+mn-ea"/>
                        <a:cs typeface="+mn-cs"/>
                      </a:endParaRPr>
                    </a:p>
                    <a:p>
                      <a:pPr lvl="0">
                        <a:buFont typeface="Arial" pitchFamily="34" charset="0"/>
                        <a:buChar char="•"/>
                      </a:pPr>
                      <a:r>
                        <a:rPr kumimoji="0" lang="es-MX" sz="1800" b="1" kern="1200" dirty="0" smtClean="0">
                          <a:solidFill>
                            <a:schemeClr val="bg1"/>
                          </a:solidFill>
                          <a:latin typeface="Century Gothic" pitchFamily="34" charset="0"/>
                          <a:ea typeface="+mn-ea"/>
                          <a:cs typeface="+mn-cs"/>
                        </a:rPr>
                        <a:t>Caricatura política</a:t>
                      </a:r>
                      <a:endParaRPr kumimoji="0" lang="es-ES" sz="1800" b="1" kern="1200" dirty="0" smtClean="0">
                        <a:solidFill>
                          <a:schemeClr val="bg1"/>
                        </a:solidFill>
                        <a:latin typeface="Century Gothic" pitchFamily="34" charset="0"/>
                        <a:ea typeface="+mn-ea"/>
                        <a:cs typeface="+mn-cs"/>
                      </a:endParaRPr>
                    </a:p>
                    <a:p>
                      <a:pPr lvl="0"/>
                      <a:r>
                        <a:rPr kumimoji="0" lang="es-MX" sz="1800" b="1" kern="1200" dirty="0" smtClean="0">
                          <a:solidFill>
                            <a:schemeClr val="bg1"/>
                          </a:solidFill>
                          <a:latin typeface="Century Gothic" pitchFamily="34" charset="0"/>
                          <a:ea typeface="+mn-ea"/>
                          <a:cs typeface="+mn-cs"/>
                        </a:rPr>
                        <a:t>Reconoce las características de:</a:t>
                      </a:r>
                      <a:endParaRPr kumimoji="0" lang="es-ES" sz="1800" b="1" kern="1200" dirty="0" smtClean="0">
                        <a:solidFill>
                          <a:schemeClr val="bg1"/>
                        </a:solidFill>
                        <a:latin typeface="Century Gothic" pitchFamily="34" charset="0"/>
                        <a:ea typeface="+mn-ea"/>
                        <a:cs typeface="+mn-cs"/>
                      </a:endParaRPr>
                    </a:p>
                    <a:p>
                      <a:pPr lvl="0">
                        <a:buFont typeface="Arial" pitchFamily="34" charset="0"/>
                        <a:buChar char="•"/>
                      </a:pPr>
                      <a:r>
                        <a:rPr kumimoji="0" lang="es-MX" sz="1800" b="1" kern="1200" dirty="0" smtClean="0">
                          <a:solidFill>
                            <a:schemeClr val="bg1"/>
                          </a:solidFill>
                          <a:latin typeface="Century Gothic" pitchFamily="34" charset="0"/>
                          <a:ea typeface="+mn-ea"/>
                          <a:cs typeface="+mn-cs"/>
                        </a:rPr>
                        <a:t>El anuncio publicitario.</a:t>
                      </a:r>
                      <a:endParaRPr kumimoji="0" lang="es-ES" sz="1800" b="1" kern="1200" dirty="0" smtClean="0">
                        <a:solidFill>
                          <a:schemeClr val="bg1"/>
                        </a:solidFill>
                        <a:latin typeface="Century Gothic" pitchFamily="34" charset="0"/>
                        <a:ea typeface="+mn-ea"/>
                        <a:cs typeface="+mn-cs"/>
                      </a:endParaRPr>
                    </a:p>
                    <a:p>
                      <a:pPr lvl="0">
                        <a:buFont typeface="Arial" pitchFamily="34" charset="0"/>
                        <a:buChar char="•"/>
                      </a:pPr>
                      <a:r>
                        <a:rPr kumimoji="0" lang="es-MX" sz="1800" b="1" kern="1200" dirty="0" smtClean="0">
                          <a:solidFill>
                            <a:schemeClr val="bg1"/>
                          </a:solidFill>
                          <a:latin typeface="Century Gothic" pitchFamily="34" charset="0"/>
                          <a:ea typeface="+mn-ea"/>
                          <a:cs typeface="+mn-cs"/>
                        </a:rPr>
                        <a:t>El artículo de opinión.</a:t>
                      </a:r>
                      <a:endParaRPr kumimoji="0" lang="es-ES" sz="1800" b="1" kern="1200" dirty="0" smtClean="0">
                        <a:solidFill>
                          <a:schemeClr val="bg1"/>
                        </a:solidFill>
                        <a:latin typeface="Century Gothic" pitchFamily="34" charset="0"/>
                        <a:ea typeface="+mn-ea"/>
                        <a:cs typeface="+mn-cs"/>
                      </a:endParaRPr>
                    </a:p>
                    <a:p>
                      <a:pPr>
                        <a:buFont typeface="Arial" pitchFamily="34" charset="0"/>
                        <a:buChar char="•"/>
                      </a:pPr>
                      <a:r>
                        <a:rPr kumimoji="0" lang="es-MX" sz="1800" b="1" kern="1200" dirty="0" smtClean="0">
                          <a:solidFill>
                            <a:schemeClr val="bg1"/>
                          </a:solidFill>
                          <a:latin typeface="Century Gothic" pitchFamily="34" charset="0"/>
                          <a:ea typeface="+mn-ea"/>
                          <a:cs typeface="+mn-cs"/>
                        </a:rPr>
                        <a:t>La caricatura política.</a:t>
                      </a:r>
                      <a:endParaRPr lang="es-MX" sz="1800" b="1" kern="1200" dirty="0" smtClean="0">
                        <a:solidFill>
                          <a:schemeClr val="bg1"/>
                        </a:solidFill>
                        <a:latin typeface="Century Gothic" pitchFamily="34" charset="0"/>
                        <a:ea typeface="+mn-ea"/>
                        <a:cs typeface="+mn-cs"/>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r>
              <a:tr h="1888314">
                <a:tc>
                  <a:txBody>
                    <a:bodyPr/>
                    <a:lstStyle/>
                    <a:p>
                      <a:pPr algn="ctr">
                        <a:lnSpc>
                          <a:spcPct val="115000"/>
                        </a:lnSpc>
                        <a:spcAft>
                          <a:spcPts val="0"/>
                        </a:spcAft>
                      </a:pPr>
                      <a:endParaRPr lang="es-ES" sz="1800" b="1" dirty="0" smtClean="0">
                        <a:solidFill>
                          <a:schemeClr val="bg1"/>
                        </a:solidFill>
                        <a:latin typeface="Century Gothic"/>
                        <a:ea typeface="Calibri"/>
                        <a:cs typeface="Times New Roman"/>
                      </a:endParaRPr>
                    </a:p>
                    <a:p>
                      <a:pPr algn="ctr">
                        <a:lnSpc>
                          <a:spcPct val="115000"/>
                        </a:lnSpc>
                        <a:spcAft>
                          <a:spcPts val="0"/>
                        </a:spcAft>
                      </a:pPr>
                      <a:endParaRPr lang="es-ES" sz="1800" b="1" dirty="0" smtClean="0">
                        <a:solidFill>
                          <a:schemeClr val="bg1"/>
                        </a:solidFill>
                        <a:latin typeface="Century Gothic"/>
                        <a:ea typeface="Calibri"/>
                        <a:cs typeface="Times New Roman"/>
                      </a:endParaRPr>
                    </a:p>
                    <a:p>
                      <a:pPr algn="ctr">
                        <a:lnSpc>
                          <a:spcPct val="115000"/>
                        </a:lnSpc>
                        <a:spcAft>
                          <a:spcPts val="0"/>
                        </a:spcAft>
                      </a:pPr>
                      <a:r>
                        <a:rPr lang="es-ES" sz="1800" b="1" dirty="0" smtClean="0">
                          <a:solidFill>
                            <a:schemeClr val="bg1"/>
                          </a:solidFill>
                          <a:latin typeface="Century Gothic"/>
                          <a:ea typeface="Calibri"/>
                          <a:cs typeface="Times New Roman"/>
                        </a:rPr>
                        <a:t>PROPÓSITOS</a:t>
                      </a:r>
                      <a:endParaRPr lang="es-ES" sz="1800" b="1" dirty="0">
                        <a:solidFill>
                          <a:schemeClr val="bg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marL="342900" lvl="0" indent="-342900" algn="just">
                        <a:lnSpc>
                          <a:spcPct val="115000"/>
                        </a:lnSpc>
                        <a:spcAft>
                          <a:spcPts val="0"/>
                        </a:spcAft>
                        <a:buFont typeface="Symbol"/>
                        <a:buNone/>
                      </a:pPr>
                      <a:r>
                        <a:rPr kumimoji="0" lang="es-MX" sz="1800" b="1" kern="1200" dirty="0" smtClean="0">
                          <a:solidFill>
                            <a:schemeClr val="bg1"/>
                          </a:solidFill>
                          <a:latin typeface="Century Gothic" pitchFamily="34" charset="0"/>
                          <a:ea typeface="+mn-ea"/>
                          <a:cs typeface="+mn-cs"/>
                        </a:rPr>
                        <a:t>Practica la redacción de los distintos tipos de textos persuasivos para reproducir ideas o conceptos que generen opinión y le permitan expresarse y comunicarse de forma clara en los ámbitos personal, familiar, escolar, social y cultural.</a:t>
                      </a:r>
                      <a:endParaRPr lang="es-ES" sz="1800" b="1" dirty="0">
                        <a:solidFill>
                          <a:schemeClr val="bg1"/>
                        </a:solidFill>
                        <a:latin typeface="Century Gothic" pitchFamily="34" charset="0"/>
                        <a:ea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60000"/>
                        <a:lumOff val="40000"/>
                      </a:schemeClr>
                    </a:solidFill>
                  </a:tcPr>
                </a:tc>
              </a:tr>
            </a:tbl>
          </a:graphicData>
        </a:graphic>
      </p:graphicFrame>
    </p:spTree>
  </p:cSld>
  <p:clrMapOvr>
    <a:masterClrMapping/>
  </p:clrMapOvr>
  <p:transition>
    <p:whee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127992"/>
            <a:ext cx="7851648" cy="1828800"/>
          </a:xfrm>
        </p:spPr>
        <p:txBody>
          <a:bodyPr/>
          <a:lstStyle/>
          <a:p>
            <a:pPr algn="ctr"/>
            <a:r>
              <a:rPr lang="es-ES" dirty="0" smtClean="0">
                <a:solidFill>
                  <a:schemeClr val="bg1"/>
                </a:solidFill>
              </a:rPr>
              <a:t>CLASIFICACIÓN DE LOS TEXTOS PERSUASIVOS</a:t>
            </a:r>
            <a:endParaRPr lang="es-ES" dirty="0">
              <a:solidFill>
                <a:schemeClr val="bg1"/>
              </a:solidFill>
            </a:endParaRPr>
          </a:p>
        </p:txBody>
      </p:sp>
      <p:sp>
        <p:nvSpPr>
          <p:cNvPr id="3" name="2 Subtítulo"/>
          <p:cNvSpPr>
            <a:spLocks noGrp="1"/>
          </p:cNvSpPr>
          <p:nvPr>
            <p:ph type="subTitle" idx="1"/>
          </p:nvPr>
        </p:nvSpPr>
        <p:spPr>
          <a:xfrm>
            <a:off x="683568" y="4725144"/>
            <a:ext cx="7854696" cy="1752600"/>
          </a:xfrm>
        </p:spPr>
        <p:txBody>
          <a:bodyPr>
            <a:normAutofit fontScale="92500"/>
          </a:bodyPr>
          <a:lstStyle/>
          <a:p>
            <a:pPr algn="just"/>
            <a:r>
              <a:rPr lang="es-ES" b="1" dirty="0" smtClean="0">
                <a:solidFill>
                  <a:schemeClr val="bg1"/>
                </a:solidFill>
                <a:latin typeface="Century Gothic" pitchFamily="34" charset="0"/>
              </a:rPr>
              <a:t>El texto persuasivo tiene como propósito esencial influir en las decisiones, elecciones y opiniones de las personas  a fin de convencerlas  para que adquieran ciertos productos, hábitos o preferencias.</a:t>
            </a:r>
            <a:endParaRPr lang="es-ES" b="1" dirty="0">
              <a:solidFill>
                <a:schemeClr val="bg1"/>
              </a:solidFill>
              <a:latin typeface="Century Gothic" pitchFamily="34" charset="0"/>
            </a:endParaRPr>
          </a:p>
        </p:txBody>
      </p:sp>
      <p:pic>
        <p:nvPicPr>
          <p:cNvPr id="13314" name="Picture 2" descr="http://3.bp.blogspot.com/-QPr2F9SPy6k/T_EUYBtApsI/AAAAAAAAAMQ/YzKJ2PQ77vQ/s1600/mirando-revista.gif"/>
          <p:cNvPicPr>
            <a:picLocks noChangeAspect="1" noChangeArrowheads="1" noCrop="1"/>
          </p:cNvPicPr>
          <p:nvPr/>
        </p:nvPicPr>
        <p:blipFill>
          <a:blip r:embed="rId2" cstate="print"/>
          <a:srcRect/>
          <a:stretch>
            <a:fillRect/>
          </a:stretch>
        </p:blipFill>
        <p:spPr bwMode="auto">
          <a:xfrm>
            <a:off x="2339752" y="1754003"/>
            <a:ext cx="4536504" cy="2860867"/>
          </a:xfrm>
          <a:prstGeom prst="rect">
            <a:avLst/>
          </a:prstGeom>
          <a:noFill/>
        </p:spPr>
      </p:pic>
      <p:pic>
        <p:nvPicPr>
          <p:cNvPr id="13316" name="Picture 4" descr="http://www.superhumor.com/emoticonos/12122.gif"/>
          <p:cNvPicPr>
            <a:picLocks noChangeAspect="1" noChangeArrowheads="1" noCrop="1"/>
          </p:cNvPicPr>
          <p:nvPr/>
        </p:nvPicPr>
        <p:blipFill>
          <a:blip r:embed="rId3" cstate="print"/>
          <a:srcRect/>
          <a:stretch>
            <a:fillRect/>
          </a:stretch>
        </p:blipFill>
        <p:spPr bwMode="auto">
          <a:xfrm>
            <a:off x="-180528" y="1844824"/>
            <a:ext cx="2483768" cy="2984355"/>
          </a:xfrm>
          <a:prstGeom prst="rect">
            <a:avLst/>
          </a:prstGeom>
          <a:noFill/>
        </p:spPr>
      </p:pic>
      <p:pic>
        <p:nvPicPr>
          <p:cNvPr id="13318" name="Picture 6" descr="http://4.bp.blogspot.com/-WyH2vJOIX9M/T5ZqzPSPTlI/AAAAAAAAAAs/BrbaH1W77XE/s1600/gato+periodico.gif"/>
          <p:cNvPicPr>
            <a:picLocks noChangeAspect="1" noChangeArrowheads="1" noCrop="1"/>
          </p:cNvPicPr>
          <p:nvPr/>
        </p:nvPicPr>
        <p:blipFill>
          <a:blip r:embed="rId4" cstate="print"/>
          <a:srcRect/>
          <a:stretch>
            <a:fillRect/>
          </a:stretch>
        </p:blipFill>
        <p:spPr bwMode="auto">
          <a:xfrm>
            <a:off x="6876256" y="1556792"/>
            <a:ext cx="2650182" cy="3024336"/>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3314"/>
                                        </p:tgtEl>
                                        <p:attrNameLst>
                                          <p:attrName>style.visibility</p:attrName>
                                        </p:attrNameLst>
                                      </p:cBhvr>
                                      <p:to>
                                        <p:strVal val="visible"/>
                                      </p:to>
                                    </p:set>
                                    <p:animEffect transition="in" filter="checkerboard(across)">
                                      <p:cBhvr>
                                        <p:cTn id="17" dur="500"/>
                                        <p:tgtEl>
                                          <p:spTgt spid="1331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3318"/>
                                        </p:tgtEl>
                                        <p:attrNameLst>
                                          <p:attrName>style.visibility</p:attrName>
                                        </p:attrNameLst>
                                      </p:cBhvr>
                                      <p:to>
                                        <p:strVal val="visible"/>
                                      </p:to>
                                    </p:set>
                                    <p:animEffect transition="in" filter="checkerboard(across)">
                                      <p:cBhvr>
                                        <p:cTn id="22" dur="500"/>
                                        <p:tgtEl>
                                          <p:spTgt spid="13318"/>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3316"/>
                                        </p:tgtEl>
                                        <p:attrNameLst>
                                          <p:attrName>style.visibility</p:attrName>
                                        </p:attrNameLst>
                                      </p:cBhvr>
                                      <p:to>
                                        <p:strVal val="visible"/>
                                      </p:to>
                                    </p:set>
                                    <p:animEffect transition="in" filter="checkerboard(across)">
                                      <p:cBhvr>
                                        <p:cTn id="27"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6" name="Picture 10" descr="http://2.bp.blogspot.com/-aowIemNzir0/T2Ejn4H6lzI/AAAAAAAAV7E/iW9ieUJAJTo/s1600/politica1.jpg"/>
          <p:cNvPicPr>
            <a:picLocks noChangeAspect="1" noChangeArrowheads="1"/>
          </p:cNvPicPr>
          <p:nvPr/>
        </p:nvPicPr>
        <p:blipFill>
          <a:blip r:embed="rId2" cstate="print"/>
          <a:srcRect/>
          <a:stretch>
            <a:fillRect/>
          </a:stretch>
        </p:blipFill>
        <p:spPr bwMode="auto">
          <a:xfrm>
            <a:off x="4788024" y="4149080"/>
            <a:ext cx="2983045" cy="2519693"/>
          </a:xfrm>
          <a:prstGeom prst="rect">
            <a:avLst/>
          </a:prstGeom>
          <a:noFill/>
        </p:spPr>
      </p:pic>
      <p:sp>
        <p:nvSpPr>
          <p:cNvPr id="2" name="1 Título"/>
          <p:cNvSpPr>
            <a:spLocks noGrp="1"/>
          </p:cNvSpPr>
          <p:nvPr>
            <p:ph type="title"/>
          </p:nvPr>
        </p:nvSpPr>
        <p:spPr>
          <a:xfrm>
            <a:off x="539552" y="0"/>
            <a:ext cx="8157592" cy="766968"/>
          </a:xfrm>
        </p:spPr>
        <p:txBody>
          <a:bodyPr>
            <a:normAutofit/>
          </a:bodyPr>
          <a:lstStyle/>
          <a:p>
            <a:r>
              <a:rPr lang="es-ES" sz="3200" b="1" dirty="0" smtClean="0">
                <a:solidFill>
                  <a:schemeClr val="tx1"/>
                </a:solidFill>
                <a:latin typeface="Cooper Black" pitchFamily="18" charset="0"/>
              </a:rPr>
              <a:t>Los textos persuasivos se clasifican en :</a:t>
            </a:r>
            <a:endParaRPr lang="es-ES" sz="3200" b="1" dirty="0">
              <a:solidFill>
                <a:schemeClr val="tx1"/>
              </a:solidFill>
              <a:latin typeface="Cooper Black" pitchFamily="18" charset="0"/>
            </a:endParaRPr>
          </a:p>
        </p:txBody>
      </p:sp>
      <p:graphicFrame>
        <p:nvGraphicFramePr>
          <p:cNvPr id="5" name="4 Marcador de contenido"/>
          <p:cNvGraphicFramePr>
            <a:graphicFrameLocks noGrp="1"/>
          </p:cNvGraphicFramePr>
          <p:nvPr>
            <p:ph sz="half" idx="2"/>
          </p:nvPr>
        </p:nvGraphicFramePr>
        <p:xfrm>
          <a:off x="395536" y="1196752"/>
          <a:ext cx="4038600" cy="44338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4338" name="Picture 2" descr="http://tavmjong.free.fr/INKSCAPE/MANUAL/images/QUICKSTART/SIGN/Saturn.gif"/>
          <p:cNvPicPr>
            <a:picLocks noChangeAspect="1" noChangeArrowheads="1" noCrop="1"/>
          </p:cNvPicPr>
          <p:nvPr/>
        </p:nvPicPr>
        <p:blipFill>
          <a:blip r:embed="rId8" cstate="print"/>
          <a:srcRect/>
          <a:stretch>
            <a:fillRect/>
          </a:stretch>
        </p:blipFill>
        <p:spPr bwMode="auto">
          <a:xfrm>
            <a:off x="5292080" y="908720"/>
            <a:ext cx="2376264" cy="2376264"/>
          </a:xfrm>
          <a:prstGeom prst="rect">
            <a:avLst/>
          </a:prstGeom>
          <a:noFill/>
        </p:spPr>
      </p:pic>
      <p:sp>
        <p:nvSpPr>
          <p:cNvPr id="14342" name="AutoShape 6" descr="data:image/jpeg;base64,/9j/4AAQSkZJRgABAQAAAQABAAD/2wCEAAkGBhQSEBUUEhIWFRUVFRcUFxYYFxQXFRcYFhoXGBcYGhcZHiceFxojGRUXHy8gIycpLSwsFx4xNTAqNSYrLCoBCQoKDgwOGg8PGikcHRwsLCksKSwpLCkpKSwsLjUsKSkpLCksKSksLCwpLCwsLCksKSwsKSwsLCkpKSksLCkpLP/AABEIAOEA4QMBIgACEQEDEQH/xAAbAAACAwEBAQAAAAAAAAAAAAAAAwIEBQEGB//EAE4QAAECBAIGBgQKBwUHBQAAAAECEQADITESQQQFEyJRYQYUMnGBkSNCU9IHFyQzUpKhscHRNENEYnLh8BWDk6KyFiVUY2SCo3N0s8Px/8QAGQEBAQEBAQEAAAAAAAAAAAAAAAECAwQF/8QALxEBAAICAQIEBAUEAwAAAAAAAAECAxESITEEE0FRYXGBoUJSsdHwM5HB8RQiMv/aAAwDAQACEQMRAD8A+4wQuZMaI9Y5Q0upOghPWOUHWOUXRqToIT1jlB1jlDRqToIT1jlB1jlDRqToIT1jlB1jlDRqToIT1jlB1jlDRqToIT1jlB1jlDRqToIT1jlB1jlDRqToIT1jlB1jlDRqToIT1jlB1jlDRqToIT1jlB1jlDRqToIT1jlB1jlDRqToIT1jlB1jlDRqToIT1jlE5cx4mjScEEEEYfSfXw0UIUUFeIkUIDMx4GPMyPhRlLxYZROFn3xV3tu17N+6L3wl9iT/ABq+4R8n6MLHpApgHSrExegWwpk7R575LRM69Hvx46zSvTrO/s+no+EdBtIV9dP5RIfCGn2Cvrj3Y+Zr6QygWGI8wKfaYvaJpqZiXQXy4EHgYxOXJD2UwYLdO8/N7/4w0+wV9ce7B8YafYK+uPdjJ1T0RVMSFTDgBqA28RxOSY0J3QuW26tb8ThI8mEWL5Zc7R4as6/c74wk+wV9ce7B8YSfYK+uPdjzGtdTL0dTLqDZQsW+48o0EdDZpSFBaKh2dWYfhGfNydnScXh4iJntPxlsfGAn2Cvrj3Y1tT9IOsJKtnhAOGqgXLOcuYjyh6GTcD4kYmfDXyxWeO9G5GkMvZFAAUykrftNdgKRqMuTfVyviwzSZpPb4vQa06XbCYUGSTQEELFQfCljFM/CCn2Cvrj3YydJ1HPnTlhSkFacLlyzKDgCnKIp6HzsTEoAbtOW7mZ3hOTJ6LXHgiI5T1+bckdOgtaUpkF1EJG+Lmn0Y2NY622UsrwYsIcjE1M8o8JpWpJsiYhyN5QCFA0xOGejiNXXY0rYK2mzCQBiwk4iHAzpdrQjLfU7ZvhxzNeExqfityun4UQkSFEkgDfFzb1Y29O10mUgrWKDnUngOMeE1HqicoiZLAAFlLs9qC574s6/0HSSAqaykpHqWTzKfxhGW+tl8GObxWJiPr1ao+EJPsFfXHuxL/b9PsFfXHux5vV+ops1GNCQQSRVQBpekWJfRWeXolLFqqv3M9Iz5uWXWcXh46T+rc+MBPsFfXHuxz4wE+wV9cflHktO0NcpeFaWPmDzBzirjjM58kerrXwuG0biPu9t8YKfYK+uPyg+MJPsFfXHux4gmAQ8+/uv/Exe33e4+MFPsFfXH5Rz4wk+wV9ce7HndT6QkImOWwATUvmUhSQBxLrT5RpK0GQpQKi7rSCcdqIDdqxSSbG16RqMt5ju4Ww4qzqaz92h8YSfYK+un8oPjDT7BX10/lGPo2h6OtCSRhJAPbNyZow1P7ifPKE6Tq1BQdknextVYc3oKsWYuDXOrw83J7nlYN61P8+re+MNHsVfXT+UbvRnpEnSseFBTgw3IL4sXD+GPE6sWUypZwhQVMBAdACWVck+so0HKPT9DEtOn1JOCQS5BIJC3SSAA47o3jyXmY3Lhnx461txjt8fi9ZBBBHpfNeK+EvsSf4lfcI+R9HlMZhJsE1+tH1r4TjuSP4l/cmPi+iqOxnN+55OXjy3jdp+j6eGeNKT7cmidP0cOMDgu5wjPvrGh8GmhiZpRSapDKI44Qo/e0UtVolbB1BOeIlufHlFv4ONMErSSo0SSEk8AoKD+bRmNN25TNZ6dYnt8n1XX+s+rysQDqUcKXs9yT4CPL6H0vmpWNoQpL1DAEdxH4x6fXequsSsLsoHEk5PZjyIMeZ0PobNKxtcIQ9WLk8hw8YXi2+ieHnD5c8+/wDOz1OvdEE3RpgNWSVp5FIcfl4w9CyJLjKW48EvFTpBpolaMs8UlCRzUG+wOfCLOF5DC5lsBmd2Onq8vXhG+21HozrRc+WozGJSpnAahAIp5xZ1bIwzZ7ZzAr6yEk/aTGd0O0ZSJKsaSl12IINABY838o0tBmvNn8lpHlLREr2jbeWIi94r2/0hoY+VT+6V/pMV9Ya4UjS5coAYVYXoX3iRQvS0O0I/KtI7pX+kxj65P+8ZP93/AKlRJnUfVqlYtfr+X/Db12gGWknKdKb64H4mO9IJeLR1p+kUJ81pEc1z80n/ANWT/wDImJa4mBMoqOSpZ8AtBMan1cqfh+f7O6fOEjR1KSBuJASMsgIXqXT9vIClAOSUqGRbv5QvpHJxaNMAqQAfIgn7BCeiUgjRg+alEdzsPuh+LTWq+VNvXazqTRxLlqQLJmTAO7FT7IVouuVL0tckpACXYh3OEi/nFnVy8QWRbazB5FvwjA1af95Tq/T+9MZnprTVaxabzb2N6boDSjm6h/pjyJMeq6bjdld6vuEeSjjkj/s+j4T+lDsEQjojnp69pwGIvHAYaFxEqSyXUoKri4WVbxb+rTwyApLKXzo2R+8tFBRiEVzmnxlpyU6PmSaljvOz0dvwyfNo9h8H2DHP2b4cMm939I8fPUmPd/Biaz/7r/7I64v/AHDy+LrrDadz6fq93BBBHufCeI+E7sSf4l/cmPmWi6DLQVJBJxJdWIghhThS8fVfhC1fMmpk7KWpbFb4Q7OEx84HQ/S3HyaZS+6k4t5RsTW4NY8t4mbS+v4e9a4q71vqx5upJSVB8ZBNAGIepZ24Axe0HVyZT4Sd5rkZP+caUzorpWBAEiZu8QXG4oC3MiKh6I6VhPyab2FBigUUyAGA7r8oxq0u0TjpO6xD0eqOlq5SQhYxpFBVlAcHzHfGgfhBllwmUsqAfeZIDuzmvCPHI6KaTiBOjTTv7zy6EOsvxNxfjCR0U0nPRpvNpZJssW8R9hyixyjo5XritPLX3autdbrnqdZoLJFh3fnH0REzDJxD1UP5Jdo+do1FPwtsJtmrLX+Ueo0zW8/AUS9Fm1ThKlIXwYskD8YUmY3trxGOLxWtNdHVdNJeBwhWNuycOF+97eEZ+pekiZQmbQKUpayskNmBxPGMg6onexmfUX+UN0bVK645U4VDNLXzfL+H7Yzu7p5GGtZj3+LZ0bpVLTOmrKVsvA1Evuhi9ecUdP1yhely5wCglGFwWxbpJLVbOE/2M77k/kNkqtBelKv5RM6kGSJ9/ZLtTl3wmbEUxVnce2mnrDpZKWgAJXSZLUXCbIUFHPgIhrrpRKmyFoSF4lNcJahByPKMxGpaB0T3avolsPsrnAjUJNxNH9zM4A8OJUPCG7MRiwxrv0auqOlyQgJnO6QwUKgtZxcGG6x6ZICCJLqUQwUQwTzrUmMP+wy53ZzZHYrr9lP5RMagf2w/uZn5ReVtaJxYOXJo6h6SSpUkIXixOo0Dipe8VNB1vLRpkyap8CsbUrvEEU8Iqy9Qq3XE0OK+hmUoKc8x4QxOoS1UzXevol2xZbt8NYm7f2a4YtzP5j+k+uJc8I2b7pU7gi7N90efjT0nUqw2CXNVd3lrDN4WMV/7Jnexmf4a/wAozO5nq74uFK8YlTMAi1/ZM72Mz/DX+UCdUz/YzP8ADX+UTUuvKvuqxOXIKnYW58YsK1TO9jM/w1/lD9F1CtQONExJcN6NdX8MocZS2SsRvZExKmHo00zplQvXxiAlLZsAu+T076tGiOjRe0zP9WoM3hnHf9mTwmf4auWX9X4xeMuPmU92bsVU3BlWn2+X2x7T4NlOrSKAfNBhamOPOK6NKyEy/wBBTNRz/XA8o9X0A1eqUZwIUARLIKklL/OP/XMR0xxq0PP4m9ZxTqf5t7GCCCPY+KhMlvCVymizC5kJnUNRJGGFaRpSJbY1pQ9sSkpdrs5rFqM3XWrEzkpC0FQGOxSCMaFSz2v3VnxAjPOVT/tKVT0suocb6KgVe9mhh0xFd9FHfeTRrvWjMfKPNL6DSCR6OawCg20l2VUub+LvxeGK6FSFElUucSoEKO0lgrCjiUFM1y9muWZ4c5V6ObPSntKSmj1IFAQHrk5AfmIWdYShebLGfbR+cY2ndGkTsONM4lMtMkHHK7Ca1FiSpiS10iKw6ESACME4AhKSMcqoQpKhW4qkVBEOcj0svSkKLJWkmzBSSfIHkfKGx5+R0YlomS1pRMBlqCksqUA+BEsuAzuiWB4qZnjaM8+zV5o96HNDngeE7ZXs1eaPeg2yvZq85fvRvnAdBCdsfZq80e9Btj7NXnL96HOA6CFCafZq85fvRxU4j9Wvzl+/DnAdBFcaSr2avOX70HWT7NXnL96HOBYgeEiefZr/APH78G2Ps1/+P3oc4DngeE7Y+zX/AJPeg2x9mv8Aye9DnAc8DwnbH2a/8nvR3bH2a/JHvQ5wGvA8I6wfoL8k+9Hdv+4vyT+cOcKsIQ8Oly2hej3h8JlmZEEEERkQubDIXMjNuywiIp6404yZKlpSFEFICSWxKUoJSHANSVARbirrDV4mhIKlJwLTMGHDUpql8SS4Br4RzaI0vXCJRAmneYKOFKlAAnCCWFAVboe9eBaujpIgTJiZm6ErKEEBZxlIRiApVWNeHCHdo6roygkqM2aSpSFKOJDqMtZWh9ygBLMGDAZh44noxLoSpZKVFaCSl0KVME1RG6xJWBd6BqQU1fSKSCxKgWUTuK3QheBZUw3QlVyaAVdoXN6QpKHlAlWOUjCsLR86QxqPoEr7hVomOjcvBMS6iJssy1EkOxVMUou3aKpqlHK1GDRFXRpBJKpk1RVM2pqkOdmZTUSGGAtSvOAnL6RSVFgokk0AQskggKCgAKpwqSX4F7ROfrlCZplnE6UpUSEqIJWSEpDDeUQlRpkk8CyZXRpCRLTjWUyylSQ0sDEggpVuoBCqMSGJBIN4NN6OS5i1LUpTlaZjbhSClBl9lSSCMJNC9STBEU9J5BNFqqzejmVxS9qlt3OXvQ3/AGhku2MhwhWIpWENMBUglZGEOAbmFT+jUtQUCpW+JwJcO88JSTa4QgJHJ7xWT0VEwTBPWVJWokJSqjbPZIJOEHElGVnq0BdPSOSAN5VSwGzmFRJRtAMOF6oBIpVjmIhO6RygiYpCsRRLmTWwrAUJdCyiGIxbtHr3QzR9SITNE0qKl7xJLAEqShALABmQjCAPpKu8U0dE0YcO1mNs5coD0dESl40hsNeBe+fILg1/KBCVqZbAFIC1bzhKkJIDLIUcJbPxi8maFJChUKAIuKGooajxjIPRRGBaMasMxSioNLJIUVqYqKXJCllSS7ggc32cLACtA1anxe8FLjscAiQgrsuJeMCIPCCOtzjhHOBuUHhADc4kI4/KJCAgf6pBAYICci8PhEi8PjvLEiCCCIghcyGQuZGbdlhAQGOtCtJNI5tM7XWvpWjIxzVYUlQS7FVS5sO4xR1P000fSJmzlTMSmKmKVJoL1IAjG+EpQ6rLLO0+WfsXGxqPWkueFKTJXKwnDvoCFFw9Gyg16NLWWnqlgKCpaUUBK8VDX6P9UMVDrpdfSSGBIJ9I4Y9xryi7MJwKwkuxbDU04UvGclUwhj1gFjXAioAJYCxJLC3CsVkDXqxebo5H97z4DMiBWvVgOJmjkVY+lqQEkhwGuf6YxJO0/wCosf1ct60tYNfnHFTJgSCTPBVRtmgkFJBc8HFMs84IsaBrNcyYE7SSQxJCMeLlRQs8Q0jXJSVjaSQUqZjjcdrtMKGg5X4QzV2MLZRmsx7aEpDhq4hfPyMV9MK8ZYTxvGqZaVAuTbFcZDwN3JKDrtY7UzR7HOZ9Fw9GZyHPAjjEFa+WBWbo78HmWsMnvenGJyirEmk8uohlSksA1+IHO3fCpSl5ie5ZjsEBuN/zygHzNdrFlSDcXmVIALBgXvXhSIp10pXrSHw4gAqZVmJelN0njaFIUsVO3Nw2xS5xBVXPDjlQRIBeID0wJp8xLYAnDWrCxPcYI4vXK8WEKkPuul5hVvA5Nxt5QI14p+3o5cJbeVf1vCOYlCjz7f8ADy3Zmu7nKJmcoMTtWGFx1dDq4+dO6sFaWj6SpcrEgy1K5KVgyzvYxVTrVYUpKjJChRsS8gom4r6tuJhstSho5IMwKdx6MBYqkNs7cfAmM5MxbHenvUudHRWjkXzZvsgLB12sgEL0dqPvqYVObWKWYnjHf7YmEAhUhjnjXcAEi16/yirt1JodtQn9mQcXlwra9YEkkhjNTlXRkEO7AubQRcOuy3a0d8vS0qQ2XD8OMcGvFUdUi4f0imauKrXG7/RpniaThfaBXHqiHqBYcB/VosJWSSPSCrgnRUniSH8G8ovQPOulv+oZ/al2JYEhqO487xZ0PWwLJWqWFU7KgUlwCGJa7xlOvDVS2JI/RQ7DllQjyMNlKVtEVWaod9GAFk+tdNGtavCGlejkXh8IkXh8dZZkQQQREELmQyFzLxm3ZYRiE5LiGPFfS9LwNuLU79hJURa4Ec2njfhFlqOjIwoUpp6FEJDlgFPQRb1X0vRpE0SxI0hBOI4piAlNATUuWtG3N1jX5mdlUS1Zh/OrHhAjTQ9ZU64HYJFeLZQXaGmTAEEEpGMEALJSk2xBxakYxQgO6dHFwRt5xNHDMDXOmfKNKdNUSpR22HGGTsASkNYCpIPHiIXLQoKYqmKAxP8AJksSHUa86N4NFhlXloRRSRIcYgfTTWoHBcl8lm3qiI6QEKAxJkECxM9bOEJt4JSHNaPXN2+CxK2YENoqM6V4Ghp+9EZyVJJ7ZLFI+TIwuMxkXLd7DhFD9UzEmduiUHxPgmqUTnRJpdu6K2ny07Rbpkk4lO85YVn6o7JqaC1OAjQ1eWmAHEXS4eQlFWc7ws/DwirpJO0mYSpsRFNGSoOSxZXrVziCvOlhRY7I+qk7ZYOFIpahISeVzSIICfoy3t+kLIALP9+XDKGIKqspVHP6KkEOQKA51sMhEpbkDtORhroyQHUaF7MAK5GnKKFSRuqThkKcgn5QXpTOwtZhW0dRLTTFsrjEesqBrfPna1omUq+kajFTRUVS2JnHFmrCkJId8V6jqyCVcavSzV5coBx0J0uZQUGUQUz1lzZge8C5DZWhekScJUCJaSGBB0hQLUWaH8C9u6HSNLUHCVrSSXfqzBnVThmK/wA4UiY4JJdwf2UUpcE8mPhnAaKEk6IoEJSHo05w2IfrS+b/AHZxlpkChwIGYfSjUJNOQGK33A0jWkH5MavX2TesKbPvevN8oyAp0O7tR+qg0PAWoSftvCCTNkAkApQzKNNKapqAASxcw00HZRYiulDskKY15KU1eHAQtc4BWFRSaEN1Y8wCGFgW8snglzcakpOHJ30ZnYVYmzsQBUuQwasBxSWNEiwAI0sBmAYeeUPWxDlO8okN1qmLECGNgaE29WKylgsCUuGf5Ia1JbNha/4w3aJBfEgMAr9GNwEkF8jUhr8LPARWEgFTWSCW0s5EJDtyYvEpCSFBk3NutBV1AndsXawGZrUwtE9Ka4kBm/ZSLtWnPCfAUpHdHmJxIUSjtAfoynqOLCtLiz53gPVSLmHwiRcw+OspIgggiIIXMhkLmRm3ZYcEZOv7IDAuSKzdk1qgvWw8++NURl6+NEgmhJf0W1pQdyb3jnCsjAXLJl1Ch+kksCK51YVan2PE5ktzQIwsrA+kFyCSxI4vS9MrQuXpABBxOn/2lMgWrmM62MNxKG6SMSXtolBhxEgG1S5B5c40OKlghwAVCgT1lnzoc2sO9sgY5MUSBugN/wBVk9C781cWaF7XCpwoC37KG4i2dB9gFaQyfRJrLoEqHyYEJcfieApASMjCU0D+sOsClTxVvbta5mIJlOSMNKt8qdwl2LPSwzziCy+8VIcFnOi5mgDGpZjWOhbHtS6p/wCGOIuGc0o5B3TlnAaOrUelBIY4G+fEy2RS9bqryitpJeZMDZkV0jC9QaJJGG3MXEN1SgbUsUFgSGklBALEb/cpmivrCa8xeIgDFTFo5XYqTcXo4eluEApEsYWwsQMIbShSzDwB45dzOlSQVkLYAKK8W2FMdWTvUJSnkKnjCVTUvulDEMPkyhcMXN2L8M++ODSsQCcSGAfCdHUwIS1GoGAH2CAmqUajCq5d9KDOOVK1HdBhdOYwoJJGkpozkc2ccaA8o4ZiVNWUzFRJ0dZJqEqNgxJB8xSkQGkIc1lM1H0ZbsCBcfuhvEcGgHTZSmNFkKSAU9ZD+ratS4Zx+MdCFHJdi3ypLZkmlzUl+UIExKWJVLCg9erqsigI+iRvZWIEMm6RL2hOOWQ+cleMuRidQTc1dhm8Bpb3Vi4U9m2rqNRUTchfyIjPTJUAGCxuiidJTQgkhDAcD9w77UgpOhllIbFQiUrCN5N0M5L5jvyjNC0s4VIcEN6Ca7g4rc2PnxhAelSqBImFI3gesoHaApQVAbw8YDLXwnMOOkoIqQ3m8VSZY9aQQLvImEgtybMKMCpqEnCFSA4qRJmVqFAGnMHvzDVC0sqIBImDC5frCaKSAEjm5B8SYY0yoAn9kVOkI9YA+LEs4iimZLws8h2cHYzMq13fo8ALd0W9FlCaSlA0fstWVMBIAHFhRTHOggOmUshOITqqUP0hNlAHxsaDgYfohXuOJ1TnPQq2FzfeHL84E6mWPU0cuoH5tQ4ub1vTvjqdTzMaVYdHorE4Qt6tiNSa04wG9IvD4RIuYfHWUkQQQREELmQyFzIzbssORla+kqUlIQhSql8KwgDve/8AKNSMvXusVSghlpRiJFUqWSzMAE2N6mkc4VjglUs0WzFQPWpdSKMeAF+RBiatGU1BNUGBPyqXRw38nzhEnSEVUsyaJNdhMdgkpBxFNw9mqHiKCgevIKS+J5CxRJDlgGJxDzqI0LcuWouSJjtRtKQcww5Zng45xFYmKUXRMqXKRpMpqksyfwtwisqfJfCDo9cLegWBiG6e9nW2QeDFKCAytHBBO9sFeqBllmLZxRbCdwgmawZST1mWxFGrkkM9sjF3R9ASoAqmzQRQpM4Fj3jNoyQqWz4tHKQGA2UwVLlJHIKcvzPKOBckOAZASpiPQzKl+6wSCLcIg9Ho8hIUCJqlnDhYrxAilW40FYzV4tpM+euW9OhKakdlPq0qHhWo5yFTryipiU4Za0rsCQ5ozca1g1tN0bEQNnjCjiCkKIJVRVhd2c8HY3gIFa+GkZGukS/J/wCrwwYiHBnE4SPn0ZgKFRm5YGKeBNG6tiJBS0ucLkl/Mg+fGFo2YYnq2F2JCJr1dxW1FO78YKtIxmoGkG9RpEt6hPgzPDdLVMIL7dkqTadLSVAIFeAYpc2uTFYiSopB6uQU1OGaDhQ4UxFiMNO6Iy9mKvowGGmFE8DMqPMMn/L3xUWwVu6RpK2IoJ0tX2D8bNlBs5zKdOlBwB85LL9lzSyjVza5itoulJlKOBejIoOymfUMD+XlFyZr/tET5ID7paaWuWUWZ24cDEGjos1aJDqSskPRaklZD3ezNXuEZk/SJhVMIRPS9wJsvdNCKerQeRtF3SJ2LRVmYqWWLKpM2e6oUbtZNTOMRGzKVP1UgAN89cMwfMC3eIQLi0zHBfSS4NNpLCgQSKDN2ehz8uDaqAbrAuHxyzmm/IEGt+1FGYiWElJGighiw2x4PTjujyETTLQVAvoqiogP6Vyos4FcyoQFqYVlXY0lJI7IXLHj2q/ziShNf9qJGJjilVOTcQQHtR7RRlzZYSCerqCXKcJnOFqIbd70jxEMQmS37KFFktimgFJHfXL87RRfWZuJj1lgGcbIBTYlVPEuEhmyjkmYtSwPlSapBfZMKAOeXHm8UkyZSyRh0Ukq2YYzR2cjwNEN4mO6KJZmIV8ld0VC5jsQGAxWLW8BEHrZFzD4RIuYfHRJEEEEEELmQyFzIzbssIxl67SWRhMwdoHZrQg1AZyrJ+EagjH6RYGl7TZYXV84Ft6tsNj3xzhpQRjJvpLK/wCdJoDvA55Ai9ge+OlC1X6zdIPpJRcVrZqG7xSUqWzfJgCo1AnkYg13sd5nvU834tEpyD1QNT9cFUoKeEbRZnBeJRPWv8VGGrpBbJ6HvJ4QxZm59a+vKc5sKX74qIUhISQrRQSkh3ndl6ZOGUFAxBpQB/RDQC88NvD7OcBe2U1ix0oMCE+kl1rzF2P2R1CJhfCrSACcThaCN8EkC43S44VvwqGQgOT1bElgWVOuxCUh/wCH7/HjIDEdUJfGN6eXLs+bjEFeUBr6s2hmDFtwAm0wownLLOr+EI0wLClN1gb9MJQElzQCtu/nHNRYDN3TJJwHsKmFV8gqiks1bwjWGy2qgo6O+MviVOBw1KnagU4B8DlEE0Jm0/SqBRGIyqkigI7/AOuMVCYyd7SXazy6KaxuXPjyasV1mWAUDq4CVFVZk69K1vRnydoJxlKdROjOSQfSTcLdoksWBqeFvKi5L2jGulcXIk1NaeNv+4WpEVCcztpRxA0aWcJdNrZA/kYqejKTTRmJAV6ScS4KgBdxY+R4RLSDKK97qzsVE7SZe5z7qFs7gQFhO1cltLO6R2ZLciBZx+GcTnS5or8qo1AmUXdJ+wOBnWKxShBYdXFauuaKpclL96lD8KRCXKlqDHYWJSNtMY4iXLvWiFWJsYg39ElqVKIO0QST2koCgHBalCLh714xnTUzUnCOsKYtjSiWQoBzYsMwKOaXi3oYR1bfKBLdt1SlI7QbeNe0f6EY2CUV4JZkFBUCPSzEqNCniXLvUcBxhAuFEwuPlJ3bmXKZ+0CCLEdmmccnKmuCOtB7+ilqqAEnddg7PRr+EVCmW4cSA6Qx2s0Dd3bkMQw//YiEhiEjR7AMJ81VHSbC9Sm13FnijS0HS1JoqXpC8mMpG62bhnd840E6cKegmB/3Bu7qVVY07Td4aseeASSknq7AWGkr7qEXoBl5w/RV4CkpTJKwySBPmVUQwGE0cgZ3Lh3iaGoNa8dGnfUB4PnxceESkaeCqmjzUuRUywKmjku/jFOXrxZCSTo+RPpfVq5AKXv9n2Sl68WVIS0neaom0uRSl6WiK3pFzD4RJuYfHVmRBBBBBC5phkQWh4k9lguM7XGPcwGaKlzLSlTU9YKo1/55auzjhlRiIldvKgzCAflLDCwMuWTQCtS9fzixo6poO8dINfWlyg7OSxBq+H7fLf6vBsDxjXEeaC5uEgnSXZ/m5YsRmnNso4FzXI+VCg/VIYZX4jlfOPTdXjokQ4jzGKYR+00u8iWVFylg71ZyfOtIAZiWcaQWYn0MsuLkMPJhxyYR6nZRzYxnqMPValbRvSpATUKlIQglhmM3NuUV9LMzGtjPuWaQjD4KuRTxesekMmOiXDUm3lCJmF3nkuzdXluafdS9qwAzMtuwAA+TSvutyYNHq9nBsodR5dK5gP69mf8AR5WdRnVn/rJm1WCr50sofs6LYmIBzFfICPSbODZw6jyqpy/+cTQV0WXcYcSr3Ifz5ROXjcEqmntBurSh2Q57gXYcax6Yy44UnhDUjL0XRlq0fDtFPkpUtKVBiLosXbxeFo1PMA+dSeB2UsEUUxe7uUn/ALecbGE8IAg8Iak6MZWpptDt0uH/AFMts2pbMiOJ1NNAbbpsR8zKq/HjYeUbeAwbMw6nRRRogYOEEsxOBNfCGdXR9BPHsi/G14tbGDYxrp7LuFM6HL9mj6qe7hHU6MgWQkWNABUWNr1PnFrY90Gx7odPY25IuYfCpSCCYbGmZEEEEEEEEEAQQQQBBBBAEEEEAQQQQBBBBAEEEEAQQQQBBBBAEEEEAQQQQBBBBAEEEEAQQQQBBBBAEEEEAQQQQBBBBAEEEEAQQQQBBBBAEEEEAQQQQBBBBAEEEEAQQQQBBBBAEEEEAQQQQBBBBAEEEEAQQQQBBBBAEEEEAQQQQBBBBAEEEEAQQQQBBBBAEEEEAQQQQBBBBAEEEEAQQQQBBBBA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4344" name="Picture 8" descr="http://2.bp.blogspot.com/-Jq_kEiyqdlY/UXa86f1nznI/AAAAAAAABHY/hx6Bo8LNk5I/s1600/Articulo_LaOpinion_25072008.jpg"/>
          <p:cNvPicPr>
            <a:picLocks noChangeAspect="1" noChangeArrowheads="1"/>
          </p:cNvPicPr>
          <p:nvPr/>
        </p:nvPicPr>
        <p:blipFill>
          <a:blip r:embed="rId9" cstate="print"/>
          <a:srcRect/>
          <a:stretch>
            <a:fillRect/>
          </a:stretch>
        </p:blipFill>
        <p:spPr bwMode="auto">
          <a:xfrm>
            <a:off x="6300192" y="3212976"/>
            <a:ext cx="2664296" cy="2664296"/>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4338"/>
                                        </p:tgtEl>
                                        <p:attrNameLst>
                                          <p:attrName>style.visibility</p:attrName>
                                        </p:attrNameLst>
                                      </p:cBhvr>
                                      <p:to>
                                        <p:strVal val="visible"/>
                                      </p:to>
                                    </p:set>
                                    <p:animEffect transition="in" filter="checkerboard(across)">
                                      <p:cBhvr>
                                        <p:cTn id="17" dur="500"/>
                                        <p:tgtEl>
                                          <p:spTgt spid="1433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4344"/>
                                        </p:tgtEl>
                                        <p:attrNameLst>
                                          <p:attrName>style.visibility</p:attrName>
                                        </p:attrNameLst>
                                      </p:cBhvr>
                                      <p:to>
                                        <p:strVal val="visible"/>
                                      </p:to>
                                    </p:set>
                                    <p:animEffect transition="in" filter="checkerboard(across)">
                                      <p:cBhvr>
                                        <p:cTn id="22" dur="500"/>
                                        <p:tgtEl>
                                          <p:spTgt spid="14344"/>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4346"/>
                                        </p:tgtEl>
                                        <p:attrNameLst>
                                          <p:attrName>style.visibility</p:attrName>
                                        </p:attrNameLst>
                                      </p:cBhvr>
                                      <p:to>
                                        <p:strVal val="visible"/>
                                      </p:to>
                                    </p:set>
                                    <p:animEffect transition="in" filter="checkerboard(across)">
                                      <p:cBhvr>
                                        <p:cTn id="27" dur="500"/>
                                        <p:tgtEl>
                                          <p:spTgt spid="14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http://s3.argim.net/files/s/auto_01_gif_320_320_256_9223_7nf.gif"/>
          <p:cNvPicPr>
            <a:picLocks noChangeAspect="1" noChangeArrowheads="1" noCrop="1"/>
          </p:cNvPicPr>
          <p:nvPr/>
        </p:nvPicPr>
        <p:blipFill>
          <a:blip r:embed="rId2" cstate="print"/>
          <a:srcRect/>
          <a:stretch>
            <a:fillRect/>
          </a:stretch>
        </p:blipFill>
        <p:spPr bwMode="auto">
          <a:xfrm>
            <a:off x="6858000" y="3809999"/>
            <a:ext cx="2286000" cy="3048001"/>
          </a:xfrm>
          <a:prstGeom prst="rect">
            <a:avLst/>
          </a:prstGeom>
          <a:noFill/>
        </p:spPr>
      </p:pic>
      <p:sp>
        <p:nvSpPr>
          <p:cNvPr id="2" name="1 Título"/>
          <p:cNvSpPr>
            <a:spLocks noGrp="1"/>
          </p:cNvSpPr>
          <p:nvPr>
            <p:ph type="title"/>
          </p:nvPr>
        </p:nvSpPr>
        <p:spPr>
          <a:xfrm>
            <a:off x="395536" y="0"/>
            <a:ext cx="8229600" cy="794352"/>
          </a:xfrm>
        </p:spPr>
        <p:txBody>
          <a:bodyPr>
            <a:normAutofit fontScale="90000"/>
          </a:bodyPr>
          <a:lstStyle/>
          <a:p>
            <a:pPr algn="ctr"/>
            <a:r>
              <a:rPr lang="es-ES" b="1" dirty="0" smtClean="0">
                <a:solidFill>
                  <a:schemeClr val="accent1">
                    <a:lumMod val="50000"/>
                  </a:schemeClr>
                </a:solidFill>
                <a:latin typeface="Cooper BlkItHd BT" pitchFamily="18" charset="0"/>
              </a:rPr>
              <a:t>El anuncio publicitario</a:t>
            </a:r>
            <a:endParaRPr lang="es-ES" b="1" dirty="0">
              <a:solidFill>
                <a:schemeClr val="accent1">
                  <a:lumMod val="50000"/>
                </a:schemeClr>
              </a:solidFill>
            </a:endParaRPr>
          </a:p>
        </p:txBody>
      </p:sp>
      <p:sp>
        <p:nvSpPr>
          <p:cNvPr id="3" name="2 Marcador de contenido"/>
          <p:cNvSpPr>
            <a:spLocks noGrp="1"/>
          </p:cNvSpPr>
          <p:nvPr>
            <p:ph sz="half" idx="1"/>
          </p:nvPr>
        </p:nvSpPr>
        <p:spPr>
          <a:xfrm>
            <a:off x="0" y="4797152"/>
            <a:ext cx="6768752" cy="1872208"/>
          </a:xfrm>
        </p:spPr>
        <p:txBody>
          <a:bodyPr>
            <a:normAutofit lnSpcReduction="10000"/>
          </a:bodyPr>
          <a:lstStyle/>
          <a:p>
            <a:pPr algn="just">
              <a:buNone/>
            </a:pPr>
            <a:r>
              <a:rPr lang="es-ES" sz="2400" b="1" dirty="0" smtClean="0">
                <a:latin typeface="Century Gothic" pitchFamily="34" charset="0"/>
              </a:rPr>
              <a:t>Mediante el  anuncio de un producto se pretende informar a los consumidores  acerca de nuevos productos y servicios y convencerlos  de que los compren o consuman. </a:t>
            </a:r>
            <a:endParaRPr lang="es-ES" sz="2400" b="1" dirty="0">
              <a:latin typeface="Century Gothic" pitchFamily="34" charset="0"/>
            </a:endParaRPr>
          </a:p>
        </p:txBody>
      </p:sp>
      <p:sp>
        <p:nvSpPr>
          <p:cNvPr id="4" name="3 Marcador de contenido"/>
          <p:cNvSpPr>
            <a:spLocks noGrp="1"/>
          </p:cNvSpPr>
          <p:nvPr>
            <p:ph sz="half" idx="2"/>
          </p:nvPr>
        </p:nvSpPr>
        <p:spPr>
          <a:xfrm>
            <a:off x="251520" y="1052736"/>
            <a:ext cx="4038600" cy="1580923"/>
          </a:xfrm>
        </p:spPr>
        <p:txBody>
          <a:bodyPr>
            <a:normAutofit lnSpcReduction="10000"/>
          </a:bodyPr>
          <a:lstStyle/>
          <a:p>
            <a:pPr algn="just">
              <a:buNone/>
            </a:pPr>
            <a:r>
              <a:rPr lang="es-ES" sz="2400" b="1" dirty="0" smtClean="0">
                <a:latin typeface="Century Gothic" pitchFamily="34" charset="0"/>
              </a:rPr>
              <a:t>Es un tipo especial de texto persuasivo, con su propio y distintivo punto de vista .</a:t>
            </a:r>
            <a:endParaRPr lang="es-ES" sz="2400" b="1" dirty="0">
              <a:latin typeface="Century Gothic" pitchFamily="34" charset="0"/>
            </a:endParaRPr>
          </a:p>
        </p:txBody>
      </p:sp>
      <p:pic>
        <p:nvPicPr>
          <p:cNvPr id="11266" name="Picture 2" descr="http://www.canalgif.net/Gifs-animados/Bebidas/Coca-Cola/Imagen-animada-Coca-Cola-33.gif"/>
          <p:cNvPicPr>
            <a:picLocks noChangeAspect="1" noChangeArrowheads="1" noCrop="1"/>
          </p:cNvPicPr>
          <p:nvPr/>
        </p:nvPicPr>
        <p:blipFill>
          <a:blip r:embed="rId3" cstate="print"/>
          <a:srcRect/>
          <a:stretch>
            <a:fillRect/>
          </a:stretch>
        </p:blipFill>
        <p:spPr bwMode="auto">
          <a:xfrm>
            <a:off x="899592" y="2060848"/>
            <a:ext cx="3024336" cy="2600929"/>
          </a:xfrm>
          <a:prstGeom prst="rect">
            <a:avLst/>
          </a:prstGeom>
          <a:noFill/>
        </p:spPr>
      </p:pic>
      <p:pic>
        <p:nvPicPr>
          <p:cNvPr id="11270" name="Picture 6" descr="http://www.clubdarwin.net/sites/clubdarwin.net/files/pg.jpeg"/>
          <p:cNvPicPr>
            <a:picLocks noChangeAspect="1" noChangeArrowheads="1"/>
          </p:cNvPicPr>
          <p:nvPr/>
        </p:nvPicPr>
        <p:blipFill>
          <a:blip r:embed="rId4" cstate="print"/>
          <a:srcRect/>
          <a:stretch>
            <a:fillRect/>
          </a:stretch>
        </p:blipFill>
        <p:spPr bwMode="auto">
          <a:xfrm>
            <a:off x="4499992" y="1268760"/>
            <a:ext cx="4023357" cy="2715767"/>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heckerboard(across)">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heckerboard(across)">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1266"/>
                                        </p:tgtEl>
                                        <p:attrNameLst>
                                          <p:attrName>style.visibility</p:attrName>
                                        </p:attrNameLst>
                                      </p:cBhvr>
                                      <p:to>
                                        <p:strVal val="visible"/>
                                      </p:to>
                                    </p:set>
                                    <p:animEffect transition="in" filter="checkerboard(across)">
                                      <p:cBhvr>
                                        <p:cTn id="22" dur="500"/>
                                        <p:tgtEl>
                                          <p:spTgt spid="11266"/>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1270"/>
                                        </p:tgtEl>
                                        <p:attrNameLst>
                                          <p:attrName>style.visibility</p:attrName>
                                        </p:attrNameLst>
                                      </p:cBhvr>
                                      <p:to>
                                        <p:strVal val="visible"/>
                                      </p:to>
                                    </p:set>
                                    <p:animEffect transition="in" filter="checkerboard(across)">
                                      <p:cBhvr>
                                        <p:cTn id="27" dur="500"/>
                                        <p:tgtEl>
                                          <p:spTgt spid="11270"/>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11268"/>
                                        </p:tgtEl>
                                        <p:attrNameLst>
                                          <p:attrName>style.visibility</p:attrName>
                                        </p:attrNameLst>
                                      </p:cBhvr>
                                      <p:to>
                                        <p:strVal val="visible"/>
                                      </p:to>
                                    </p:set>
                                    <p:animEffect transition="in" filter="checkerboard(across)">
                                      <p:cBhvr>
                                        <p:cTn id="32" dur="5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0" y="836712"/>
            <a:ext cx="9144000" cy="1364899"/>
          </a:xfrm>
        </p:spPr>
        <p:txBody>
          <a:bodyPr>
            <a:normAutofit/>
          </a:bodyPr>
          <a:lstStyle/>
          <a:p>
            <a:pPr algn="just">
              <a:buNone/>
            </a:pPr>
            <a:r>
              <a:rPr lang="es-ES" sz="2400" b="1" dirty="0" smtClean="0">
                <a:latin typeface="Century Gothic" pitchFamily="34" charset="0"/>
              </a:rPr>
              <a:t>En un anuncio la persuasión está concebida para influir en las actitudes y el comportamiento de los consumidores.</a:t>
            </a:r>
            <a:endParaRPr lang="es-ES" sz="2400" b="1" dirty="0">
              <a:latin typeface="Century Gothic" pitchFamily="34" charset="0"/>
            </a:endParaRPr>
          </a:p>
        </p:txBody>
      </p:sp>
      <p:sp>
        <p:nvSpPr>
          <p:cNvPr id="4" name="3 Marcador de contenido"/>
          <p:cNvSpPr>
            <a:spLocks noGrp="1"/>
          </p:cNvSpPr>
          <p:nvPr>
            <p:ph sz="half" idx="2"/>
          </p:nvPr>
        </p:nvSpPr>
        <p:spPr>
          <a:xfrm>
            <a:off x="2483768" y="4149080"/>
            <a:ext cx="6408712" cy="2448272"/>
          </a:xfrm>
        </p:spPr>
        <p:txBody>
          <a:bodyPr>
            <a:normAutofit/>
          </a:bodyPr>
          <a:lstStyle/>
          <a:p>
            <a:pPr algn="just">
              <a:buNone/>
            </a:pPr>
            <a:r>
              <a:rPr lang="es-ES" sz="2400" b="1" dirty="0" smtClean="0">
                <a:latin typeface="Century Gothic" pitchFamily="34" charset="0"/>
              </a:rPr>
              <a:t>Los investigadores y publicistas  parten del uso de mensajes ( algunos  subliminales) que están relacionados con nuestras necesidades biológicas básicas: alimentación, alojamiento, sexo, descanso, etc.</a:t>
            </a:r>
            <a:endParaRPr lang="es-ES" sz="2400" b="1" dirty="0">
              <a:latin typeface="Century Gothic" pitchFamily="34" charset="0"/>
            </a:endParaRPr>
          </a:p>
        </p:txBody>
      </p:sp>
      <p:sp>
        <p:nvSpPr>
          <p:cNvPr id="5" name="1 Título"/>
          <p:cNvSpPr>
            <a:spLocks noGrp="1"/>
          </p:cNvSpPr>
          <p:nvPr>
            <p:ph type="title"/>
          </p:nvPr>
        </p:nvSpPr>
        <p:spPr>
          <a:xfrm>
            <a:off x="395536" y="0"/>
            <a:ext cx="8229600" cy="794352"/>
          </a:xfrm>
        </p:spPr>
        <p:txBody>
          <a:bodyPr>
            <a:normAutofit fontScale="90000"/>
          </a:bodyPr>
          <a:lstStyle/>
          <a:p>
            <a:pPr algn="ctr"/>
            <a:r>
              <a:rPr lang="es-ES" b="1" dirty="0" smtClean="0">
                <a:solidFill>
                  <a:schemeClr val="accent1">
                    <a:lumMod val="50000"/>
                  </a:schemeClr>
                </a:solidFill>
                <a:latin typeface="Cooper BlkItHd BT" pitchFamily="18" charset="0"/>
              </a:rPr>
              <a:t>El anuncio publicitario</a:t>
            </a:r>
            <a:endParaRPr lang="es-ES" b="1" dirty="0">
              <a:solidFill>
                <a:schemeClr val="accent1">
                  <a:lumMod val="50000"/>
                </a:schemeClr>
              </a:solidFill>
            </a:endParaRPr>
          </a:p>
        </p:txBody>
      </p:sp>
      <p:pic>
        <p:nvPicPr>
          <p:cNvPr id="6" name="5 Imagen" descr="http://e.gec.pe/67/ima/0/0/4/8/9/489061.jpg"/>
          <p:cNvPicPr/>
          <p:nvPr/>
        </p:nvPicPr>
        <p:blipFill>
          <a:blip r:embed="rId2" cstate="print"/>
          <a:srcRect/>
          <a:stretch>
            <a:fillRect/>
          </a:stretch>
        </p:blipFill>
        <p:spPr bwMode="auto">
          <a:xfrm>
            <a:off x="3347864" y="1700808"/>
            <a:ext cx="5112568" cy="2429262"/>
          </a:xfrm>
          <a:prstGeom prst="rect">
            <a:avLst/>
          </a:prstGeom>
          <a:noFill/>
          <a:ln w="9525">
            <a:noFill/>
            <a:miter lim="800000"/>
            <a:headEnd/>
            <a:tailEnd/>
          </a:ln>
        </p:spPr>
      </p:pic>
      <p:pic>
        <p:nvPicPr>
          <p:cNvPr id="10242" name="Picture 2" descr="http://www.gifs.net/Animation11/Science_and_Body/Medicines/Aspirin.gif"/>
          <p:cNvPicPr>
            <a:picLocks noChangeAspect="1" noChangeArrowheads="1"/>
          </p:cNvPicPr>
          <p:nvPr/>
        </p:nvPicPr>
        <p:blipFill>
          <a:blip r:embed="rId3" cstate="print"/>
          <a:srcRect/>
          <a:stretch>
            <a:fillRect/>
          </a:stretch>
        </p:blipFill>
        <p:spPr bwMode="auto">
          <a:xfrm>
            <a:off x="683568" y="5661248"/>
            <a:ext cx="1164652" cy="1010263"/>
          </a:xfrm>
          <a:prstGeom prst="rect">
            <a:avLst/>
          </a:prstGeom>
          <a:noFill/>
        </p:spPr>
      </p:pic>
      <p:pic>
        <p:nvPicPr>
          <p:cNvPr id="10244" name="Picture 4" descr="http://24.media.tumblr.com/tumblr_ln5dj1ttnh1qhv2wyo1_r1_400.gif"/>
          <p:cNvPicPr>
            <a:picLocks noChangeAspect="1" noChangeArrowheads="1" noCrop="1"/>
          </p:cNvPicPr>
          <p:nvPr/>
        </p:nvPicPr>
        <p:blipFill>
          <a:blip r:embed="rId4" cstate="print"/>
          <a:srcRect/>
          <a:stretch>
            <a:fillRect/>
          </a:stretch>
        </p:blipFill>
        <p:spPr bwMode="auto">
          <a:xfrm>
            <a:off x="251520" y="1844824"/>
            <a:ext cx="2088232" cy="3297208"/>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checkerboard(across)">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heckerboard(across)">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0244"/>
                                        </p:tgtEl>
                                        <p:attrNameLst>
                                          <p:attrName>style.visibility</p:attrName>
                                        </p:attrNameLst>
                                      </p:cBhvr>
                                      <p:to>
                                        <p:strVal val="visible"/>
                                      </p:to>
                                    </p:set>
                                    <p:animEffect transition="in" filter="checkerboard(across)">
                                      <p:cBhvr>
                                        <p:cTn id="27" dur="500"/>
                                        <p:tgtEl>
                                          <p:spTgt spid="10244"/>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10242"/>
                                        </p:tgtEl>
                                        <p:attrNameLst>
                                          <p:attrName>style.visibility</p:attrName>
                                        </p:attrNameLst>
                                      </p:cBhvr>
                                      <p:to>
                                        <p:strVal val="visible"/>
                                      </p:to>
                                    </p:set>
                                    <p:animEffect transition="in" filter="checkerboard(across)">
                                      <p:cBhvr>
                                        <p:cTn id="32"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0"/>
            <a:ext cx="8229600" cy="650336"/>
          </a:xfrm>
        </p:spPr>
        <p:txBody>
          <a:bodyPr>
            <a:normAutofit fontScale="90000"/>
          </a:bodyPr>
          <a:lstStyle/>
          <a:p>
            <a:pPr algn="ctr"/>
            <a:r>
              <a:rPr lang="es-ES" b="1" dirty="0" smtClean="0">
                <a:solidFill>
                  <a:schemeClr val="accent1">
                    <a:lumMod val="50000"/>
                  </a:schemeClr>
                </a:solidFill>
                <a:latin typeface="Cooper BlkItHd BT" pitchFamily="18" charset="0"/>
              </a:rPr>
              <a:t>El anuncio publicitario</a:t>
            </a:r>
            <a:endParaRPr lang="es-ES" dirty="0"/>
          </a:p>
        </p:txBody>
      </p:sp>
      <p:sp>
        <p:nvSpPr>
          <p:cNvPr id="3" name="2 Marcador de contenido"/>
          <p:cNvSpPr>
            <a:spLocks noGrp="1"/>
          </p:cNvSpPr>
          <p:nvPr>
            <p:ph idx="1"/>
          </p:nvPr>
        </p:nvSpPr>
        <p:spPr>
          <a:xfrm>
            <a:off x="251520" y="692696"/>
            <a:ext cx="8640960" cy="4389120"/>
          </a:xfrm>
        </p:spPr>
        <p:txBody>
          <a:bodyPr>
            <a:normAutofit/>
          </a:bodyPr>
          <a:lstStyle/>
          <a:p>
            <a:pPr>
              <a:buNone/>
            </a:pPr>
            <a:r>
              <a:rPr lang="es-ES" sz="2400" b="1" dirty="0" smtClean="0">
                <a:latin typeface="Century Gothic" pitchFamily="34" charset="0"/>
              </a:rPr>
              <a:t>Por lo general los recursos que utilizan los anunciantes se relacionan con las técnicas de la propaganda, la cual tiene tres objetivos principales:</a:t>
            </a:r>
          </a:p>
          <a:p>
            <a:pPr>
              <a:buNone/>
            </a:pPr>
            <a:endParaRPr lang="es-ES" sz="800" b="1" dirty="0" smtClean="0">
              <a:latin typeface="Century Gothic" pitchFamily="34" charset="0"/>
            </a:endParaRPr>
          </a:p>
          <a:p>
            <a:pPr>
              <a:buFont typeface="Wingdings" pitchFamily="2" charset="2"/>
              <a:buChar char="q"/>
            </a:pPr>
            <a:r>
              <a:rPr lang="es-ES" sz="2400" b="1" dirty="0" smtClean="0">
                <a:latin typeface="Century Gothic" pitchFamily="34" charset="0"/>
              </a:rPr>
              <a:t>Divulgar información para apoyar  o atacar una causa.</a:t>
            </a:r>
          </a:p>
          <a:p>
            <a:pPr>
              <a:buFont typeface="Wingdings" pitchFamily="2" charset="2"/>
              <a:buChar char="q"/>
            </a:pPr>
            <a:r>
              <a:rPr lang="es-ES" sz="2400" b="1" dirty="0" smtClean="0">
                <a:latin typeface="Century Gothic" pitchFamily="34" charset="0"/>
              </a:rPr>
              <a:t>Hablar sólo del aspecto que se desea que la gente conozca.</a:t>
            </a:r>
          </a:p>
          <a:p>
            <a:pPr>
              <a:buFont typeface="Wingdings" pitchFamily="2" charset="2"/>
              <a:buChar char="q"/>
            </a:pPr>
            <a:r>
              <a:rPr lang="es-ES" sz="2400" b="1" dirty="0" smtClean="0">
                <a:latin typeface="Century Gothic" pitchFamily="34" charset="0"/>
              </a:rPr>
              <a:t>Apelar más a las emociones que al intelecto.</a:t>
            </a:r>
            <a:endParaRPr lang="es-ES" sz="2400" b="1" dirty="0">
              <a:latin typeface="Century Gothic" pitchFamily="34" charset="0"/>
            </a:endParaRPr>
          </a:p>
        </p:txBody>
      </p:sp>
      <p:pic>
        <p:nvPicPr>
          <p:cNvPr id="10242" name="Picture 2" descr="http://rota.com.es/infoweb/images/rotacom0cola2003drogas2.jpg"/>
          <p:cNvPicPr>
            <a:picLocks noChangeAspect="1" noChangeArrowheads="1"/>
          </p:cNvPicPr>
          <p:nvPr/>
        </p:nvPicPr>
        <p:blipFill>
          <a:blip r:embed="rId2" cstate="print"/>
          <a:srcRect/>
          <a:stretch>
            <a:fillRect/>
          </a:stretch>
        </p:blipFill>
        <p:spPr bwMode="auto">
          <a:xfrm>
            <a:off x="72008" y="4335034"/>
            <a:ext cx="3275856" cy="2130978"/>
          </a:xfrm>
          <a:prstGeom prst="rect">
            <a:avLst/>
          </a:prstGeom>
          <a:noFill/>
        </p:spPr>
      </p:pic>
      <p:pic>
        <p:nvPicPr>
          <p:cNvPr id="10244" name="Picture 4" descr="https://sphotos-a.xx.fbcdn.net/hphotos-ash4/p480x480/484936_10152624645985697_1330787997_n.jpg"/>
          <p:cNvPicPr>
            <a:picLocks noChangeAspect="1" noChangeArrowheads="1"/>
          </p:cNvPicPr>
          <p:nvPr/>
        </p:nvPicPr>
        <p:blipFill>
          <a:blip r:embed="rId3" cstate="print"/>
          <a:srcRect/>
          <a:stretch>
            <a:fillRect/>
          </a:stretch>
        </p:blipFill>
        <p:spPr bwMode="auto">
          <a:xfrm>
            <a:off x="3491880" y="4221088"/>
            <a:ext cx="2520280" cy="2520280"/>
          </a:xfrm>
          <a:prstGeom prst="rect">
            <a:avLst/>
          </a:prstGeom>
          <a:noFill/>
        </p:spPr>
      </p:pic>
      <p:pic>
        <p:nvPicPr>
          <p:cNvPr id="10246" name="Picture 6" descr="http://farm2.static.flickr.com/1351/1448155426_f8f28123ea_o.jpg"/>
          <p:cNvPicPr>
            <a:picLocks noChangeAspect="1" noChangeArrowheads="1"/>
          </p:cNvPicPr>
          <p:nvPr/>
        </p:nvPicPr>
        <p:blipFill>
          <a:blip r:embed="rId4" cstate="print"/>
          <a:srcRect/>
          <a:stretch>
            <a:fillRect/>
          </a:stretch>
        </p:blipFill>
        <p:spPr bwMode="auto">
          <a:xfrm>
            <a:off x="6156176" y="4386465"/>
            <a:ext cx="2828426" cy="2210887"/>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ox(i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10244"/>
                                        </p:tgtEl>
                                        <p:attrNameLst>
                                          <p:attrName>style.visibility</p:attrName>
                                        </p:attrNameLst>
                                      </p:cBhvr>
                                      <p:to>
                                        <p:strVal val="visible"/>
                                      </p:to>
                                    </p:set>
                                    <p:animEffect transition="in" filter="checkerboard(across)">
                                      <p:cBhvr>
                                        <p:cTn id="32" dur="500"/>
                                        <p:tgtEl>
                                          <p:spTgt spid="10244"/>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10242"/>
                                        </p:tgtEl>
                                        <p:attrNameLst>
                                          <p:attrName>style.visibility</p:attrName>
                                        </p:attrNameLst>
                                      </p:cBhvr>
                                      <p:to>
                                        <p:strVal val="visible"/>
                                      </p:to>
                                    </p:set>
                                    <p:animEffect transition="in" filter="box(in)">
                                      <p:cBhvr>
                                        <p:cTn id="37" dur="500"/>
                                        <p:tgtEl>
                                          <p:spTgt spid="10242"/>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10246"/>
                                        </p:tgtEl>
                                        <p:attrNameLst>
                                          <p:attrName>style.visibility</p:attrName>
                                        </p:attrNameLst>
                                      </p:cBhvr>
                                      <p:to>
                                        <p:strVal val="visible"/>
                                      </p:to>
                                    </p:set>
                                    <p:animEffect transition="in" filter="box(in)">
                                      <p:cBhvr>
                                        <p:cTn id="42" dur="500"/>
                                        <p:tgtEl>
                                          <p:spTgt spid="102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395536" y="0"/>
            <a:ext cx="8229600" cy="650336"/>
          </a:xfrm>
        </p:spPr>
        <p:txBody>
          <a:bodyPr>
            <a:normAutofit fontScale="90000"/>
          </a:bodyPr>
          <a:lstStyle/>
          <a:p>
            <a:pPr lvl="0" algn="ctr">
              <a:defRPr/>
            </a:pPr>
            <a:r>
              <a:rPr lang="es-ES" b="1" dirty="0" smtClean="0">
                <a:solidFill>
                  <a:schemeClr val="accent1">
                    <a:lumMod val="50000"/>
                  </a:schemeClr>
                </a:solidFill>
                <a:latin typeface="Cooper BlkItHd BT" pitchFamily="18" charset="0"/>
              </a:rPr>
              <a:t>El anuncio publicitario</a:t>
            </a:r>
            <a:endParaRPr lang="es-ES" dirty="0">
              <a:latin typeface="Cooper BlkItHd BT" pitchFamily="18" charset="0"/>
            </a:endParaRPr>
          </a:p>
        </p:txBody>
      </p:sp>
      <p:sp>
        <p:nvSpPr>
          <p:cNvPr id="5" name="2 Marcador de contenido"/>
          <p:cNvSpPr>
            <a:spLocks noGrp="1"/>
          </p:cNvSpPr>
          <p:nvPr>
            <p:ph idx="1"/>
          </p:nvPr>
        </p:nvSpPr>
        <p:spPr>
          <a:xfrm>
            <a:off x="251520" y="692696"/>
            <a:ext cx="8640960" cy="4389120"/>
          </a:xfrm>
        </p:spPr>
        <p:txBody>
          <a:bodyPr>
            <a:normAutofit/>
          </a:bodyPr>
          <a:lstStyle/>
          <a:p>
            <a:pPr algn="just">
              <a:buNone/>
            </a:pPr>
            <a:r>
              <a:rPr lang="es-ES" sz="2400" b="1" dirty="0" smtClean="0">
                <a:latin typeface="Century Gothic" pitchFamily="34" charset="0"/>
              </a:rPr>
              <a:t>La eficacia de un anuncio publicitario depende en buena medida de la creatividad y el diseño de los autores y artistas que colaboran de manera conjunta. </a:t>
            </a:r>
            <a:endParaRPr lang="es-ES" sz="2400" b="1" dirty="0">
              <a:latin typeface="Century Gothic" pitchFamily="34" charset="0"/>
            </a:endParaRPr>
          </a:p>
        </p:txBody>
      </p:sp>
      <p:pic>
        <p:nvPicPr>
          <p:cNvPr id="9218" name="Picture 2" descr="http://t3.gstatic.com/images?q=tbn:ANd9GcRFQ1tJAd9tWnK4Yvtn9iwKg_LeEoghmUO6ClVnpcHfkj-z2cOR"/>
          <p:cNvPicPr>
            <a:picLocks noChangeAspect="1" noChangeArrowheads="1"/>
          </p:cNvPicPr>
          <p:nvPr/>
        </p:nvPicPr>
        <p:blipFill>
          <a:blip r:embed="rId3" cstate="print"/>
          <a:srcRect/>
          <a:stretch>
            <a:fillRect/>
          </a:stretch>
        </p:blipFill>
        <p:spPr bwMode="auto">
          <a:xfrm>
            <a:off x="0" y="1844824"/>
            <a:ext cx="3824253" cy="2736304"/>
          </a:xfrm>
          <a:prstGeom prst="rect">
            <a:avLst/>
          </a:prstGeom>
          <a:noFill/>
        </p:spPr>
      </p:pic>
      <p:pic>
        <p:nvPicPr>
          <p:cNvPr id="9220" name="Picture 4" descr="http://www.masquetarjetas.com/images/Dise%C3%B1ador%20grafico.jpg"/>
          <p:cNvPicPr>
            <a:picLocks noChangeAspect="1" noChangeArrowheads="1"/>
          </p:cNvPicPr>
          <p:nvPr/>
        </p:nvPicPr>
        <p:blipFill>
          <a:blip r:embed="rId4" cstate="print"/>
          <a:srcRect/>
          <a:stretch>
            <a:fillRect/>
          </a:stretch>
        </p:blipFill>
        <p:spPr bwMode="auto">
          <a:xfrm>
            <a:off x="4716016" y="2492896"/>
            <a:ext cx="4108404" cy="2731804"/>
          </a:xfrm>
          <a:prstGeom prst="rect">
            <a:avLst/>
          </a:prstGeom>
          <a:noFill/>
        </p:spPr>
      </p:pic>
      <p:pic>
        <p:nvPicPr>
          <p:cNvPr id="9222" name="Picture 6" descr="http://dailydot.s3.amazonaws.com/uploaded/images/original/2012/6/10/lacey25anny.gif"/>
          <p:cNvPicPr>
            <a:picLocks noChangeAspect="1" noChangeArrowheads="1"/>
          </p:cNvPicPr>
          <p:nvPr/>
        </p:nvPicPr>
        <p:blipFill>
          <a:blip r:embed="rId5" cstate="print"/>
          <a:srcRect/>
          <a:stretch>
            <a:fillRect/>
          </a:stretch>
        </p:blipFill>
        <p:spPr bwMode="auto">
          <a:xfrm>
            <a:off x="827584" y="4437112"/>
            <a:ext cx="3672408" cy="2115308"/>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9220"/>
                                        </p:tgtEl>
                                        <p:attrNameLst>
                                          <p:attrName>style.visibility</p:attrName>
                                        </p:attrNameLst>
                                      </p:cBhvr>
                                      <p:to>
                                        <p:strVal val="visible"/>
                                      </p:to>
                                    </p:set>
                                    <p:animEffect transition="in" filter="checkerboard(across)">
                                      <p:cBhvr>
                                        <p:cTn id="17" dur="500"/>
                                        <p:tgtEl>
                                          <p:spTgt spid="922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9222"/>
                                        </p:tgtEl>
                                        <p:attrNameLst>
                                          <p:attrName>style.visibility</p:attrName>
                                        </p:attrNameLst>
                                      </p:cBhvr>
                                      <p:to>
                                        <p:strVal val="visible"/>
                                      </p:to>
                                    </p:set>
                                    <p:animEffect transition="in" filter="checkerboard(across)">
                                      <p:cBhvr>
                                        <p:cTn id="22" dur="500"/>
                                        <p:tgtEl>
                                          <p:spTgt spid="9222"/>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9218"/>
                                        </p:tgtEl>
                                        <p:attrNameLst>
                                          <p:attrName>style.visibility</p:attrName>
                                        </p:attrNameLst>
                                      </p:cBhvr>
                                      <p:to>
                                        <p:strVal val="visible"/>
                                      </p:to>
                                    </p:set>
                                    <p:animEffect transition="in" filter="checkerboard(across)">
                                      <p:cBhvr>
                                        <p:cTn id="27"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80" name="Picture 12" descr="http://tecnologiasdomesticas.xp3.biz/pegamento.jpg"/>
          <p:cNvPicPr>
            <a:picLocks noChangeAspect="1" noChangeArrowheads="1"/>
          </p:cNvPicPr>
          <p:nvPr/>
        </p:nvPicPr>
        <p:blipFill>
          <a:blip r:embed="rId2" cstate="print"/>
          <a:srcRect/>
          <a:stretch>
            <a:fillRect/>
          </a:stretch>
        </p:blipFill>
        <p:spPr bwMode="auto">
          <a:xfrm>
            <a:off x="2339752" y="5229200"/>
            <a:ext cx="2448272" cy="1836204"/>
          </a:xfrm>
          <a:prstGeom prst="rect">
            <a:avLst/>
          </a:prstGeom>
          <a:noFill/>
        </p:spPr>
      </p:pic>
      <p:pic>
        <p:nvPicPr>
          <p:cNvPr id="7178" name="Picture 10" descr="http://4.bp.blogspot.com/_q5j3eRJkdcM/S7fJRAz6WNI/AAAAAAAAAB8/ABEuT9IuM4M/s1600/STA73196.JPG"/>
          <p:cNvPicPr>
            <a:picLocks noChangeAspect="1" noChangeArrowheads="1"/>
          </p:cNvPicPr>
          <p:nvPr/>
        </p:nvPicPr>
        <p:blipFill>
          <a:blip r:embed="rId3" cstate="print"/>
          <a:srcRect/>
          <a:stretch>
            <a:fillRect/>
          </a:stretch>
        </p:blipFill>
        <p:spPr bwMode="auto">
          <a:xfrm>
            <a:off x="5436096" y="5157192"/>
            <a:ext cx="2520280" cy="1890210"/>
          </a:xfrm>
          <a:prstGeom prst="rect">
            <a:avLst/>
          </a:prstGeom>
          <a:noFill/>
        </p:spPr>
      </p:pic>
      <p:pic>
        <p:nvPicPr>
          <p:cNvPr id="7174" name="Picture 6" descr="http://i681.photobucket.com/albums/vv178/TheFrogPrince/kleenex.gif"/>
          <p:cNvPicPr>
            <a:picLocks noChangeAspect="1" noChangeArrowheads="1" noCrop="1"/>
          </p:cNvPicPr>
          <p:nvPr/>
        </p:nvPicPr>
        <p:blipFill>
          <a:blip r:embed="rId4" cstate="print"/>
          <a:srcRect/>
          <a:stretch>
            <a:fillRect/>
          </a:stretch>
        </p:blipFill>
        <p:spPr bwMode="auto">
          <a:xfrm>
            <a:off x="6948264" y="3140968"/>
            <a:ext cx="1800200" cy="1800201"/>
          </a:xfrm>
          <a:prstGeom prst="rect">
            <a:avLst/>
          </a:prstGeom>
          <a:noFill/>
        </p:spPr>
      </p:pic>
      <p:pic>
        <p:nvPicPr>
          <p:cNvPr id="7170" name="Picture 2" descr="http://www.canal100.com.mx/imagenes-notas/cheyenne.gif"/>
          <p:cNvPicPr>
            <a:picLocks noChangeAspect="1" noChangeArrowheads="1"/>
          </p:cNvPicPr>
          <p:nvPr/>
        </p:nvPicPr>
        <p:blipFill>
          <a:blip r:embed="rId5" cstate="print"/>
          <a:srcRect/>
          <a:stretch>
            <a:fillRect/>
          </a:stretch>
        </p:blipFill>
        <p:spPr bwMode="auto">
          <a:xfrm>
            <a:off x="5076056" y="1564868"/>
            <a:ext cx="2520280" cy="1504092"/>
          </a:xfrm>
          <a:prstGeom prst="rect">
            <a:avLst/>
          </a:prstGeom>
          <a:noFill/>
        </p:spPr>
      </p:pic>
      <p:sp>
        <p:nvSpPr>
          <p:cNvPr id="2" name="1 Rectángulo"/>
          <p:cNvSpPr/>
          <p:nvPr/>
        </p:nvSpPr>
        <p:spPr>
          <a:xfrm>
            <a:off x="36512" y="548680"/>
            <a:ext cx="9144000" cy="5109091"/>
          </a:xfrm>
          <a:prstGeom prst="rect">
            <a:avLst/>
          </a:prstGeom>
        </p:spPr>
        <p:txBody>
          <a:bodyPr wrap="square">
            <a:spAutoFit/>
          </a:bodyPr>
          <a:lstStyle/>
          <a:p>
            <a:pPr algn="just">
              <a:buNone/>
            </a:pPr>
            <a:r>
              <a:rPr lang="es-ES" sz="2200" b="1" dirty="0" smtClean="0">
                <a:latin typeface="Century Gothic" pitchFamily="34" charset="0"/>
              </a:rPr>
              <a:t>Hay anuncios cuyo impacto en la sociedad ha sido tan notable que las frases y situaciones empleadas para desarrollar los argumentos publicitarios se incorporan al habla y a la vida cotidiana. Por ejemplo:</a:t>
            </a:r>
          </a:p>
          <a:p>
            <a:pPr algn="just">
              <a:buNone/>
            </a:pPr>
            <a:endParaRPr lang="es-ES" sz="2200" b="1" dirty="0" smtClean="0">
              <a:solidFill>
                <a:schemeClr val="accent4">
                  <a:lumMod val="50000"/>
                </a:schemeClr>
              </a:solidFill>
              <a:latin typeface="Cooper BlkItHd BT" pitchFamily="18" charset="0"/>
            </a:endParaRPr>
          </a:p>
          <a:p>
            <a:pPr algn="just">
              <a:buFont typeface="Wingdings" pitchFamily="2" charset="2"/>
              <a:buChar char="q"/>
            </a:pPr>
            <a:r>
              <a:rPr lang="es-ES" sz="2400" b="1" dirty="0" smtClean="0">
                <a:solidFill>
                  <a:schemeClr val="accent4">
                    <a:lumMod val="50000"/>
                  </a:schemeClr>
                </a:solidFill>
                <a:latin typeface="Cooper BlkItHd BT" pitchFamily="18" charset="0"/>
              </a:rPr>
              <a:t> ¿ Y la Cheyenne </a:t>
            </a:r>
            <a:r>
              <a:rPr lang="es-ES" sz="2400" b="1" dirty="0" err="1" smtClean="0">
                <a:solidFill>
                  <a:schemeClr val="accent4">
                    <a:lumMod val="50000"/>
                  </a:schemeClr>
                </a:solidFill>
                <a:latin typeface="Cooper BlkItHd BT" pitchFamily="18" charset="0"/>
              </a:rPr>
              <a:t>apá</a:t>
            </a:r>
            <a:r>
              <a:rPr lang="es-ES" sz="2400" b="1" dirty="0" smtClean="0">
                <a:solidFill>
                  <a:schemeClr val="accent4">
                    <a:lumMod val="50000"/>
                  </a:schemeClr>
                </a:solidFill>
                <a:latin typeface="Cooper BlkItHd BT" pitchFamily="18" charset="0"/>
              </a:rPr>
              <a:t>?</a:t>
            </a:r>
          </a:p>
          <a:p>
            <a:pPr algn="just"/>
            <a:endParaRPr lang="es-ES" sz="2400" b="1" dirty="0" smtClean="0">
              <a:solidFill>
                <a:schemeClr val="accent4">
                  <a:lumMod val="50000"/>
                </a:schemeClr>
              </a:solidFill>
              <a:latin typeface="Cooper BlkItHd BT" pitchFamily="18" charset="0"/>
            </a:endParaRPr>
          </a:p>
          <a:p>
            <a:pPr algn="just">
              <a:buFont typeface="Wingdings" pitchFamily="2" charset="2"/>
              <a:buChar char="q"/>
            </a:pPr>
            <a:r>
              <a:rPr lang="es-ES" sz="2400" b="1" dirty="0" smtClean="0">
                <a:solidFill>
                  <a:schemeClr val="accent4">
                    <a:lumMod val="50000"/>
                  </a:schemeClr>
                </a:solidFill>
                <a:latin typeface="Cooper BlkItHd BT" pitchFamily="18" charset="0"/>
              </a:rPr>
              <a:t>O cuando pides un </a:t>
            </a:r>
            <a:r>
              <a:rPr lang="es-ES" sz="2400" b="1" dirty="0" err="1" smtClean="0">
                <a:solidFill>
                  <a:schemeClr val="accent4">
                    <a:lumMod val="50000"/>
                  </a:schemeClr>
                </a:solidFill>
                <a:latin typeface="Cooper BlkItHd BT" pitchFamily="18" charset="0"/>
              </a:rPr>
              <a:t>Kleenex</a:t>
            </a:r>
            <a:r>
              <a:rPr lang="es-ES" sz="2400" b="1" dirty="0" smtClean="0">
                <a:solidFill>
                  <a:schemeClr val="accent4">
                    <a:lumMod val="50000"/>
                  </a:schemeClr>
                </a:solidFill>
                <a:latin typeface="Cooper BlkItHd BT" pitchFamily="18" charset="0"/>
              </a:rPr>
              <a:t>, que es la marca comercial, en lugar de un pañuelo desechable</a:t>
            </a:r>
          </a:p>
          <a:p>
            <a:pPr algn="just">
              <a:buFont typeface="Wingdings" pitchFamily="2" charset="2"/>
              <a:buChar char="q"/>
            </a:pPr>
            <a:endParaRPr lang="es-ES" sz="2400" b="1" dirty="0" smtClean="0">
              <a:solidFill>
                <a:schemeClr val="accent4">
                  <a:lumMod val="50000"/>
                </a:schemeClr>
              </a:solidFill>
              <a:latin typeface="Cooper BlkItHd BT" pitchFamily="18" charset="0"/>
            </a:endParaRPr>
          </a:p>
          <a:p>
            <a:pPr algn="just"/>
            <a:endParaRPr lang="es-ES" sz="2400" b="1" dirty="0" smtClean="0">
              <a:solidFill>
                <a:schemeClr val="accent4">
                  <a:lumMod val="50000"/>
                </a:schemeClr>
              </a:solidFill>
              <a:latin typeface="Cooper BlkItHd BT" pitchFamily="18" charset="0"/>
            </a:endParaRPr>
          </a:p>
          <a:p>
            <a:pPr algn="just"/>
            <a:endParaRPr lang="es-ES" sz="2400" b="1" dirty="0" smtClean="0">
              <a:solidFill>
                <a:schemeClr val="accent4">
                  <a:lumMod val="50000"/>
                </a:schemeClr>
              </a:solidFill>
              <a:latin typeface="Cooper BlkItHd BT" pitchFamily="18" charset="0"/>
            </a:endParaRPr>
          </a:p>
          <a:p>
            <a:pPr algn="just">
              <a:buFont typeface="Wingdings" pitchFamily="2" charset="2"/>
              <a:buChar char="q"/>
            </a:pPr>
            <a:r>
              <a:rPr lang="es-ES" sz="2400" b="1" dirty="0" smtClean="0">
                <a:solidFill>
                  <a:schemeClr val="accent4">
                    <a:lumMod val="50000"/>
                  </a:schemeClr>
                </a:solidFill>
                <a:latin typeface="Cooper BlkItHd BT" pitchFamily="18" charset="0"/>
              </a:rPr>
              <a:t>O </a:t>
            </a:r>
            <a:r>
              <a:rPr lang="es-ES" sz="2400" b="1" dirty="0" err="1" smtClean="0">
                <a:solidFill>
                  <a:schemeClr val="accent4">
                    <a:lumMod val="50000"/>
                  </a:schemeClr>
                </a:solidFill>
                <a:latin typeface="Cooper BlkItHd BT" pitchFamily="18" charset="0"/>
              </a:rPr>
              <a:t>resistol</a:t>
            </a:r>
            <a:r>
              <a:rPr lang="es-ES" sz="2400" b="1" dirty="0" smtClean="0">
                <a:solidFill>
                  <a:schemeClr val="accent4">
                    <a:lumMod val="50000"/>
                  </a:schemeClr>
                </a:solidFill>
                <a:latin typeface="Cooper BlkItHd BT" pitchFamily="18" charset="0"/>
              </a:rPr>
              <a:t>, que es una marca comercial en vez de pedir pegamento</a:t>
            </a:r>
            <a:r>
              <a:rPr lang="es-ES" sz="2400" b="1" dirty="0" smtClean="0">
                <a:solidFill>
                  <a:srgbClr val="003300"/>
                </a:solidFill>
                <a:latin typeface="Century Gothic" pitchFamily="34" charset="0"/>
              </a:rPr>
              <a:t>.</a:t>
            </a:r>
            <a:endParaRPr lang="es-ES" sz="2400" b="1" dirty="0">
              <a:solidFill>
                <a:srgbClr val="003300"/>
              </a:solidFill>
              <a:latin typeface="Century Gothic" pitchFamily="34" charset="0"/>
            </a:endParaRPr>
          </a:p>
        </p:txBody>
      </p:sp>
      <p:sp>
        <p:nvSpPr>
          <p:cNvPr id="3" name="1 Título"/>
          <p:cNvSpPr txBox="1">
            <a:spLocks/>
          </p:cNvSpPr>
          <p:nvPr/>
        </p:nvSpPr>
        <p:spPr>
          <a:xfrm>
            <a:off x="395536" y="0"/>
            <a:ext cx="8229600" cy="650336"/>
          </a:xfrm>
          <a:prstGeom prst="rect">
            <a:avLst/>
          </a:prstGeom>
        </p:spPr>
        <p:txBody>
          <a:bodyP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 sz="5000" b="1" i="0" u="none" strike="noStrike" kern="1200" cap="none" spc="0" normalizeH="0" baseline="0" noProof="0" dirty="0" smtClean="0">
                <a:ln>
                  <a:noFill/>
                </a:ln>
                <a:solidFill>
                  <a:schemeClr val="accent1">
                    <a:lumMod val="50000"/>
                  </a:schemeClr>
                </a:solidFill>
                <a:effectLst/>
                <a:uLnTx/>
                <a:uFillTx/>
                <a:latin typeface="Cooper BlkItHd BT" pitchFamily="18" charset="0"/>
                <a:ea typeface="+mj-ea"/>
                <a:cs typeface="+mj-cs"/>
              </a:rPr>
              <a:t>El anuncio publicitario</a:t>
            </a:r>
            <a:endParaRPr kumimoji="0" lang="es-ES" sz="5000" b="0" i="0" u="none" strike="noStrike" kern="1200" cap="none" spc="0" normalizeH="0" baseline="0" noProof="0" dirty="0">
              <a:ln>
                <a:noFill/>
              </a:ln>
              <a:solidFill>
                <a:schemeClr val="tx2"/>
              </a:solidFill>
              <a:effectLst/>
              <a:uLnTx/>
              <a:uFillTx/>
              <a:latin typeface="Cooper BlkItHd BT" pitchFamily="18" charset="0"/>
              <a:ea typeface="+mj-ea"/>
              <a:cs typeface="+mj-cs"/>
            </a:endParaRPr>
          </a:p>
        </p:txBody>
      </p:sp>
      <p:pic>
        <p:nvPicPr>
          <p:cNvPr id="7172" name="Picture 4" descr="http://www.bullpencatcher.com/images/kleenex.gif"/>
          <p:cNvPicPr>
            <a:picLocks noChangeAspect="1" noChangeArrowheads="1" noCrop="1"/>
          </p:cNvPicPr>
          <p:nvPr/>
        </p:nvPicPr>
        <p:blipFill>
          <a:blip r:embed="rId6" cstate="print"/>
          <a:srcRect/>
          <a:stretch>
            <a:fillRect/>
          </a:stretch>
        </p:blipFill>
        <p:spPr bwMode="auto">
          <a:xfrm>
            <a:off x="3707904" y="3645024"/>
            <a:ext cx="1440160" cy="1418877"/>
          </a:xfrm>
          <a:prstGeom prst="rect">
            <a:avLst/>
          </a:prstGeom>
          <a:noFill/>
        </p:spPr>
      </p:pic>
      <p:pic>
        <p:nvPicPr>
          <p:cNvPr id="7176" name="Picture 8" descr="http://i528.photobucket.com/albums/dd326/raspberrys_pixelpatch/hearts/kleenex.gif"/>
          <p:cNvPicPr>
            <a:picLocks noChangeAspect="1" noChangeArrowheads="1" noCrop="1"/>
          </p:cNvPicPr>
          <p:nvPr/>
        </p:nvPicPr>
        <p:blipFill>
          <a:blip r:embed="rId7" cstate="print"/>
          <a:srcRect/>
          <a:stretch>
            <a:fillRect/>
          </a:stretch>
        </p:blipFill>
        <p:spPr bwMode="auto">
          <a:xfrm>
            <a:off x="827584" y="3861048"/>
            <a:ext cx="1080120" cy="797231"/>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7170"/>
                                        </p:tgtEl>
                                        <p:attrNameLst>
                                          <p:attrName>style.visibility</p:attrName>
                                        </p:attrNameLst>
                                      </p:cBhvr>
                                      <p:to>
                                        <p:strVal val="visible"/>
                                      </p:to>
                                    </p:set>
                                    <p:animEffect transition="in" filter="checkerboard(across)">
                                      <p:cBhvr>
                                        <p:cTn id="17" dur="500"/>
                                        <p:tgtEl>
                                          <p:spTgt spid="717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172"/>
                                        </p:tgtEl>
                                        <p:attrNameLst>
                                          <p:attrName>style.visibility</p:attrName>
                                        </p:attrNameLst>
                                      </p:cBhvr>
                                      <p:to>
                                        <p:strVal val="visible"/>
                                      </p:to>
                                    </p:set>
                                    <p:animEffect transition="in" filter="checkerboard(across)">
                                      <p:cBhvr>
                                        <p:cTn id="22" dur="500"/>
                                        <p:tgtEl>
                                          <p:spTgt spid="7172"/>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7174"/>
                                        </p:tgtEl>
                                        <p:attrNameLst>
                                          <p:attrName>style.visibility</p:attrName>
                                        </p:attrNameLst>
                                      </p:cBhvr>
                                      <p:to>
                                        <p:strVal val="visible"/>
                                      </p:to>
                                    </p:set>
                                    <p:animEffect transition="in" filter="checkerboard(across)">
                                      <p:cBhvr>
                                        <p:cTn id="27" dur="500"/>
                                        <p:tgtEl>
                                          <p:spTgt spid="7174"/>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7176"/>
                                        </p:tgtEl>
                                        <p:attrNameLst>
                                          <p:attrName>style.visibility</p:attrName>
                                        </p:attrNameLst>
                                      </p:cBhvr>
                                      <p:to>
                                        <p:strVal val="visible"/>
                                      </p:to>
                                    </p:set>
                                    <p:animEffect transition="in" filter="checkerboard(across)">
                                      <p:cBhvr>
                                        <p:cTn id="32" dur="500"/>
                                        <p:tgtEl>
                                          <p:spTgt spid="7176"/>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7180"/>
                                        </p:tgtEl>
                                        <p:attrNameLst>
                                          <p:attrName>style.visibility</p:attrName>
                                        </p:attrNameLst>
                                      </p:cBhvr>
                                      <p:to>
                                        <p:strVal val="visible"/>
                                      </p:to>
                                    </p:set>
                                    <p:animEffect transition="in" filter="checkerboard(across)">
                                      <p:cBhvr>
                                        <p:cTn id="37" dur="500"/>
                                        <p:tgtEl>
                                          <p:spTgt spid="7180"/>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7178"/>
                                        </p:tgtEl>
                                        <p:attrNameLst>
                                          <p:attrName>style.visibility</p:attrName>
                                        </p:attrNameLst>
                                      </p:cBhvr>
                                      <p:to>
                                        <p:strVal val="visible"/>
                                      </p:to>
                                    </p:set>
                                    <p:animEffect transition="in" filter="checkerboard(across)">
                                      <p:cBhvr>
                                        <p:cTn id="42" dur="500"/>
                                        <p:tgtEl>
                                          <p:spTgt spid="7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229600" cy="692696"/>
          </a:xfrm>
        </p:spPr>
        <p:txBody>
          <a:bodyPr>
            <a:normAutofit fontScale="90000"/>
          </a:bodyPr>
          <a:lstStyle/>
          <a:p>
            <a:pPr lvl="0" algn="ctr"/>
            <a:r>
              <a:rPr lang="es-ES" b="1" dirty="0" smtClean="0">
                <a:solidFill>
                  <a:schemeClr val="accent1">
                    <a:lumMod val="50000"/>
                  </a:schemeClr>
                </a:solidFill>
                <a:latin typeface="Cooper BlkItHd BT" pitchFamily="18" charset="0"/>
              </a:rPr>
              <a:t/>
            </a:r>
            <a:br>
              <a:rPr lang="es-ES" b="1" dirty="0" smtClean="0">
                <a:solidFill>
                  <a:schemeClr val="accent1">
                    <a:lumMod val="50000"/>
                  </a:schemeClr>
                </a:solidFill>
                <a:latin typeface="Cooper BlkItHd BT" pitchFamily="18" charset="0"/>
              </a:rPr>
            </a:br>
            <a:r>
              <a:rPr lang="es-ES" b="1" dirty="0" smtClean="0">
                <a:solidFill>
                  <a:schemeClr val="accent1">
                    <a:lumMod val="50000"/>
                  </a:schemeClr>
                </a:solidFill>
                <a:latin typeface="Cooper BlkItHd BT" pitchFamily="18" charset="0"/>
              </a:rPr>
              <a:t>El artículo de opinión</a:t>
            </a:r>
            <a:endParaRPr lang="es-ES" dirty="0"/>
          </a:p>
        </p:txBody>
      </p:sp>
      <p:sp>
        <p:nvSpPr>
          <p:cNvPr id="3" name="2 Marcador de contenido"/>
          <p:cNvSpPr>
            <a:spLocks noGrp="1"/>
          </p:cNvSpPr>
          <p:nvPr>
            <p:ph idx="1"/>
          </p:nvPr>
        </p:nvSpPr>
        <p:spPr>
          <a:xfrm>
            <a:off x="457200" y="620688"/>
            <a:ext cx="8229600" cy="5976664"/>
          </a:xfrm>
        </p:spPr>
        <p:txBody>
          <a:bodyPr>
            <a:normAutofit lnSpcReduction="10000"/>
          </a:bodyPr>
          <a:lstStyle/>
          <a:p>
            <a:pPr algn="just">
              <a:buNone/>
            </a:pPr>
            <a:r>
              <a:rPr lang="es-ES" sz="2200" b="1" dirty="0" smtClean="0">
                <a:latin typeface="Century Gothic" pitchFamily="34" charset="0"/>
              </a:rPr>
              <a:t>Éste es un texto persuasivo que, como su nombre lo indica, aborda un tema específico, casi siempre actual y en torno a un asunto que interesa o afecta a la sociedad.</a:t>
            </a:r>
          </a:p>
          <a:p>
            <a:pPr algn="just">
              <a:buNone/>
            </a:pPr>
            <a:endParaRPr lang="es-ES" sz="2200" b="1" dirty="0" smtClean="0">
              <a:latin typeface="Century Gothic" pitchFamily="34" charset="0"/>
            </a:endParaRPr>
          </a:p>
          <a:p>
            <a:pPr algn="just">
              <a:buNone/>
            </a:pPr>
            <a:endParaRPr lang="es-ES" sz="2200" b="1" dirty="0" smtClean="0">
              <a:latin typeface="Century Gothic" pitchFamily="34" charset="0"/>
            </a:endParaRPr>
          </a:p>
          <a:p>
            <a:pPr algn="just">
              <a:buNone/>
            </a:pPr>
            <a:endParaRPr lang="es-ES" sz="2200" b="1" dirty="0" smtClean="0">
              <a:latin typeface="Century Gothic" pitchFamily="34" charset="0"/>
            </a:endParaRPr>
          </a:p>
          <a:p>
            <a:pPr algn="just">
              <a:buNone/>
            </a:pPr>
            <a:endParaRPr lang="es-ES" sz="2200" b="1" dirty="0" smtClean="0">
              <a:latin typeface="Century Gothic" pitchFamily="34" charset="0"/>
            </a:endParaRPr>
          </a:p>
          <a:p>
            <a:pPr algn="just">
              <a:buNone/>
            </a:pPr>
            <a:endParaRPr lang="es-ES" sz="2200" b="1" dirty="0" smtClean="0">
              <a:latin typeface="Century Gothic" pitchFamily="34" charset="0"/>
            </a:endParaRPr>
          </a:p>
          <a:p>
            <a:pPr algn="just">
              <a:buNone/>
            </a:pPr>
            <a:endParaRPr lang="es-ES" sz="2200" b="1" dirty="0" smtClean="0">
              <a:latin typeface="Century Gothic" pitchFamily="34" charset="0"/>
            </a:endParaRPr>
          </a:p>
          <a:p>
            <a:pPr algn="just">
              <a:buNone/>
            </a:pPr>
            <a:endParaRPr lang="es-ES" sz="2200" b="1" dirty="0" smtClean="0">
              <a:latin typeface="Century Gothic" pitchFamily="34" charset="0"/>
            </a:endParaRPr>
          </a:p>
          <a:p>
            <a:pPr algn="just">
              <a:buNone/>
            </a:pPr>
            <a:endParaRPr lang="es-ES" sz="2200" b="1" dirty="0" smtClean="0">
              <a:latin typeface="Century Gothic" pitchFamily="34" charset="0"/>
            </a:endParaRPr>
          </a:p>
          <a:p>
            <a:pPr algn="just">
              <a:buNone/>
            </a:pPr>
            <a:r>
              <a:rPr lang="es-ES" sz="2200" b="1" dirty="0" smtClean="0">
                <a:latin typeface="Century Gothic" pitchFamily="34" charset="0"/>
              </a:rPr>
              <a:t>Este tipo de artículos aparecen en la mayor parte de los periódicos, las revistas, diarios y páginas electrónicas, etc. Pueden ser obra de gente de renombre, como críticos, líderes de opinión, políticos y escritores , entre otros; o de especialistas en determinados temas.</a:t>
            </a:r>
            <a:endParaRPr lang="es-ES" sz="2200" b="1" dirty="0">
              <a:latin typeface="Century Gothic" pitchFamily="34" charset="0"/>
            </a:endParaRPr>
          </a:p>
        </p:txBody>
      </p:sp>
      <p:sp>
        <p:nvSpPr>
          <p:cNvPr id="4" name="1 Título"/>
          <p:cNvSpPr txBox="1">
            <a:spLocks/>
          </p:cNvSpPr>
          <p:nvPr/>
        </p:nvSpPr>
        <p:spPr>
          <a:xfrm>
            <a:off x="609600" y="152400"/>
            <a:ext cx="8229600" cy="692696"/>
          </a:xfrm>
          <a:prstGeom prst="rect">
            <a:avLst/>
          </a:prstGeom>
        </p:spPr>
        <p:txBody>
          <a:bodyPr vert="horz" lIns="0" rIns="0" bIns="0" anchor="b">
            <a:normAutofit fontScale="5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 sz="5000" b="1" i="0" u="none" strike="noStrike" kern="1200" cap="none" spc="0" normalizeH="0" baseline="0" noProof="0" dirty="0" smtClean="0">
                <a:ln>
                  <a:noFill/>
                </a:ln>
                <a:solidFill>
                  <a:schemeClr val="accent1">
                    <a:lumMod val="50000"/>
                  </a:schemeClr>
                </a:solidFill>
                <a:effectLst/>
                <a:uLnTx/>
                <a:uFillTx/>
                <a:latin typeface="Cooper BlkItHd BT" pitchFamily="18" charset="0"/>
                <a:ea typeface="+mj-ea"/>
                <a:cs typeface="+mj-cs"/>
              </a:rPr>
              <a:t/>
            </a:r>
            <a:br>
              <a:rPr kumimoji="0" lang="es-ES" sz="5000" b="1" i="0" u="none" strike="noStrike" kern="1200" cap="none" spc="0" normalizeH="0" baseline="0" noProof="0" dirty="0" smtClean="0">
                <a:ln>
                  <a:noFill/>
                </a:ln>
                <a:solidFill>
                  <a:schemeClr val="accent1">
                    <a:lumMod val="50000"/>
                  </a:schemeClr>
                </a:solidFill>
                <a:effectLst/>
                <a:uLnTx/>
                <a:uFillTx/>
                <a:latin typeface="Cooper BlkItHd BT" pitchFamily="18" charset="0"/>
                <a:ea typeface="+mj-ea"/>
                <a:cs typeface="+mj-cs"/>
              </a:rPr>
            </a:br>
            <a:endParaRPr kumimoji="0" lang="es-ES" sz="5000" b="0" i="0" u="none" strike="noStrike" kern="1200" cap="none" spc="0" normalizeH="0" baseline="0" noProof="0" dirty="0">
              <a:ln>
                <a:noFill/>
              </a:ln>
              <a:solidFill>
                <a:schemeClr val="tx2"/>
              </a:solidFill>
              <a:effectLst/>
              <a:uLnTx/>
              <a:uFillTx/>
              <a:latin typeface="+mj-lt"/>
              <a:ea typeface="+mj-ea"/>
              <a:cs typeface="+mj-cs"/>
            </a:endParaRPr>
          </a:p>
        </p:txBody>
      </p:sp>
      <p:pic>
        <p:nvPicPr>
          <p:cNvPr id="7170" name="Picture 2" descr="http://www.provenceegyptologie.org/images/pers21.gif"/>
          <p:cNvPicPr>
            <a:picLocks noChangeAspect="1" noChangeArrowheads="1" noCrop="1"/>
          </p:cNvPicPr>
          <p:nvPr/>
        </p:nvPicPr>
        <p:blipFill>
          <a:blip r:embed="rId2" cstate="print"/>
          <a:srcRect/>
          <a:stretch>
            <a:fillRect/>
          </a:stretch>
        </p:blipFill>
        <p:spPr bwMode="auto">
          <a:xfrm>
            <a:off x="1187624" y="1916832"/>
            <a:ext cx="1800200" cy="2680298"/>
          </a:xfrm>
          <a:prstGeom prst="rect">
            <a:avLst/>
          </a:prstGeom>
          <a:noFill/>
        </p:spPr>
      </p:pic>
      <p:pic>
        <p:nvPicPr>
          <p:cNvPr id="7172" name="Picture 4" descr="http://www.gifmania.com.mx/hombres/leyendo/laff.gif"/>
          <p:cNvPicPr>
            <a:picLocks noChangeAspect="1" noChangeArrowheads="1" noCrop="1"/>
          </p:cNvPicPr>
          <p:nvPr/>
        </p:nvPicPr>
        <p:blipFill>
          <a:blip r:embed="rId3" cstate="print"/>
          <a:srcRect/>
          <a:stretch>
            <a:fillRect/>
          </a:stretch>
        </p:blipFill>
        <p:spPr bwMode="auto">
          <a:xfrm flipH="1">
            <a:off x="6012160" y="2060848"/>
            <a:ext cx="2375443" cy="2160240"/>
          </a:xfrm>
          <a:prstGeom prst="rect">
            <a:avLst/>
          </a:prstGeom>
          <a:noFill/>
        </p:spPr>
      </p:pic>
      <p:pic>
        <p:nvPicPr>
          <p:cNvPr id="7174" name="Picture 6" descr="http://s0.uvnimg.com/noticias/mexico/fotos/photo/2011-09-14/compra-masiva-de-revista-mexicana_190x250.jpg"/>
          <p:cNvPicPr>
            <a:picLocks noChangeAspect="1" noChangeArrowheads="1"/>
          </p:cNvPicPr>
          <p:nvPr/>
        </p:nvPicPr>
        <p:blipFill>
          <a:blip r:embed="rId4" cstate="print"/>
          <a:srcRect/>
          <a:stretch>
            <a:fillRect/>
          </a:stretch>
        </p:blipFill>
        <p:spPr bwMode="auto">
          <a:xfrm>
            <a:off x="3563888" y="1988840"/>
            <a:ext cx="1809750" cy="2381250"/>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animEffect transition="in" filter="checkerboard(across)">
                                      <p:cBhvr>
                                        <p:cTn id="17" dur="500"/>
                                        <p:tgtEl>
                                          <p:spTgt spid="3">
                                            <p:txEl>
                                              <p:pRg st="9" end="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174"/>
                                        </p:tgtEl>
                                        <p:attrNameLst>
                                          <p:attrName>style.visibility</p:attrName>
                                        </p:attrNameLst>
                                      </p:cBhvr>
                                      <p:to>
                                        <p:strVal val="visible"/>
                                      </p:to>
                                    </p:set>
                                    <p:animEffect transition="in" filter="checkerboard(across)">
                                      <p:cBhvr>
                                        <p:cTn id="22" dur="500"/>
                                        <p:tgtEl>
                                          <p:spTgt spid="7174"/>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7172"/>
                                        </p:tgtEl>
                                        <p:attrNameLst>
                                          <p:attrName>style.visibility</p:attrName>
                                        </p:attrNameLst>
                                      </p:cBhvr>
                                      <p:to>
                                        <p:strVal val="visible"/>
                                      </p:to>
                                    </p:set>
                                    <p:animEffect transition="in" filter="checkerboard(across)">
                                      <p:cBhvr>
                                        <p:cTn id="27" dur="500"/>
                                        <p:tgtEl>
                                          <p:spTgt spid="7172"/>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7170"/>
                                        </p:tgtEl>
                                        <p:attrNameLst>
                                          <p:attrName>style.visibility</p:attrName>
                                        </p:attrNameLst>
                                      </p:cBhvr>
                                      <p:to>
                                        <p:strVal val="visible"/>
                                      </p:to>
                                    </p:set>
                                    <p:animEffect transition="in" filter="checkerboard(across)">
                                      <p:cBhvr>
                                        <p:cTn id="32"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unmsm.edu.pe/fac_educacion/gif_animados/encuesta.gif"/>
          <p:cNvPicPr>
            <a:picLocks noChangeAspect="1" noChangeArrowheads="1" noCrop="1"/>
          </p:cNvPicPr>
          <p:nvPr/>
        </p:nvPicPr>
        <p:blipFill>
          <a:blip r:embed="rId2" cstate="print"/>
          <a:srcRect/>
          <a:stretch>
            <a:fillRect/>
          </a:stretch>
        </p:blipFill>
        <p:spPr bwMode="auto">
          <a:xfrm>
            <a:off x="6084168" y="1590396"/>
            <a:ext cx="2448272" cy="2774709"/>
          </a:xfrm>
          <a:prstGeom prst="rect">
            <a:avLst/>
          </a:prstGeom>
          <a:noFill/>
        </p:spPr>
      </p:pic>
      <p:sp>
        <p:nvSpPr>
          <p:cNvPr id="2" name="1 Título"/>
          <p:cNvSpPr>
            <a:spLocks noGrp="1"/>
          </p:cNvSpPr>
          <p:nvPr>
            <p:ph type="title"/>
          </p:nvPr>
        </p:nvSpPr>
        <p:spPr>
          <a:xfrm>
            <a:off x="467544" y="0"/>
            <a:ext cx="8229600" cy="722344"/>
          </a:xfrm>
        </p:spPr>
        <p:txBody>
          <a:bodyPr>
            <a:normAutofit fontScale="90000"/>
          </a:bodyPr>
          <a:lstStyle/>
          <a:p>
            <a:pPr lvl="0" algn="ctr"/>
            <a:r>
              <a:rPr lang="es-ES" b="1" dirty="0" smtClean="0">
                <a:solidFill>
                  <a:schemeClr val="accent1">
                    <a:lumMod val="50000"/>
                  </a:schemeClr>
                </a:solidFill>
                <a:latin typeface="Cooper BlkItHd BT" pitchFamily="18" charset="0"/>
              </a:rPr>
              <a:t/>
            </a:r>
            <a:br>
              <a:rPr lang="es-ES" b="1" dirty="0" smtClean="0">
                <a:solidFill>
                  <a:schemeClr val="accent1">
                    <a:lumMod val="50000"/>
                  </a:schemeClr>
                </a:solidFill>
                <a:latin typeface="Cooper BlkItHd BT" pitchFamily="18" charset="0"/>
              </a:rPr>
            </a:br>
            <a:r>
              <a:rPr lang="es-ES" b="1" dirty="0" smtClean="0">
                <a:solidFill>
                  <a:schemeClr val="accent1">
                    <a:lumMod val="50000"/>
                  </a:schemeClr>
                </a:solidFill>
                <a:latin typeface="Cooper BlkItHd BT" pitchFamily="18" charset="0"/>
              </a:rPr>
              <a:t/>
            </a:r>
            <a:br>
              <a:rPr lang="es-ES" b="1" dirty="0" smtClean="0">
                <a:solidFill>
                  <a:schemeClr val="accent1">
                    <a:lumMod val="50000"/>
                  </a:schemeClr>
                </a:solidFill>
                <a:latin typeface="Cooper BlkItHd BT" pitchFamily="18" charset="0"/>
              </a:rPr>
            </a:br>
            <a:r>
              <a:rPr lang="es-ES" b="1" dirty="0" smtClean="0">
                <a:solidFill>
                  <a:schemeClr val="accent1">
                    <a:lumMod val="50000"/>
                  </a:schemeClr>
                </a:solidFill>
                <a:latin typeface="Cooper BlkItHd BT" pitchFamily="18" charset="0"/>
              </a:rPr>
              <a:t>El artículo de opinión</a:t>
            </a:r>
            <a:endParaRPr lang="es-ES" dirty="0"/>
          </a:p>
        </p:txBody>
      </p:sp>
      <p:sp>
        <p:nvSpPr>
          <p:cNvPr id="3" name="2 Marcador de contenido"/>
          <p:cNvSpPr>
            <a:spLocks noGrp="1"/>
          </p:cNvSpPr>
          <p:nvPr>
            <p:ph idx="1"/>
          </p:nvPr>
        </p:nvSpPr>
        <p:spPr>
          <a:xfrm>
            <a:off x="467544" y="764704"/>
            <a:ext cx="8229600" cy="1368152"/>
          </a:xfrm>
        </p:spPr>
        <p:txBody>
          <a:bodyPr/>
          <a:lstStyle/>
          <a:p>
            <a:pPr algn="just">
              <a:buNone/>
            </a:pPr>
            <a:r>
              <a:rPr lang="es-ES" sz="2200" b="1" dirty="0" smtClean="0">
                <a:latin typeface="Century Gothic" pitchFamily="34" charset="0"/>
              </a:rPr>
              <a:t>En un artículo de opinión se expresa lo que se piensa y no refleja necesariamente la posición de periódico o la revista donde se publica, sino la del autor.</a:t>
            </a:r>
          </a:p>
          <a:p>
            <a:pPr algn="just">
              <a:buNone/>
            </a:pPr>
            <a:endParaRPr lang="es-ES" sz="2200" b="1" dirty="0">
              <a:latin typeface="Century Gothic" pitchFamily="34" charset="0"/>
            </a:endParaRPr>
          </a:p>
        </p:txBody>
      </p:sp>
      <p:sp>
        <p:nvSpPr>
          <p:cNvPr id="4" name="2 Marcador de contenido"/>
          <p:cNvSpPr txBox="1">
            <a:spLocks/>
          </p:cNvSpPr>
          <p:nvPr/>
        </p:nvSpPr>
        <p:spPr>
          <a:xfrm>
            <a:off x="323528" y="4481736"/>
            <a:ext cx="8229600" cy="2376264"/>
          </a:xfrm>
          <a:prstGeom prst="rect">
            <a:avLst/>
          </a:prstGeom>
        </p:spPr>
        <p:txBody>
          <a:bodyPr vert="horz">
            <a:normAutofit fontScale="92500" lnSpcReduction="10000"/>
          </a:bodyPr>
          <a:lstStyle/>
          <a:p>
            <a:pPr marL="274320" marR="0" lvl="0" indent="-274320" algn="just"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es-ES" sz="2200" b="1" i="0" u="none" strike="noStrike" kern="1200" cap="none" spc="0" normalizeH="0" baseline="0" noProof="0" dirty="0" smtClean="0">
                <a:ln>
                  <a:noFill/>
                </a:ln>
                <a:solidFill>
                  <a:schemeClr val="tx1"/>
                </a:solidFill>
                <a:effectLst/>
                <a:uLnTx/>
                <a:uFillTx/>
                <a:latin typeface="Century Gothic" pitchFamily="34" charset="0"/>
              </a:rPr>
              <a:t>Los artículos de opinión son importantes porque:</a:t>
            </a:r>
          </a:p>
          <a:p>
            <a:pPr marL="274320" marR="0" lvl="0" indent="-274320" algn="just" defTabSz="914400" rtl="0" eaLnBrk="1" fontAlgn="auto" latinLnBrk="0" hangingPunct="1">
              <a:lnSpc>
                <a:spcPct val="100000"/>
              </a:lnSpc>
              <a:spcBef>
                <a:spcPct val="20000"/>
              </a:spcBef>
              <a:spcAft>
                <a:spcPts val="0"/>
              </a:spcAft>
              <a:buClr>
                <a:schemeClr val="accent3"/>
              </a:buClr>
              <a:buSzPct val="95000"/>
              <a:buFont typeface="Wingdings" pitchFamily="2" charset="2"/>
              <a:buChar char="q"/>
              <a:tabLst/>
              <a:defRPr/>
            </a:pPr>
            <a:r>
              <a:rPr lang="es-ES" sz="2200" b="1" dirty="0" smtClean="0">
                <a:latin typeface="Century Gothic" pitchFamily="34" charset="0"/>
              </a:rPr>
              <a:t>Nos ayudan a entender mejor un acontecimiento económico, social, político, etc.</a:t>
            </a:r>
          </a:p>
          <a:p>
            <a:pPr marL="274320" marR="0" lvl="0" indent="-274320" algn="just" defTabSz="914400" rtl="0" eaLnBrk="1" fontAlgn="auto" latinLnBrk="0" hangingPunct="1">
              <a:lnSpc>
                <a:spcPct val="100000"/>
              </a:lnSpc>
              <a:spcBef>
                <a:spcPct val="20000"/>
              </a:spcBef>
              <a:spcAft>
                <a:spcPts val="0"/>
              </a:spcAft>
              <a:buClr>
                <a:schemeClr val="accent3"/>
              </a:buClr>
              <a:buSzPct val="95000"/>
              <a:buFont typeface="Wingdings" pitchFamily="2" charset="2"/>
              <a:buChar char="q"/>
              <a:tabLst/>
              <a:defRPr/>
            </a:pPr>
            <a:r>
              <a:rPr lang="es-ES" sz="2200" b="1" dirty="0" smtClean="0">
                <a:latin typeface="Century Gothic" pitchFamily="34" charset="0"/>
              </a:rPr>
              <a:t>Nos proporcionan elementos o argumentación para adoptar una posición respecto al asunto.</a:t>
            </a:r>
          </a:p>
          <a:p>
            <a:pPr marL="274320" marR="0" lvl="0" indent="-274320" algn="just" defTabSz="914400" rtl="0" eaLnBrk="1" fontAlgn="auto" latinLnBrk="0" hangingPunct="1">
              <a:lnSpc>
                <a:spcPct val="100000"/>
              </a:lnSpc>
              <a:spcBef>
                <a:spcPct val="20000"/>
              </a:spcBef>
              <a:spcAft>
                <a:spcPts val="0"/>
              </a:spcAft>
              <a:buClr>
                <a:schemeClr val="accent3"/>
              </a:buClr>
              <a:buSzPct val="95000"/>
              <a:buFont typeface="Wingdings" pitchFamily="2" charset="2"/>
              <a:buChar char="q"/>
              <a:tabLst/>
              <a:defRPr/>
            </a:pPr>
            <a:r>
              <a:rPr kumimoji="0" lang="es-ES" sz="2200" b="1" i="0" u="none" strike="noStrike" kern="1200" cap="none" spc="0" normalizeH="0" baseline="0" noProof="0" dirty="0" smtClean="0">
                <a:ln>
                  <a:noFill/>
                </a:ln>
                <a:solidFill>
                  <a:schemeClr val="tx1"/>
                </a:solidFill>
                <a:effectLst/>
                <a:uLnTx/>
                <a:uFillTx/>
                <a:latin typeface="Century Gothic" pitchFamily="34" charset="0"/>
              </a:rPr>
              <a:t>Ayudan a que expresemos una crítica fundamentada o a explicar claramente a otros el por qué de un evento, etc.</a:t>
            </a:r>
            <a:endParaRPr kumimoji="0" lang="es-ES" sz="2200" b="1" i="0" u="none" strike="noStrike" kern="1200" cap="none" spc="0" normalizeH="0" baseline="0" noProof="0" dirty="0">
              <a:ln>
                <a:noFill/>
              </a:ln>
              <a:solidFill>
                <a:schemeClr val="tx1"/>
              </a:solidFill>
              <a:effectLst/>
              <a:uLnTx/>
              <a:uFillTx/>
              <a:latin typeface="Century Gothic" pitchFamily="34" charset="0"/>
            </a:endParaRPr>
          </a:p>
        </p:txBody>
      </p:sp>
      <p:pic>
        <p:nvPicPr>
          <p:cNvPr id="6148" name="Picture 4" descr="http://www.cubadebate.cu/wp-content/uploads/2010/03/manuel-delibes-espana-escritor.jpg"/>
          <p:cNvPicPr>
            <a:picLocks noChangeAspect="1" noChangeArrowheads="1"/>
          </p:cNvPicPr>
          <p:nvPr/>
        </p:nvPicPr>
        <p:blipFill>
          <a:blip r:embed="rId3" cstate="print"/>
          <a:srcRect/>
          <a:stretch>
            <a:fillRect/>
          </a:stretch>
        </p:blipFill>
        <p:spPr bwMode="auto">
          <a:xfrm>
            <a:off x="3707904" y="1844824"/>
            <a:ext cx="1944216" cy="2618211"/>
          </a:xfrm>
          <a:prstGeom prst="rect">
            <a:avLst/>
          </a:prstGeom>
          <a:noFill/>
        </p:spPr>
      </p:pic>
      <p:pic>
        <p:nvPicPr>
          <p:cNvPr id="6150" name="Picture 6" descr="http://www.canalgif.net/Gifs-animados/Profesiones/Escritores/Imagen-animada-Escritor-02.gif"/>
          <p:cNvPicPr>
            <a:picLocks noChangeAspect="1" noChangeArrowheads="1" noCrop="1"/>
          </p:cNvPicPr>
          <p:nvPr/>
        </p:nvPicPr>
        <p:blipFill>
          <a:blip r:embed="rId4" cstate="print"/>
          <a:srcRect/>
          <a:stretch>
            <a:fillRect/>
          </a:stretch>
        </p:blipFill>
        <p:spPr bwMode="auto">
          <a:xfrm>
            <a:off x="395536" y="2060848"/>
            <a:ext cx="2826314" cy="2261053"/>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148"/>
                                        </p:tgtEl>
                                        <p:attrNameLst>
                                          <p:attrName>style.visibility</p:attrName>
                                        </p:attrNameLst>
                                      </p:cBhvr>
                                      <p:to>
                                        <p:strVal val="visible"/>
                                      </p:to>
                                    </p:set>
                                    <p:animEffect transition="in" filter="checkerboard(across)">
                                      <p:cBhvr>
                                        <p:cTn id="22" dur="500"/>
                                        <p:tgtEl>
                                          <p:spTgt spid="6148"/>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146"/>
                                        </p:tgtEl>
                                        <p:attrNameLst>
                                          <p:attrName>style.visibility</p:attrName>
                                        </p:attrNameLst>
                                      </p:cBhvr>
                                      <p:to>
                                        <p:strVal val="visible"/>
                                      </p:to>
                                    </p:set>
                                    <p:animEffect transition="in" filter="checkerboard(across)">
                                      <p:cBhvr>
                                        <p:cTn id="27" dur="500"/>
                                        <p:tgtEl>
                                          <p:spTgt spid="6146"/>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6150"/>
                                        </p:tgtEl>
                                        <p:attrNameLst>
                                          <p:attrName>style.visibility</p:attrName>
                                        </p:attrNameLst>
                                      </p:cBhvr>
                                      <p:to>
                                        <p:strVal val="visible"/>
                                      </p:to>
                                    </p:set>
                                    <p:animEffect transition="in" filter="checkerboard(across)">
                                      <p:cBhvr>
                                        <p:cTn id="32"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55576" y="0"/>
            <a:ext cx="7632848" cy="769441"/>
          </a:xfrm>
          <a:prstGeom prst="rect">
            <a:avLst/>
          </a:prstGeom>
        </p:spPr>
        <p:txBody>
          <a:bodyPr wrap="square">
            <a:spAutoFit/>
          </a:bodyPr>
          <a:lstStyle/>
          <a:p>
            <a:r>
              <a:rPr lang="es-ES" sz="4400" b="1" dirty="0" smtClean="0">
                <a:solidFill>
                  <a:schemeClr val="accent1">
                    <a:lumMod val="50000"/>
                  </a:schemeClr>
                </a:solidFill>
                <a:latin typeface="Cooper BlkItHd BT" pitchFamily="18" charset="0"/>
              </a:rPr>
              <a:t>El artículo de opinión</a:t>
            </a:r>
            <a:endParaRPr lang="es-ES" sz="4400" dirty="0"/>
          </a:p>
        </p:txBody>
      </p:sp>
      <p:sp>
        <p:nvSpPr>
          <p:cNvPr id="3" name="2 Marcador de contenido"/>
          <p:cNvSpPr txBox="1">
            <a:spLocks/>
          </p:cNvSpPr>
          <p:nvPr/>
        </p:nvSpPr>
        <p:spPr>
          <a:xfrm>
            <a:off x="467544" y="764704"/>
            <a:ext cx="8229600" cy="2376264"/>
          </a:xfrm>
          <a:prstGeom prst="rect">
            <a:avLst/>
          </a:prstGeom>
        </p:spPr>
        <p:txBody>
          <a:bodyPr/>
          <a:lstStyle/>
          <a:p>
            <a:pPr marL="274320" marR="0" lvl="0" indent="-274320" algn="just"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es-ES" sz="2200" b="1" i="0" u="none" strike="noStrike" kern="1200" cap="none" spc="0" normalizeH="0" baseline="0" noProof="0" dirty="0" smtClean="0">
                <a:ln>
                  <a:noFill/>
                </a:ln>
                <a:solidFill>
                  <a:schemeClr val="tx1"/>
                </a:solidFill>
                <a:effectLst/>
                <a:uLnTx/>
                <a:uFillTx/>
                <a:latin typeface="Century Gothic" pitchFamily="34" charset="0"/>
                <a:ea typeface="+mn-ea"/>
                <a:cs typeface="+mn-cs"/>
              </a:rPr>
              <a:t>Es fácil identificar un artículo de opinión, ya que se publica en la sección de “opinión”.</a:t>
            </a:r>
            <a:r>
              <a:rPr kumimoji="0" lang="es-ES" sz="2200" b="1" i="0" u="none" strike="noStrike" kern="1200" cap="none" spc="0" normalizeH="0" noProof="0" dirty="0" smtClean="0">
                <a:ln>
                  <a:noFill/>
                </a:ln>
                <a:solidFill>
                  <a:schemeClr val="tx1"/>
                </a:solidFill>
                <a:effectLst/>
                <a:uLnTx/>
                <a:uFillTx/>
                <a:latin typeface="Century Gothic" pitchFamily="34" charset="0"/>
                <a:ea typeface="+mn-ea"/>
                <a:cs typeface="+mn-cs"/>
              </a:rPr>
              <a:t> En otras ocasiones , se identifica porque el autor ya tiene una  columna donde vierte sus  comentarios: un excelente articulista de opinión influye en muchas personas y casi siempre se le considera una fuente fidedigna de información</a:t>
            </a:r>
            <a:endParaRPr kumimoji="0" lang="es-ES" sz="2200" b="1" i="0" u="none" strike="noStrike" kern="1200" cap="none" spc="0" normalizeH="0" baseline="0" noProof="0" dirty="0">
              <a:ln>
                <a:noFill/>
              </a:ln>
              <a:solidFill>
                <a:schemeClr val="tx1"/>
              </a:solidFill>
              <a:effectLst/>
              <a:uLnTx/>
              <a:uFillTx/>
              <a:latin typeface="Century Gothic" pitchFamily="34" charset="0"/>
              <a:ea typeface="+mn-ea"/>
              <a:cs typeface="+mn-cs"/>
            </a:endParaRPr>
          </a:p>
        </p:txBody>
      </p:sp>
      <p:pic>
        <p:nvPicPr>
          <p:cNvPr id="5122" name="Picture 2" descr="http://www.ite.educacion.es/formacion/materiales/113/cd/prensa_escrita/modulo_1/3_b_2_clip_image002_0009.jpg"/>
          <p:cNvPicPr>
            <a:picLocks noChangeAspect="1" noChangeArrowheads="1"/>
          </p:cNvPicPr>
          <p:nvPr/>
        </p:nvPicPr>
        <p:blipFill>
          <a:blip r:embed="rId2" cstate="print"/>
          <a:srcRect/>
          <a:stretch>
            <a:fillRect/>
          </a:stretch>
        </p:blipFill>
        <p:spPr bwMode="auto">
          <a:xfrm>
            <a:off x="4427984" y="3356992"/>
            <a:ext cx="4536504" cy="2702599"/>
          </a:xfrm>
          <a:prstGeom prst="rect">
            <a:avLst/>
          </a:prstGeom>
          <a:noFill/>
        </p:spPr>
      </p:pic>
      <p:pic>
        <p:nvPicPr>
          <p:cNvPr id="5124" name="Picture 4" descr="http://fmcn.org/wp-content/uploads/2012/06/pic-LR1.png"/>
          <p:cNvPicPr>
            <a:picLocks noChangeAspect="1" noChangeArrowheads="1"/>
          </p:cNvPicPr>
          <p:nvPr/>
        </p:nvPicPr>
        <p:blipFill>
          <a:blip r:embed="rId3" cstate="print"/>
          <a:srcRect/>
          <a:stretch>
            <a:fillRect/>
          </a:stretch>
        </p:blipFill>
        <p:spPr bwMode="auto">
          <a:xfrm>
            <a:off x="395536" y="2996952"/>
            <a:ext cx="3635896" cy="3443317"/>
          </a:xfrm>
          <a:prstGeom prst="rect">
            <a:avLst/>
          </a:prstGeom>
          <a:noFill/>
        </p:spPr>
      </p:pic>
    </p:spTree>
  </p:cSld>
  <p:clrMapOvr>
    <a:masterClrMapping/>
  </p:clrMapOvr>
  <p:transition>
    <p:whee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122"/>
                                        </p:tgtEl>
                                        <p:attrNameLst>
                                          <p:attrName>style.visibility</p:attrName>
                                        </p:attrNameLst>
                                      </p:cBhvr>
                                      <p:to>
                                        <p:strVal val="visible"/>
                                      </p:to>
                                    </p:set>
                                    <p:animEffect transition="in" filter="checkerboard(across)">
                                      <p:cBhvr>
                                        <p:cTn id="17" dur="500"/>
                                        <p:tgtEl>
                                          <p:spTgt spid="512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124"/>
                                        </p:tgtEl>
                                        <p:attrNameLst>
                                          <p:attrName>style.visibility</p:attrName>
                                        </p:attrNameLst>
                                      </p:cBhvr>
                                      <p:to>
                                        <p:strVal val="visible"/>
                                      </p:to>
                                    </p:set>
                                    <p:animEffect transition="in" filter="checkerboard(across)">
                                      <p:cBhvr>
                                        <p:cTn id="22"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esquire.es/uploaded/politicos_1360855644_13959163.gif"/>
          <p:cNvPicPr>
            <a:picLocks noChangeAspect="1" noChangeArrowheads="1"/>
          </p:cNvPicPr>
          <p:nvPr/>
        </p:nvPicPr>
        <p:blipFill>
          <a:blip r:embed="rId2" cstate="print"/>
          <a:srcRect/>
          <a:stretch>
            <a:fillRect/>
          </a:stretch>
        </p:blipFill>
        <p:spPr bwMode="auto">
          <a:xfrm>
            <a:off x="467544" y="2192449"/>
            <a:ext cx="4896544" cy="2532695"/>
          </a:xfrm>
          <a:prstGeom prst="rect">
            <a:avLst/>
          </a:prstGeom>
          <a:noFill/>
        </p:spPr>
      </p:pic>
      <p:sp>
        <p:nvSpPr>
          <p:cNvPr id="2" name="1 Rectángulo"/>
          <p:cNvSpPr/>
          <p:nvPr/>
        </p:nvSpPr>
        <p:spPr>
          <a:xfrm>
            <a:off x="755576" y="0"/>
            <a:ext cx="7632848" cy="769441"/>
          </a:xfrm>
          <a:prstGeom prst="rect">
            <a:avLst/>
          </a:prstGeom>
        </p:spPr>
        <p:txBody>
          <a:bodyPr wrap="square">
            <a:spAutoFit/>
          </a:bodyPr>
          <a:lstStyle/>
          <a:p>
            <a:r>
              <a:rPr lang="es-ES" sz="4400" b="1" dirty="0" smtClean="0">
                <a:solidFill>
                  <a:schemeClr val="accent1">
                    <a:lumMod val="50000"/>
                  </a:schemeClr>
                </a:solidFill>
                <a:latin typeface="Cooper BlkItHd BT" pitchFamily="18" charset="0"/>
              </a:rPr>
              <a:t>La caricatura política</a:t>
            </a:r>
            <a:endParaRPr lang="es-ES" sz="4400" dirty="0"/>
          </a:p>
        </p:txBody>
      </p:sp>
      <p:sp>
        <p:nvSpPr>
          <p:cNvPr id="3" name="2 Marcador de contenido"/>
          <p:cNvSpPr txBox="1">
            <a:spLocks/>
          </p:cNvSpPr>
          <p:nvPr/>
        </p:nvSpPr>
        <p:spPr>
          <a:xfrm>
            <a:off x="467544" y="764704"/>
            <a:ext cx="8229600" cy="1584176"/>
          </a:xfrm>
          <a:prstGeom prst="rect">
            <a:avLst/>
          </a:prstGeom>
        </p:spPr>
        <p:txBody>
          <a:bodyPr/>
          <a:lstStyle/>
          <a:p>
            <a:pPr marL="274320" marR="0" lvl="0" indent="-274320" algn="just"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es-ES" sz="2200" b="1" i="0" u="none" strike="noStrike" kern="1200" cap="none" spc="0" normalizeH="0" baseline="0" noProof="0" dirty="0" smtClean="0">
                <a:ln>
                  <a:noFill/>
                </a:ln>
                <a:solidFill>
                  <a:schemeClr val="tx1"/>
                </a:solidFill>
                <a:effectLst/>
                <a:uLnTx/>
                <a:uFillTx/>
                <a:latin typeface="Century Gothic" pitchFamily="34" charset="0"/>
                <a:ea typeface="+mn-ea"/>
                <a:cs typeface="+mn-cs"/>
              </a:rPr>
              <a:t>Entre sus propósitos  están informar y denunciar hechos sociales, políticos</a:t>
            </a:r>
            <a:r>
              <a:rPr lang="es-ES" sz="2200" b="1" dirty="0" smtClean="0">
                <a:latin typeface="Century Gothic" pitchFamily="34" charset="0"/>
              </a:rPr>
              <a:t>, económicos, etc. Su poder de denuncia es tan fuerte que su difusión se ha extendido a otros medios como internet.</a:t>
            </a:r>
            <a:endParaRPr kumimoji="0" lang="es-ES" sz="2200" b="1" i="0" u="none" strike="noStrike" kern="1200" cap="none" spc="0" normalizeH="0" baseline="0" noProof="0" dirty="0">
              <a:ln>
                <a:noFill/>
              </a:ln>
              <a:solidFill>
                <a:schemeClr val="tx1"/>
              </a:solidFill>
              <a:effectLst/>
              <a:uLnTx/>
              <a:uFillTx/>
              <a:latin typeface="Century Gothic" pitchFamily="34" charset="0"/>
              <a:ea typeface="+mn-ea"/>
              <a:cs typeface="+mn-cs"/>
            </a:endParaRPr>
          </a:p>
        </p:txBody>
      </p:sp>
      <p:sp>
        <p:nvSpPr>
          <p:cNvPr id="4" name="2 Marcador de contenido"/>
          <p:cNvSpPr txBox="1">
            <a:spLocks/>
          </p:cNvSpPr>
          <p:nvPr/>
        </p:nvSpPr>
        <p:spPr>
          <a:xfrm>
            <a:off x="467544" y="4869160"/>
            <a:ext cx="8229600" cy="2376264"/>
          </a:xfrm>
          <a:prstGeom prst="rect">
            <a:avLst/>
          </a:prstGeom>
        </p:spPr>
        <p:txBody>
          <a:bodyPr/>
          <a:lstStyle/>
          <a:p>
            <a:pPr marL="274320" marR="0" lvl="0" indent="-274320" algn="just"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es-ES" sz="2200" b="1" i="0" u="none" strike="noStrike" kern="1200" cap="none" spc="0" normalizeH="0" baseline="0" noProof="0" dirty="0" smtClean="0">
                <a:ln>
                  <a:noFill/>
                </a:ln>
                <a:solidFill>
                  <a:schemeClr val="tx1"/>
                </a:solidFill>
                <a:effectLst/>
                <a:uLnTx/>
                <a:uFillTx/>
                <a:latin typeface="Century Gothic" pitchFamily="34" charset="0"/>
                <a:ea typeface="+mn-ea"/>
                <a:cs typeface="+mn-cs"/>
              </a:rPr>
              <a:t>En todos los tiempos  los caricaturistas han empleado recursos persuasivos que son de gran trascendencia  para comunicar con humor e ironía, conceptos o ideas complejas vinculadas con la situación de una sociedad.</a:t>
            </a:r>
            <a:endParaRPr kumimoji="0" lang="es-ES" sz="2200" b="1" i="0" u="none" strike="noStrike" kern="1200" cap="none" spc="0" normalizeH="0" baseline="0" noProof="0" dirty="0">
              <a:ln>
                <a:noFill/>
              </a:ln>
              <a:solidFill>
                <a:schemeClr val="tx1"/>
              </a:solidFill>
              <a:effectLst/>
              <a:uLnTx/>
              <a:uFillTx/>
              <a:latin typeface="Century Gothic" pitchFamily="34" charset="0"/>
              <a:ea typeface="+mn-ea"/>
              <a:cs typeface="+mn-cs"/>
            </a:endParaRPr>
          </a:p>
        </p:txBody>
      </p:sp>
      <p:pic>
        <p:nvPicPr>
          <p:cNvPr id="4100" name="Picture 4" descr="http://3.bp.blogspot.com/-YkHRM3BIWKc/Tu6S2sCTocI/AAAAAAAAJMs/199tvOP5y4A/s640/pe%25C3%25B1a-nieto-carton.jpg"/>
          <p:cNvPicPr>
            <a:picLocks noChangeAspect="1" noChangeArrowheads="1"/>
          </p:cNvPicPr>
          <p:nvPr/>
        </p:nvPicPr>
        <p:blipFill>
          <a:blip r:embed="rId3" cstate="print"/>
          <a:srcRect/>
          <a:stretch>
            <a:fillRect/>
          </a:stretch>
        </p:blipFill>
        <p:spPr bwMode="auto">
          <a:xfrm>
            <a:off x="6012160" y="1829312"/>
            <a:ext cx="1944216" cy="3125750"/>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checkerboard(across)">
                                      <p:cBhvr>
                                        <p:cTn id="22" dur="500"/>
                                        <p:tgtEl>
                                          <p:spTgt spid="4098"/>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4100"/>
                                        </p:tgtEl>
                                        <p:attrNameLst>
                                          <p:attrName>style.visibility</p:attrName>
                                        </p:attrNameLst>
                                      </p:cBhvr>
                                      <p:to>
                                        <p:strVal val="visible"/>
                                      </p:to>
                                    </p:set>
                                    <p:animEffect transition="in" filter="checkerboard(across)">
                                      <p:cBhvr>
                                        <p:cTn id="27"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55576" y="0"/>
            <a:ext cx="7632848" cy="769441"/>
          </a:xfrm>
          <a:prstGeom prst="rect">
            <a:avLst/>
          </a:prstGeom>
        </p:spPr>
        <p:txBody>
          <a:bodyPr wrap="square">
            <a:spAutoFit/>
          </a:bodyPr>
          <a:lstStyle/>
          <a:p>
            <a:r>
              <a:rPr lang="es-ES" sz="4400" b="1" dirty="0" smtClean="0">
                <a:solidFill>
                  <a:schemeClr val="accent1">
                    <a:lumMod val="50000"/>
                  </a:schemeClr>
                </a:solidFill>
                <a:latin typeface="Cooper BlkItHd BT" pitchFamily="18" charset="0"/>
              </a:rPr>
              <a:t>La caricatura política</a:t>
            </a:r>
            <a:endParaRPr lang="es-ES" sz="4400" dirty="0"/>
          </a:p>
        </p:txBody>
      </p:sp>
      <p:sp>
        <p:nvSpPr>
          <p:cNvPr id="3" name="2 Marcador de contenido"/>
          <p:cNvSpPr txBox="1">
            <a:spLocks/>
          </p:cNvSpPr>
          <p:nvPr/>
        </p:nvSpPr>
        <p:spPr>
          <a:xfrm>
            <a:off x="467544" y="764704"/>
            <a:ext cx="8229600" cy="1584176"/>
          </a:xfrm>
          <a:prstGeom prst="rect">
            <a:avLst/>
          </a:prstGeom>
        </p:spPr>
        <p:txBody>
          <a:bodyPr/>
          <a:lstStyle/>
          <a:p>
            <a:pPr marL="274320" marR="0" lvl="0" indent="-274320" algn="just"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es-ES" sz="2200" b="1" i="0" u="none" strike="noStrike" kern="1200" cap="none" spc="0" normalizeH="0" baseline="0" noProof="0" dirty="0" smtClean="0">
                <a:ln>
                  <a:noFill/>
                </a:ln>
                <a:solidFill>
                  <a:schemeClr val="tx1"/>
                </a:solidFill>
                <a:effectLst/>
                <a:uLnTx/>
                <a:uFillTx/>
                <a:latin typeface="Century Gothic" pitchFamily="34" charset="0"/>
                <a:ea typeface="+mn-ea"/>
                <a:cs typeface="+mn-cs"/>
              </a:rPr>
              <a:t>Su técnica</a:t>
            </a:r>
            <a:r>
              <a:rPr kumimoji="0" lang="es-ES" sz="2200" b="1" i="0" u="none" strike="noStrike" kern="1200" cap="none" spc="0" normalizeH="0" noProof="0" dirty="0" smtClean="0">
                <a:ln>
                  <a:noFill/>
                </a:ln>
                <a:solidFill>
                  <a:schemeClr val="tx1"/>
                </a:solidFill>
                <a:effectLst/>
                <a:uLnTx/>
                <a:uFillTx/>
                <a:latin typeface="Century Gothic" pitchFamily="34" charset="0"/>
                <a:ea typeface="+mn-ea"/>
                <a:cs typeface="+mn-cs"/>
              </a:rPr>
              <a:t> usual se basa en acentuar los rasgos más marcados de una apersona (labios, cejas, etc.) y exagerarlos para causar comicidad, o representar un defecto moral por medio de la deformación. </a:t>
            </a:r>
            <a:endParaRPr kumimoji="0" lang="es-ES" sz="2200" b="1" i="0" u="none" strike="noStrike" kern="1200" cap="none" spc="0" normalizeH="0" baseline="0" noProof="0" dirty="0">
              <a:ln>
                <a:noFill/>
              </a:ln>
              <a:solidFill>
                <a:schemeClr val="tx1"/>
              </a:solidFill>
              <a:effectLst/>
              <a:uLnTx/>
              <a:uFillTx/>
              <a:latin typeface="Century Gothic" pitchFamily="34" charset="0"/>
              <a:ea typeface="+mn-ea"/>
              <a:cs typeface="+mn-cs"/>
            </a:endParaRPr>
          </a:p>
        </p:txBody>
      </p:sp>
      <p:sp>
        <p:nvSpPr>
          <p:cNvPr id="4" name="2 Marcador de contenido"/>
          <p:cNvSpPr txBox="1">
            <a:spLocks/>
          </p:cNvSpPr>
          <p:nvPr/>
        </p:nvSpPr>
        <p:spPr>
          <a:xfrm>
            <a:off x="251520" y="5013176"/>
            <a:ext cx="8229600" cy="1611560"/>
          </a:xfrm>
          <a:prstGeom prst="rect">
            <a:avLst/>
          </a:prstGeom>
        </p:spPr>
        <p:txBody>
          <a:bodyPr/>
          <a:lstStyle/>
          <a:p>
            <a:pPr marL="274320" marR="0" lvl="0" indent="-274320" algn="just"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es-ES" sz="2200" b="1" i="0" u="none" strike="noStrike" kern="1200" cap="none" spc="0" normalizeH="0" baseline="0" noProof="0" dirty="0" smtClean="0">
                <a:ln>
                  <a:noFill/>
                </a:ln>
                <a:solidFill>
                  <a:schemeClr val="tx1"/>
                </a:solidFill>
                <a:effectLst/>
                <a:uLnTx/>
                <a:uFillTx/>
                <a:latin typeface="Century Gothic" pitchFamily="34" charset="0"/>
                <a:ea typeface="+mn-ea"/>
                <a:cs typeface="+mn-cs"/>
              </a:rPr>
              <a:t>Algunos  estudiosos de la comunicación aseguran que con sólo observar una caricatura política podemos saber cuál es la situación económica, política, cultural y social del país.</a:t>
            </a:r>
            <a:endParaRPr kumimoji="0" lang="es-ES" sz="2200" b="1" i="0" u="none" strike="noStrike" kern="1200" cap="none" spc="0" normalizeH="0" baseline="0" noProof="0" dirty="0">
              <a:ln>
                <a:noFill/>
              </a:ln>
              <a:solidFill>
                <a:schemeClr val="tx1"/>
              </a:solidFill>
              <a:effectLst/>
              <a:uLnTx/>
              <a:uFillTx/>
              <a:latin typeface="Century Gothic" pitchFamily="34" charset="0"/>
              <a:ea typeface="+mn-ea"/>
              <a:cs typeface="+mn-cs"/>
            </a:endParaRPr>
          </a:p>
        </p:txBody>
      </p:sp>
      <p:pic>
        <p:nvPicPr>
          <p:cNvPr id="3076" name="Picture 4" descr="http://elregio.com/wp-content/uploads/2012/09/Editorial-de-la-sema-225x300.jpg"/>
          <p:cNvPicPr>
            <a:picLocks noChangeAspect="1" noChangeArrowheads="1"/>
          </p:cNvPicPr>
          <p:nvPr/>
        </p:nvPicPr>
        <p:blipFill>
          <a:blip r:embed="rId2" cstate="print"/>
          <a:srcRect/>
          <a:stretch>
            <a:fillRect/>
          </a:stretch>
        </p:blipFill>
        <p:spPr bwMode="auto">
          <a:xfrm>
            <a:off x="5004048" y="2132856"/>
            <a:ext cx="2592288" cy="2857500"/>
          </a:xfrm>
          <a:prstGeom prst="rect">
            <a:avLst/>
          </a:prstGeom>
          <a:noFill/>
        </p:spPr>
      </p:pic>
      <p:pic>
        <p:nvPicPr>
          <p:cNvPr id="3078" name="Picture 6" descr="http://www.infolatam.com/wp-content/uploads/2011/04/Enrique-Pe%C3%B1a-Nieto.jpg"/>
          <p:cNvPicPr>
            <a:picLocks noChangeAspect="1" noChangeArrowheads="1"/>
          </p:cNvPicPr>
          <p:nvPr/>
        </p:nvPicPr>
        <p:blipFill>
          <a:blip r:embed="rId3" cstate="print"/>
          <a:srcRect/>
          <a:stretch>
            <a:fillRect/>
          </a:stretch>
        </p:blipFill>
        <p:spPr bwMode="auto">
          <a:xfrm>
            <a:off x="1547664" y="2204864"/>
            <a:ext cx="2448272" cy="2720552"/>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078"/>
                                        </p:tgtEl>
                                        <p:attrNameLst>
                                          <p:attrName>style.visibility</p:attrName>
                                        </p:attrNameLst>
                                      </p:cBhvr>
                                      <p:to>
                                        <p:strVal val="visible"/>
                                      </p:to>
                                    </p:set>
                                    <p:animEffect transition="in" filter="checkerboard(across)">
                                      <p:cBhvr>
                                        <p:cTn id="22" dur="500"/>
                                        <p:tgtEl>
                                          <p:spTgt spid="3078"/>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3076"/>
                                        </p:tgtEl>
                                        <p:attrNameLst>
                                          <p:attrName>style.visibility</p:attrName>
                                        </p:attrNameLst>
                                      </p:cBhvr>
                                      <p:to>
                                        <p:strVal val="visible"/>
                                      </p:to>
                                    </p:set>
                                    <p:animEffect transition="in" filter="checkerboard(across)">
                                      <p:cBhvr>
                                        <p:cTn id="27"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55576" y="0"/>
            <a:ext cx="7632848" cy="769441"/>
          </a:xfrm>
          <a:prstGeom prst="rect">
            <a:avLst/>
          </a:prstGeom>
        </p:spPr>
        <p:txBody>
          <a:bodyPr wrap="square">
            <a:spAutoFit/>
          </a:bodyPr>
          <a:lstStyle/>
          <a:p>
            <a:r>
              <a:rPr lang="es-ES" sz="4400" b="1" dirty="0" smtClean="0">
                <a:solidFill>
                  <a:schemeClr val="accent1">
                    <a:lumMod val="50000"/>
                  </a:schemeClr>
                </a:solidFill>
                <a:latin typeface="Cooper BlkItHd BT" pitchFamily="18" charset="0"/>
              </a:rPr>
              <a:t>La caricatura política</a:t>
            </a:r>
            <a:endParaRPr lang="es-ES" sz="4400" dirty="0"/>
          </a:p>
        </p:txBody>
      </p:sp>
      <p:sp>
        <p:nvSpPr>
          <p:cNvPr id="3" name="2 Marcador de contenido"/>
          <p:cNvSpPr txBox="1">
            <a:spLocks/>
          </p:cNvSpPr>
          <p:nvPr/>
        </p:nvSpPr>
        <p:spPr>
          <a:xfrm>
            <a:off x="467544" y="764704"/>
            <a:ext cx="8229600" cy="1872208"/>
          </a:xfrm>
          <a:prstGeom prst="rect">
            <a:avLst/>
          </a:prstGeom>
        </p:spPr>
        <p:txBody>
          <a:bodyPr/>
          <a:lstStyle/>
          <a:p>
            <a:pPr marL="274320" marR="0" lvl="0" indent="-274320" algn="just"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es-ES" sz="2200" b="1" i="0" u="none" strike="noStrike" kern="1200" cap="none" spc="0" normalizeH="0" baseline="0" noProof="0" dirty="0" smtClean="0">
                <a:ln>
                  <a:noFill/>
                </a:ln>
                <a:solidFill>
                  <a:schemeClr val="tx1"/>
                </a:solidFill>
                <a:effectLst/>
                <a:uLnTx/>
                <a:uFillTx/>
                <a:latin typeface="Century Gothic" pitchFamily="34" charset="0"/>
                <a:ea typeface="+mn-ea"/>
                <a:cs typeface="+mn-cs"/>
              </a:rPr>
              <a:t>Para interpretar una caricatura política el lector debe conocer a qué acontecimiento se refiere, de modo que en ocasiones es necesario leer un artículo de opinión, el editorial o algún texto que informe acerca de ese asunto.</a:t>
            </a:r>
            <a:endParaRPr kumimoji="0" lang="es-ES" sz="2200" b="1" i="0" u="none" strike="noStrike" kern="1200" cap="none" spc="0" normalizeH="0" baseline="0" noProof="0" dirty="0">
              <a:ln>
                <a:noFill/>
              </a:ln>
              <a:solidFill>
                <a:schemeClr val="tx1"/>
              </a:solidFill>
              <a:effectLst/>
              <a:uLnTx/>
              <a:uFillTx/>
              <a:latin typeface="Century Gothic" pitchFamily="34" charset="0"/>
              <a:ea typeface="+mn-ea"/>
              <a:cs typeface="+mn-cs"/>
            </a:endParaRPr>
          </a:p>
        </p:txBody>
      </p:sp>
      <p:pic>
        <p:nvPicPr>
          <p:cNvPr id="2050" name="Picture 2" descr="http://caricaturasparausar.com/wp-content/uploads/2013/02/2702130227.jpg"/>
          <p:cNvPicPr>
            <a:picLocks noChangeAspect="1" noChangeArrowheads="1"/>
          </p:cNvPicPr>
          <p:nvPr/>
        </p:nvPicPr>
        <p:blipFill>
          <a:blip r:embed="rId2" cstate="print"/>
          <a:srcRect/>
          <a:stretch>
            <a:fillRect/>
          </a:stretch>
        </p:blipFill>
        <p:spPr bwMode="auto">
          <a:xfrm>
            <a:off x="4355975" y="3068960"/>
            <a:ext cx="4032449" cy="2688299"/>
          </a:xfrm>
          <a:prstGeom prst="rect">
            <a:avLst/>
          </a:prstGeom>
          <a:noFill/>
        </p:spPr>
      </p:pic>
      <p:pic>
        <p:nvPicPr>
          <p:cNvPr id="2052" name="Picture 4" descr="http://edgecast.sdr-files.buscafs.com/uploads/news/photos/news_photo_34843_1362458365.jpg"/>
          <p:cNvPicPr>
            <a:picLocks noChangeAspect="1" noChangeArrowheads="1"/>
          </p:cNvPicPr>
          <p:nvPr/>
        </p:nvPicPr>
        <p:blipFill>
          <a:blip r:embed="rId3" cstate="print"/>
          <a:srcRect/>
          <a:stretch>
            <a:fillRect/>
          </a:stretch>
        </p:blipFill>
        <p:spPr bwMode="auto">
          <a:xfrm>
            <a:off x="467544" y="3068960"/>
            <a:ext cx="3600400" cy="2463130"/>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checkerboard(across)">
                                      <p:cBhvr>
                                        <p:cTn id="17" dur="5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052"/>
                                        </p:tgtEl>
                                        <p:attrNameLst>
                                          <p:attrName>style.visibility</p:attrName>
                                        </p:attrNameLst>
                                      </p:cBhvr>
                                      <p:to>
                                        <p:strVal val="visible"/>
                                      </p:to>
                                    </p:set>
                                    <p:animEffect transition="in" filter="checkerboard(across)">
                                      <p:cBhvr>
                                        <p:cTn id="22"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3.bp.blogspot.com/_5rncpPBVFUQ/SVwBZbQHleI/AAAAAAAACuQ/RHt0Ij5O6uQ/s400/Bush-zapato.jpg"/>
          <p:cNvPicPr>
            <a:picLocks noChangeAspect="1" noChangeArrowheads="1"/>
          </p:cNvPicPr>
          <p:nvPr/>
        </p:nvPicPr>
        <p:blipFill>
          <a:blip r:embed="rId2" cstate="print"/>
          <a:srcRect/>
          <a:stretch>
            <a:fillRect/>
          </a:stretch>
        </p:blipFill>
        <p:spPr bwMode="auto">
          <a:xfrm>
            <a:off x="0" y="-1209"/>
            <a:ext cx="3419872" cy="3999850"/>
          </a:xfrm>
          <a:prstGeom prst="rect">
            <a:avLst/>
          </a:prstGeom>
          <a:noFill/>
        </p:spPr>
      </p:pic>
      <p:sp>
        <p:nvSpPr>
          <p:cNvPr id="3" name="2 Marcador de contenido"/>
          <p:cNvSpPr txBox="1">
            <a:spLocks/>
          </p:cNvSpPr>
          <p:nvPr/>
        </p:nvSpPr>
        <p:spPr>
          <a:xfrm>
            <a:off x="2951312" y="1916832"/>
            <a:ext cx="6013176" cy="4104456"/>
          </a:xfrm>
          <a:prstGeom prst="rect">
            <a:avLst/>
          </a:prstGeom>
        </p:spPr>
        <p:txBody>
          <a:bodyPr/>
          <a:lstStyle/>
          <a:p>
            <a:pPr marL="274320" marR="0" lvl="0" indent="-274320" algn="just"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es-ES" sz="2400" b="1" i="0" u="none" strike="noStrike" kern="1200" cap="none" spc="0" normalizeH="0" baseline="0" noProof="0" dirty="0" smtClean="0">
                <a:ln>
                  <a:noFill/>
                </a:ln>
                <a:solidFill>
                  <a:schemeClr val="tx1"/>
                </a:solidFill>
                <a:effectLst/>
                <a:uLnTx/>
                <a:uFillTx/>
                <a:latin typeface="Century Gothic" pitchFamily="34" charset="0"/>
                <a:ea typeface="+mn-ea"/>
                <a:cs typeface="+mn-cs"/>
              </a:rPr>
              <a:t>Esta caricatura resume  un hecho que causó polémica</a:t>
            </a:r>
            <a:r>
              <a:rPr kumimoji="0" lang="es-ES" sz="2400" b="1" i="0" u="none" strike="noStrike" kern="1200" cap="none" spc="0" normalizeH="0" noProof="0" dirty="0" smtClean="0">
                <a:ln>
                  <a:noFill/>
                </a:ln>
                <a:solidFill>
                  <a:schemeClr val="tx1"/>
                </a:solidFill>
                <a:effectLst/>
                <a:uLnTx/>
                <a:uFillTx/>
                <a:latin typeface="Century Gothic" pitchFamily="34" charset="0"/>
                <a:ea typeface="+mn-ea"/>
                <a:cs typeface="+mn-cs"/>
              </a:rPr>
              <a:t> y al que los medios de </a:t>
            </a:r>
            <a:r>
              <a:rPr kumimoji="0" lang="es-ES" sz="2400" b="1" i="0" u="none" strike="noStrike" kern="1200" cap="none" spc="0" normalizeH="0" noProof="0" dirty="0" err="1" smtClean="0">
                <a:ln>
                  <a:noFill/>
                </a:ln>
                <a:solidFill>
                  <a:schemeClr val="tx1"/>
                </a:solidFill>
                <a:effectLst/>
                <a:uLnTx/>
                <a:uFillTx/>
                <a:latin typeface="Century Gothic" pitchFamily="34" charset="0"/>
                <a:ea typeface="+mn-ea"/>
                <a:cs typeface="+mn-cs"/>
              </a:rPr>
              <a:t>comunicació</a:t>
            </a:r>
            <a:r>
              <a:rPr lang="es-ES" sz="2400" b="1" dirty="0" smtClean="0">
                <a:latin typeface="Century Gothic" pitchFamily="34" charset="0"/>
              </a:rPr>
              <a:t>n le dieron gran cobertura, El entonces presidente de Estado Unidos, George W. Bush, participaba en una rueda de prensa en Irak, de pronto un periodista iraquí le aventó sus zapatos mientras le gritaba “¡PERRO!”, en demostración de repudio</a:t>
            </a:r>
            <a:r>
              <a:rPr lang="es-ES" sz="2000" b="1" dirty="0" smtClean="0">
                <a:latin typeface="Century Gothic" pitchFamily="34" charset="0"/>
              </a:rPr>
              <a:t>.</a:t>
            </a:r>
            <a:endParaRPr kumimoji="0" lang="es-ES" sz="2000" b="1" i="0" u="none" strike="noStrike" kern="1200" cap="none" spc="0" normalizeH="0" baseline="0" noProof="0" dirty="0">
              <a:ln>
                <a:noFill/>
              </a:ln>
              <a:solidFill>
                <a:schemeClr val="tx1"/>
              </a:solidFill>
              <a:effectLst/>
              <a:uLnTx/>
              <a:uFillTx/>
              <a:latin typeface="Century Gothic" pitchFamily="34" charset="0"/>
              <a:ea typeface="+mn-ea"/>
              <a:cs typeface="+mn-cs"/>
            </a:endParaRPr>
          </a:p>
        </p:txBody>
      </p:sp>
      <p:sp>
        <p:nvSpPr>
          <p:cNvPr id="4" name="3 Rectángulo"/>
          <p:cNvSpPr/>
          <p:nvPr/>
        </p:nvSpPr>
        <p:spPr>
          <a:xfrm>
            <a:off x="1043608" y="260648"/>
            <a:ext cx="6756786" cy="769441"/>
          </a:xfrm>
          <a:prstGeom prst="rect">
            <a:avLst/>
          </a:prstGeom>
        </p:spPr>
        <p:txBody>
          <a:bodyPr wrap="none">
            <a:spAutoFit/>
          </a:bodyPr>
          <a:lstStyle/>
          <a:p>
            <a:r>
              <a:rPr lang="es-ES" sz="4400" b="1" dirty="0" smtClean="0">
                <a:solidFill>
                  <a:schemeClr val="accent1">
                    <a:lumMod val="50000"/>
                  </a:schemeClr>
                </a:solidFill>
                <a:latin typeface="Cooper BlkItHd BT" pitchFamily="18" charset="0"/>
              </a:rPr>
              <a:t>La caricatura política</a:t>
            </a:r>
            <a:endParaRPr lang="es-ES" sz="4400" dirty="0"/>
          </a:p>
        </p:txBody>
      </p:sp>
      <p:pic>
        <p:nvPicPr>
          <p:cNvPr id="27650" name="Picture 2" descr="http://4.bp.blogspot.com/-H0t6aqz2CrU/TpRQJrZBUAI/AAAAAAAAl2c/gXZYiuqvvIE/s1600/GeorgeBushDuckingShoe.gif"/>
          <p:cNvPicPr>
            <a:picLocks noChangeAspect="1" noChangeArrowheads="1" noCrop="1"/>
          </p:cNvPicPr>
          <p:nvPr/>
        </p:nvPicPr>
        <p:blipFill>
          <a:blip r:embed="rId3" cstate="print"/>
          <a:srcRect/>
          <a:stretch>
            <a:fillRect/>
          </a:stretch>
        </p:blipFill>
        <p:spPr bwMode="auto">
          <a:xfrm>
            <a:off x="755576" y="3933056"/>
            <a:ext cx="2088232" cy="2620019"/>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across)">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7650"/>
                                        </p:tgtEl>
                                        <p:attrNameLst>
                                          <p:attrName>style.visibility</p:attrName>
                                        </p:attrNameLst>
                                      </p:cBhvr>
                                      <p:to>
                                        <p:strVal val="visible"/>
                                      </p:to>
                                    </p:set>
                                    <p:animEffect transition="in" filter="checkerboard(across)">
                                      <p:cBhvr>
                                        <p:cTn id="22"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354</TotalTime>
  <Words>904</Words>
  <Application>Microsoft Office PowerPoint</Application>
  <PresentationFormat>Presentación en pantalla (4:3)</PresentationFormat>
  <Paragraphs>84</Paragraphs>
  <Slides>15</Slides>
  <Notes>1</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Flujo</vt:lpstr>
      <vt:lpstr>Diapositiva 1</vt:lpstr>
      <vt:lpstr>CLASIFICACIÓN DE LOS TEXTOS PERSUASIVOS</vt:lpstr>
      <vt:lpstr>Los textos persuasivos se clasifican en :</vt:lpstr>
      <vt:lpstr>El anuncio publicitario</vt:lpstr>
      <vt:lpstr>El anuncio publicitario</vt:lpstr>
      <vt:lpstr>El anuncio publicitario</vt:lpstr>
      <vt:lpstr>El anuncio publicitario</vt:lpstr>
      <vt:lpstr>Diapositiva 8</vt:lpstr>
      <vt:lpstr> El artículo de opinión</vt:lpstr>
      <vt:lpstr>  El artículo de opinión</vt:lpstr>
      <vt:lpstr>Diapositiva 11</vt:lpstr>
      <vt:lpstr>Diapositiva 12</vt:lpstr>
      <vt:lpstr>Diapositiva 13</vt:lpstr>
      <vt:lpstr>Diapositiva 14</vt:lpstr>
      <vt:lpstr>Diapositiva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CLASIFICACIÓN DE LOS TEXTOS PERSUASIVOS</dc:title>
  <cp:lastModifiedBy>usuario</cp:lastModifiedBy>
  <cp:revision>51</cp:revision>
  <dcterms:modified xsi:type="dcterms:W3CDTF">2013-05-27T19:07:52Z</dcterms:modified>
</cp:coreProperties>
</file>